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FDD3912-5B1F-47A9-8DFC-4965378334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7D3FA2-4045-4E85-80EA-CACB7C97B3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211A93F-2BCE-43B4-88EA-FBE4A669CB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4C4FF89-308B-44D5-A91D-3F5C1110C7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0810380-8A92-4202-A402-23C7A4672F6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0833DB1-7BB8-43FC-964F-4ACFCF9AC9C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8CCE875-FE1C-4F68-8A2E-0C28537608B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9E14BC-3A30-4E4C-89EB-4FE40ADE9E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5E0040-B805-4722-9D22-FF1F426E1D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EB720F-1EC2-4B83-81BE-6A3612A64A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93BA9B-2412-4A3E-B9A9-8219E40A6C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4294967295"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xmlns="">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1" name=""/>
        <p:cNvGrpSpPr/>
        <p:nvPr/>
      </p:nvGrpSpPr>
      <p:grpSpPr>
        <a:xfrm>
          <a:off x="0" y="0"/>
          <a:ext cx="0" cy="0"/>
        </a:xfrm>
      </p:grpSpPr>
      <p:sp>
        <p:nvSpPr>
          <p:cNvPr id="7" name="标题 1"/>
          <p:cNvSpPr>
            <a:spLocks noGrp="1"/>
          </p:cNvSpPr>
          <p:nvPr>
            <p:ph type="title" idx="4294967295"/>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
        <p:nvSpPr>
          <p:cNvPr id="17"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1"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 name=""/>
        <p:cNvGrpSpPr/>
        <p:nvPr/>
      </p:nvGrpSpPr>
      <p:grpSpPr>
        <a:xfrm>
          <a:off x="0" y="0"/>
          <a:ext cx="0" cy="0"/>
        </a:xfrm>
      </p:grpSpPr>
      <p:pic>
        <p:nvPicPr>
          <p:cNvPr id="29" name="图片 5"/>
          <p:cNvPicPr>
            <a:picLocks noChangeAspect="1"/>
          </p:cNvPicPr>
          <p:nvPr userDrawn="1"/>
        </p:nvPicPr>
        <p:blipFill>
          <a:blip r:embed="rId1"/>
          <a:stretch>
            <a:fillRect/>
          </a:stretch>
        </p:blipFill>
        <p:spPr>
          <a:xfrm>
            <a:off x="0" y="-1"/>
            <a:ext cx="12192000" cy="6858000"/>
          </a:xfrm>
          <a:prstGeom prst="rect">
            <a:avLst/>
          </a:prstGeom>
        </p:spPr>
      </p:pic>
      <p:sp>
        <p:nvSpPr>
          <p:cNvPr id="30"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xmlns="">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2023/11/21</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4294967295"/>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emf" /><Relationship Id="rId3"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6121033030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民法典》案例解读之违约精神损害赔偿\n## 1.违约精神损害赔偿的基本概念与意义\n### 1.1违约精神损害赔偿的定义与类型\n### 1.2违约精神损害赔偿的法律依据与原则\n### 1.3违约精神损害赔偿在合同法中的作用与意义\n## 2.违约精神损害赔偿的构成要件\n### 2.1违约行为与精神损害之间的因果关系\n### 2.2违约精神损害的可预见性\n### 2.3违约精神损害赔偿的合理性\n## 3.违约精神损害赔偿的适用范围与限制\n### 3.1违约精神损害赔偿在典型合同中的适用\n### 3.2违约精神损害赔偿在非典型合同中的适用\n### 3.3违约精神损害赔偿的限制与例外\n## 4.违约精神损害赔偿的计算方法与标准\n### 4.1违约精神损害赔偿的计算方法\n### 4.2违约精神损害赔偿的标准与依据\n### 4.3违约精神损害赔偿与实际损失的关系\n## 5.违约精神损害赔偿的案例分析与实践\n### 5.1违约精神损害赔偿的成功案例分析与启示\n### 5.2违约精神损害赔偿的失败案例分析与教训\n### 5.3违约精神损害赔偿的实践问题与改进建议\n&quot;,&quot;templateId&quot;:&quot;yjp75jdsfbb9frnx6858ro4pgo&quot;}}"/>
        <p:cNvGrpSpPr/>
        <p:nvPr/>
      </p:nvGrpSpPr>
      <p:grpSpPr>
        <a:xfrm>
          <a:off x="0" y="0"/>
          <a:ext cx="0" cy="0"/>
        </a:xfrm>
      </p:grpSpPr>
      <p:sp>
        <p:nvSpPr>
          <p:cNvPr id="2" name="标题 1" descr="{&quot;isTemplate&quot;:true,&quot;type&quot;:&quot;title&quot;,&quot;canOmit&quot;:false,&quot;range&quot;:0}"/>
          <p:cNvSpPr>
            <a:spLocks noGrp="1"/>
          </p:cNvSpPr>
          <p:nvPr>
            <p:ph type="ctrTitle" idx="4294967295"/>
          </p:nvPr>
        </p:nvSpPr>
        <p:spPr>
          <a:xfrm>
            <a:off x="392698" y="5140683"/>
            <a:ext cx="11303000" cy="1301750"/>
          </a:xfrm>
        </p:spPr>
        <p:txBody>
          <a:bodyPr vert="horz" wrap="square" lIns="91440" tIns="45720" rIns="91440" bIns="45720" anchor="t">
            <a:spAutoFit/>
          </a:bodyPr>
          <a:lstStyle/>
          <a:p>
            <a:pPr>
              <a:buNone/>
            </a:pPr>
            <a:r>
              <a:rPr lang="zh-CN" sz="4400"/>
              <a:t>《民法典》案例解读之违约精神损害赔偿</a:t>
            </a:r>
            <a:endParaRPr/>
          </a:p>
        </p:txBody>
      </p:sp>
      <p:sp>
        <p:nvSpPr>
          <p:cNvPr id="3" name="文本占位符 3"/>
          <p:cNvSpPr>
            <a:spLocks noGrp="1"/>
          </p:cNvSpPr>
          <p:nvPr>
            <p:ph type="body" sz="quarter" idx="10"/>
          </p:nvPr>
        </p:nvSpPr>
        <p:spPr>
          <a:xfrm>
            <a:off x="392698" y="4448586"/>
            <a:ext cx="9226550" cy="647700"/>
          </a:xfrm>
        </p:spPr>
        <p:txBody>
          <a:bodyPr/>
          <a:lstStyle/>
          <a:p>
            <a:r>
              <a:rPr lang="en-US"/>
              <a:t> </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5" name="文本占位符 20"/>
          <p:cNvSpPr txBox="1"/>
          <p:nvPr/>
        </p:nvSpPr>
        <p:spPr>
          <a:xfrm>
            <a:off x="11614571" y="580667"/>
            <a:ext cx="184731" cy="369332"/>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104" name="标题 1" descr="{&quot;isTemplate&quot;:true,&quot;type&quot;:&quot;title&quot;,&quot;canOmit&quot;:false,&quot;range&quot;:0}"/>
          <p:cNvSpPr txBox="1"/>
          <p:nvPr/>
        </p:nvSpPr>
        <p:spPr>
          <a:xfrm>
            <a:off x="392698" y="4923294"/>
            <a:ext cx="11226020"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4600"/>
              <a:t>违约精神损害赔偿的基本概念与意义</a:t>
            </a:r>
            <a:endParaRPr/>
          </a:p>
        </p:txBody>
      </p:sp>
      <p:sp>
        <p:nvSpPr>
          <p:cNvPr id="105"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40" name="组合 139"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41" name="组合 140"/>
            <p:cNvGrpSpPr/>
            <p:nvPr/>
          </p:nvGrpSpPr>
          <p:grpSpPr>
            <a:xfrm>
              <a:off x="685800" y="3146904"/>
              <a:ext cx="5760000" cy="3225487"/>
              <a:chOff x="685800" y="3146904"/>
              <a:chExt cx="5760000" cy="3225487"/>
            </a:xfrm>
          </p:grpSpPr>
          <p:sp>
            <p:nvSpPr>
              <p:cNvPr id="142"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定义：违约精神损害赔偿是指合同当事人因一方违约行为，导致另一方精神损害时，违约方应承担的赔偿责任。</a:t>
                </a:r>
                <a:endParaRPr kumimoji="1" lang="en-US" altLang="zh-CN" sz="1800" b="1">
                  <a:solidFill>
                    <a:schemeClr val="bg1"/>
                  </a:solidFill>
                  <a:latin typeface="+mj-ea"/>
                  <a:ea typeface="+mj-ea"/>
                </a:endParaRPr>
              </a:p>
            </p:txBody>
          </p:sp>
          <p:sp>
            <p:nvSpPr>
              <p:cNvPr id="143"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违约行为：包括违反合同约定的履行义务、履行不符合约定等。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精神损害：包括心理痛苦、生活乐趣丧失、名誉损害等。</a:t>
                </a:r>
                <a:endParaRPr/>
              </a:p>
            </p:txBody>
          </p:sp>
        </p:grpSp>
        <p:grpSp>
          <p:nvGrpSpPr>
            <p:cNvPr id="144" name="组合 143"/>
            <p:cNvGrpSpPr/>
            <p:nvPr/>
          </p:nvGrpSpPr>
          <p:grpSpPr>
            <a:xfrm>
              <a:off x="6016236" y="3146904"/>
              <a:ext cx="5400000" cy="3225487"/>
              <a:chOff x="6016236" y="3146904"/>
              <a:chExt cx="5400000" cy="3225487"/>
            </a:xfrm>
          </p:grpSpPr>
          <p:sp>
            <p:nvSpPr>
              <p:cNvPr id="145"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类型：违约精神损害赔偿主要分为以下两类</a:t>
                </a:r>
                <a:endParaRPr kumimoji="1" lang="en-US" altLang="zh-CN" sz="1800" b="1">
                  <a:solidFill>
                    <a:schemeClr val="bg1"/>
                  </a:solidFill>
                  <a:latin typeface="+mj-ea"/>
                  <a:ea typeface="+mj-ea"/>
                </a:endParaRPr>
              </a:p>
            </p:txBody>
          </p:sp>
          <p:sp>
            <p:nvSpPr>
              <p:cNvPr id="146"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直接精神损害：违约行为直接导致的精神损害，如名誉损害、隐私泄露等。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间接精神损害：违约行为间接导致的精神损害，如心理痛苦、生活乐趣丧失等。</a:t>
                </a:r>
                <a:endParaRPr/>
              </a:p>
            </p:txBody>
          </p:sp>
        </p:grpSp>
      </p:grpSp>
      <p:sp>
        <p:nvSpPr>
          <p:cNvPr id="147"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违约精神损害赔偿的定义与类型</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49" name="组合 148"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50" name="组合 149"/>
            <p:cNvGrpSpPr/>
            <p:nvPr/>
          </p:nvGrpSpPr>
          <p:grpSpPr>
            <a:xfrm>
              <a:off x="685800" y="3146904"/>
              <a:ext cx="5760000" cy="3225487"/>
              <a:chOff x="685800" y="3146904"/>
              <a:chExt cx="5760000" cy="3225487"/>
            </a:xfrm>
          </p:grpSpPr>
          <p:sp>
            <p:nvSpPr>
              <p:cNvPr id="151"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法律依据：违约精神损害赔偿的法律依据主要来源于《中华人民共和国民法典》等相关法律法规。</a:t>
                </a:r>
                <a:endParaRPr kumimoji="1" lang="en-US" altLang="zh-CN" sz="1800" b="1">
                  <a:solidFill>
                    <a:schemeClr val="bg1"/>
                  </a:solidFill>
                  <a:latin typeface="+mj-ea"/>
                  <a:ea typeface="+mj-ea"/>
                </a:endParaRPr>
              </a:p>
            </p:txBody>
          </p:sp>
          <p:sp>
            <p:nvSpPr>
              <p:cNvPr id="152"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合同法第一百零七条：当事人一方不履行合同义务或者履行合同义务不符合约定的，应当承担违约责任。</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侵权责任法第二十二条：侵害他人人身权益，造成他人严重精神损害的，被侵权人可以请求精神损害赔偿。</a:t>
                </a:r>
                <a:endParaRPr/>
              </a:p>
            </p:txBody>
          </p:sp>
        </p:grpSp>
        <p:grpSp>
          <p:nvGrpSpPr>
            <p:cNvPr id="153" name="组合 152"/>
            <p:cNvGrpSpPr/>
            <p:nvPr/>
          </p:nvGrpSpPr>
          <p:grpSpPr>
            <a:xfrm>
              <a:off x="6016236" y="3146904"/>
              <a:ext cx="5400000" cy="3225487"/>
              <a:chOff x="6016236" y="3146904"/>
              <a:chExt cx="5400000" cy="3225487"/>
            </a:xfrm>
          </p:grpSpPr>
          <p:sp>
            <p:nvSpPr>
              <p:cNvPr id="154"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原则：违约精神损害赔偿的基本原则包括</a:t>
                </a:r>
                <a:endParaRPr kumimoji="1" lang="en-US" altLang="zh-CN" sz="1800" b="1">
                  <a:solidFill>
                    <a:schemeClr val="bg1"/>
                  </a:solidFill>
                  <a:latin typeface="+mj-ea"/>
                  <a:ea typeface="+mj-ea"/>
                </a:endParaRPr>
              </a:p>
            </p:txBody>
          </p:sp>
          <p:sp>
            <p:nvSpPr>
              <p:cNvPr id="155"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违约责任原则：违约方应承担因违约行为造成的损害赔偿责任。</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赔偿实际损失原则：赔偿数额应等于实际损失。</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过错责任原则：违约方应根据其过错程度承担相应的赔偿责任。</a:t>
                </a:r>
                <a:endParaRPr/>
              </a:p>
            </p:txBody>
          </p:sp>
        </p:grpSp>
      </p:grpSp>
      <p:sp>
        <p:nvSpPr>
          <p:cNvPr id="156"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违约精神损害赔偿的法律依据与原则</a:t>
            </a:r>
            <a:endParaRPr lang="en-US" sz="2800" b="1">
              <a:latin typeface="微软雅黑"/>
              <a:ea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158"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59"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60" name="Group 598"/>
            <p:cNvGrpSpPr/>
            <p:nvPr/>
          </p:nvGrpSpPr>
          <p:grpSpPr>
            <a:xfrm>
              <a:off x="763829" y="1414808"/>
              <a:ext cx="6972294" cy="2337649"/>
              <a:chOff x="763829" y="1414808"/>
              <a:chExt cx="6972294" cy="2337649"/>
            </a:xfrm>
          </p:grpSpPr>
          <p:sp>
            <p:nvSpPr>
              <p:cNvPr id="161"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作用：违约精神损害赔偿在合同法中主要起到以下作用</a:t>
                </a:r>
                <a:endParaRPr/>
              </a:p>
            </p:txBody>
          </p:sp>
          <p:sp>
            <p:nvSpPr>
              <p:cNvPr id="162"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弥补损失：对受害人进行精神损害赔偿，弥补其因违约行为造成的精神损失。</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惩罚违约：通过承担赔偿责任，对违约方进行惩罚，维护合同法的权威。</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遏制违约：违约精神损害赔偿制度使当事人在违约时考虑到可能承担的精神损害赔偿责任，从而起到遏制违约行为的作用。</a:t>
                </a:r>
                <a:endParaRPr/>
              </a:p>
            </p:txBody>
          </p:sp>
          <p:sp>
            <p:nvSpPr>
              <p:cNvPr id="163"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4"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5"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66"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67" name="Group 591"/>
            <p:cNvGrpSpPr/>
            <p:nvPr/>
          </p:nvGrpSpPr>
          <p:grpSpPr>
            <a:xfrm>
              <a:off x="689593" y="3949139"/>
              <a:ext cx="7078256" cy="2128975"/>
              <a:chOff x="689593" y="3949139"/>
              <a:chExt cx="7078256" cy="2128975"/>
            </a:xfrm>
          </p:grpSpPr>
          <p:sp>
            <p:nvSpPr>
              <p:cNvPr id="168"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意义：违约精神损害赔偿在合同法中的意义主要体现在</a:t>
                </a:r>
                <a:endParaRPr/>
              </a:p>
            </p:txBody>
          </p:sp>
          <p:sp>
            <p:nvSpPr>
              <p:cNvPr id="169"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保护受害人权益：确保受害人在遭受精神损害时能够得到应有的赔偿。</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维护市场秩序：通过遏制违约行为，维护市场秩序，促进市场经济健康发展。</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提高合同履行率：违约精神损害赔偿制度使当事人在签订合同时更加重视合同履行，提高合同履行率。</a:t>
                </a:r>
                <a:endParaRPr/>
              </a:p>
            </p:txBody>
          </p:sp>
          <p:sp>
            <p:nvSpPr>
              <p:cNvPr id="170"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1"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2"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73"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7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违约精神损害赔偿在合同法中的作用与意义</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176" name="标题 1" descr="{&quot;isTemplate&quot;:true,&quot;type&quot;:&quot;title&quot;,&quot;canOmit&quot;:false,&quot;range&quot;:0}"/>
          <p:cNvSpPr txBox="1"/>
          <p:nvPr/>
        </p:nvSpPr>
        <p:spPr>
          <a:xfrm>
            <a:off x="392698" y="4923294"/>
            <a:ext cx="11226020"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5600"/>
              <a:t>违约精神损害赔偿的构成要件</a:t>
            </a:r>
            <a:endParaRPr/>
          </a:p>
        </p:txBody>
      </p:sp>
      <p:sp>
        <p:nvSpPr>
          <p:cNvPr id="177"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79"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180"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违约行为与精神损害之间的因果关系</a:t>
            </a:r>
            <a:endParaRPr lang="en-US" sz="3600" b="1">
              <a:latin typeface="微软雅黑"/>
              <a:ea typeface="微软雅黑"/>
            </a:endParaRPr>
          </a:p>
        </p:txBody>
      </p:sp>
      <p:sp>
        <p:nvSpPr>
          <p:cNvPr id="181"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因果关系：违约行为与精神损害之间应存在直接的因果关系，即违约行为是导致精神损害的直接原因。</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违约行为：包括违反合同约定的履行义务、履行不符合约定等。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精神损害：包括心理痛苦、生活乐趣丧失、名誉损害等。</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判断方法：判断违约行为与精神损害之间的因果关系，可采用以下方法</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事实推定：根据案件事实，推定违约行为与精神损害之间存在因果关系。</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法定推定：法律法规明确规定违约行为与精神损害之间存在因果关系。</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医学鉴定：通过医学鉴定，确认违约行为与精神损害之间的因果关系。</a:t>
            </a:r>
            <a:endParaRPr/>
          </a:p>
        </p:txBody>
      </p:sp>
      <p:cxnSp>
        <p:nvCxnSpPr>
          <p:cNvPr id="182"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83"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85" name="组合 184"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86" name="组合 185"/>
            <p:cNvGrpSpPr/>
            <p:nvPr/>
          </p:nvGrpSpPr>
          <p:grpSpPr>
            <a:xfrm>
              <a:off x="685800" y="3146904"/>
              <a:ext cx="5760000" cy="3225487"/>
              <a:chOff x="685800" y="3146904"/>
              <a:chExt cx="5760000" cy="3225487"/>
            </a:xfrm>
          </p:grpSpPr>
          <p:sp>
            <p:nvSpPr>
              <p:cNvPr id="187"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可预见性：违约精神损害是指在合同签订时，当事人可以预见到的违约行为可能导致的精神损害。</a:t>
                </a:r>
                <a:endParaRPr kumimoji="1" lang="en-US" altLang="zh-CN" sz="1800" b="1">
                  <a:solidFill>
                    <a:schemeClr val="bg1"/>
                  </a:solidFill>
                  <a:latin typeface="+mj-ea"/>
                  <a:ea typeface="+mj-ea"/>
                </a:endParaRPr>
              </a:p>
            </p:txBody>
          </p:sp>
          <p:sp>
            <p:nvSpPr>
              <p:cNvPr id="188"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预见主体：合同当事人，包括违约方和受害方。</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预见时间：合同签订时，即预见的时间限制为合同签订时。</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预见程度：当事人对违约行为可能导致的精神损害有较为明确的预见。</a:t>
                </a:r>
                <a:endParaRPr/>
              </a:p>
            </p:txBody>
          </p:sp>
        </p:grpSp>
        <p:grpSp>
          <p:nvGrpSpPr>
            <p:cNvPr id="189" name="组合 188"/>
            <p:cNvGrpSpPr/>
            <p:nvPr/>
          </p:nvGrpSpPr>
          <p:grpSpPr>
            <a:xfrm>
              <a:off x="6016236" y="3146904"/>
              <a:ext cx="5400000" cy="3225487"/>
              <a:chOff x="6016236" y="3146904"/>
              <a:chExt cx="5400000" cy="3225487"/>
            </a:xfrm>
          </p:grpSpPr>
          <p:sp>
            <p:nvSpPr>
              <p:cNvPr id="190"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判断标准：判断违约精神损害的可预见性，可采用以下标准</a:t>
                </a:r>
                <a:endParaRPr kumimoji="1" lang="en-US" altLang="zh-CN" sz="1800" b="1">
                  <a:solidFill>
                    <a:schemeClr val="bg1"/>
                  </a:solidFill>
                  <a:latin typeface="+mj-ea"/>
                  <a:ea typeface="+mj-ea"/>
                </a:endParaRPr>
              </a:p>
            </p:txBody>
          </p:sp>
          <p:sp>
            <p:nvSpPr>
              <p:cNvPr id="191"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社会一般人的预见：以一个正常的社会一般人在合同签订时对违约行为可能导致的精神损害的预见程度为标准。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特定当事人的预见：根据合同当事人的特定情况，判断其对违约行为可能导致的精神损害的预见程度。</a:t>
                </a:r>
                <a:endParaRPr/>
              </a:p>
            </p:txBody>
          </p:sp>
        </p:grpSp>
      </p:grpSp>
      <p:sp>
        <p:nvSpPr>
          <p:cNvPr id="192"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违约精神损害的可预见性</a:t>
            </a:r>
            <a:endParaRPr lang="en-US" sz="2800" b="1">
              <a:latin typeface="微软雅黑"/>
              <a:ea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94"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违约精神损害赔偿的合理性</a:t>
            </a:r>
            <a:endParaRPr lang="en-US" sz="3600" b="1">
              <a:latin typeface="微软雅黑"/>
              <a:ea typeface="微软雅黑"/>
            </a:endParaRPr>
          </a:p>
        </p:txBody>
      </p:sp>
      <p:sp>
        <p:nvSpPr>
          <p:cNvPr id="195"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合理性：违约精神损害赔偿的数额应具有合理性，即赔偿数额应与违约行为造成的精神损害程度相适应。</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损害程度：根据违约行为对受害人的精神损害程度，确定赔偿数额。</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赔偿数额：赔偿数额应根据损害程度、当事人承受能力等因素综合判断。</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判断方法：判断违约精神损害赔偿的合理性，可采用以下方法</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法定标准：法律法规对违约精神损害赔偿的数额有明确规定的，按照法定标准判断。</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司法实践：参考同类案件的司法实践，判断违约精神损害赔偿的数额是否合理。</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专家意见：请教相关领域的专家，对违约精神损害赔偿的数额进行评估。</a:t>
            </a:r>
            <a:endParaRPr/>
          </a:p>
        </p:txBody>
      </p:sp>
      <p:cxnSp>
        <p:nvCxnSpPr>
          <p:cNvPr id="196"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97"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226020"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4600"/>
              <a:t>违约精神损害赔偿的适用范围与限制</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1"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12" name="Group 686"/>
            <p:cNvGrpSpPr/>
            <p:nvPr/>
          </p:nvGrpSpPr>
          <p:grpSpPr>
            <a:xfrm>
              <a:off x="1075314" y="1520189"/>
              <a:ext cx="9868911" cy="2072418"/>
              <a:chOff x="1075314" y="1520189"/>
              <a:chExt cx="9868911" cy="2072418"/>
            </a:xfrm>
          </p:grpSpPr>
          <p:sp>
            <p:nvSpPr>
              <p:cNvPr id="13"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买卖合同：如卖方未按约定交付货物或交付货物不符合约定，导致买方精神损害的。</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租赁合同：如出租方未按约定提供租赁物或租赁物不符合约定，导致承租方精神损害的。</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劳动合同：如用人单位未按约定支付工资或提供劳动条件，导致劳动者精神损害的。</a:t>
                </a:r>
                <a:endParaRPr/>
              </a:p>
            </p:txBody>
          </p:sp>
          <p:sp>
            <p:nvSpPr>
              <p:cNvPr id="14"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典型合同：违约精神损害赔偿在以下典型合同中适用</a:t>
                </a:r>
                <a:endParaRPr/>
              </a:p>
            </p:txBody>
          </p:sp>
          <p:sp>
            <p:nvSpPr>
              <p:cNvPr id="15"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7" name="Group 691"/>
            <p:cNvGrpSpPr/>
            <p:nvPr/>
          </p:nvGrpSpPr>
          <p:grpSpPr>
            <a:xfrm>
              <a:off x="1075314" y="3881882"/>
              <a:ext cx="9868911" cy="2072418"/>
              <a:chOff x="1075314" y="3881882"/>
              <a:chExt cx="9868911" cy="2072418"/>
            </a:xfrm>
          </p:grpSpPr>
          <p:sp>
            <p:nvSpPr>
              <p:cNvPr id="18"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存在违约行为：当事人一方未按约定履行合同义务或履行不符合约定。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存在精神损害：受害人因违约行为遭受精神损害。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违约行为与精神损害之间存在因果关系：违约行为是导致精神损害的直接原因。</a:t>
                </a:r>
                <a:endParaRPr/>
              </a:p>
            </p:txBody>
          </p:sp>
          <p:sp>
            <p:nvSpPr>
              <p:cNvPr id="19"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适用条件：违约精神损害赔偿在典型合同中的适用条件包括</a:t>
                </a:r>
                <a:endParaRPr/>
              </a:p>
            </p:txBody>
          </p:sp>
          <p:sp>
            <p:nvSpPr>
              <p:cNvPr id="20"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违约精神损害赔偿在典型合同中的适用</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https://d.book118.com/606121033030010051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mountain_green">
      <a:dk1>
        <a:srgbClr val="000000"/>
      </a:dk1>
      <a:lt1>
        <a:srgbClr val="FFFFFF"/>
      </a:lt1>
      <a:dk2>
        <a:srgbClr val="193223"/>
      </a:dk2>
      <a:lt2>
        <a:srgbClr val="E2FBE6"/>
      </a:lt2>
      <a:accent1>
        <a:srgbClr val="279D41"/>
      </a:accent1>
      <a:accent2>
        <a:srgbClr val="72D679"/>
      </a:accent2>
      <a:accent3>
        <a:srgbClr val="44B25F"/>
      </a:accent3>
      <a:accent4>
        <a:srgbClr val="127841"/>
      </a:accent4>
      <a:accent5>
        <a:srgbClr val="7AC75C"/>
      </a:accent5>
      <a:accent6>
        <a:srgbClr val="4BA32A"/>
      </a:accent6>
      <a:hlink>
        <a:srgbClr val="175CEB"/>
      </a:hlink>
      <a:folHlink>
        <a:srgbClr val="81868F"/>
      </a:folHlink>
    </a:clrScheme>
    <a:fontScheme name="Arial Black-Arial">
      <a:majorFont>
        <a:latin typeface="Arial Black"/>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《民法典》案例解读之违约精神损害赔偿</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2024-09-16T20:41:53.019</cp:lastPrinted>
  <dcterms:created xsi:type="dcterms:W3CDTF">2024-09-16T12:41:53Z</dcterms:created>
  <dcterms:modified xsi:type="dcterms:W3CDTF">2024-09-16T12:41:54Z</dcterms:modified>
</cp:coreProperties>
</file>