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76124D-8B26-4D7B-8078-B2F222BDE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EB0E74-5055-4EF6-902F-6F7562CB5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2B9DA4-D599-4955-9951-92B91A040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877028-0EB5-4BF3-9CAF-1E8FD5B3F8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9A2D7E-58A3-471B-89CF-4059B52672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6F1577-75D6-4BED-855B-378174B35B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CD189E-F1CF-4707-B320-E606227BB8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9E300A-2F5C-4298-92FB-B991F5D8A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15053B-06CE-4FF6-9926-4BE544FB4A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293CA0-E81B-41F2-AEEB-E95AE299BA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CFCC47-0CD0-4171-8C5E-FAE6C8AB0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12503514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中国特色社会主义的未来发展趋势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总体概述与发展背景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经济领域发展趋势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政治领域发展趋势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文化领域发展趋势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社会领域发展趋势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生态文明建设与可持续发展趋势</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总体概述与发展背景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中国特色社会主义定义与特点</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中国特色社会主义是科学社会主义的基本原则与中国实际相结合的产物，具有鲜明的时代特征和中国特色。</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坚持中国共产党的领导，以经济建设为中心，坚持四项基本原则，坚持改革开放，解放和发展社会生产力，建设社会主义市场经济、社会主义民主政治、社会主义先进文化、社会主义和谐社会、社会主义生态文明，促进人的全面发展，逐步实现全体人民共同富裕，建设富强、民主、文明、和谐、美丽的社会主义现代化强国。</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特点</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改革开放后的开创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1978年党的十一届三中全会作出改革开放的伟大决策，开辟了中国特色社会主义道路。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改革开放前的探索</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新中国成立后，中国共产党开始探索符合中国国情的社会主义建设道路，经历了曲折的发展过程。</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不断发展和完善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中国特色社会主义在实践中不断发展和完善，形成了中国特色社会主义理论体系，确立了中国特色社会主义制度，发展了中国特色社会主义文化。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667" r="14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9208" r="1920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7958" r="79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历史发展进程回顾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世界多极化、经济全球化、文化多样化、社会信息化深入发展，全球治理体系和国际秩序变革加速推进。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中国经济进入新常态，经济发展方式加快转变，创新驱动发展战略深入实施，全面深化改革取得重大突破，对外开放水平不断提高。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当前国内外环境分析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国内环境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国际环境</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预测未来发展趋势有助于把握中国特色社会主义的发展方向和发展重点。</a:t>
            </a:r>
          </a:p>
        </p:txBody>
      </p:sp>
      <p:pic>
        <p:nvPicPr>
          <p:cNvPr id="6" name="Picture 6"/>
          <p:cNvPicPr>
            <a:picLocks noChangeAspect="1"/>
          </p:cNvPicPr>
          <p:nvPr/>
        </p:nvPicPr>
        <p:blipFill>
          <a:blip r:embed="rId2"/>
          <a:srcRect l="17000" r="17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把握发展方向</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对未来发展趋势的准确判断有助于制定更加科学的决策，推动中国特色社会主义事业不断向前发展。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制定科学决策</a:t>
            </a:r>
          </a:p>
        </p:txBody>
      </p:sp>
      <p:pic>
        <p:nvPicPr>
          <p:cNvPr id="10" name="Picture 10"/>
          <p:cNvPicPr>
            <a:picLocks noChangeAspect="1"/>
          </p:cNvPicPr>
          <p:nvPr/>
        </p:nvPicPr>
        <p:blipFill>
          <a:blip r:embed="rId3"/>
          <a:srcRect t="333" b="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明确未来发展趋势可以增强全党全国各族人民的信心和决心，共同致力于实现中华民族伟大复兴的中国梦。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增强发展信心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经济领域发展趋势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绿色低碳发展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推动绿色低碳发展，加强生态环境保护，实现可持续发展。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由高速增长转向高质量发展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中国经济正从高速增长阶段转向高质量发展阶段，注重提升经济增长的质量和效益。</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消费驱动型经济增长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随着消费升级和内需扩大，消费将成为经济增长的主要驱动力。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经济增长模式转变方向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加快发展现代服务业，推动服务业向高质量、高效率方向发展。</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发展现代服务业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制造业转型升级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3250" b="3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培育新兴产业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推动制造业向智能化、绿色化、高端化方向转型升级。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积极培育新兴产业，如人工智能、生物科技、新能源等，打造新的经济增长点。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产业结构调整与优化升级策略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加大科技创新投入，提高自主创新能力，推动科技成果转化。</a:t>
            </a:r>
          </a:p>
        </p:txBody>
      </p:sp>
      <p:pic>
        <p:nvPicPr>
          <p:cNvPr id="4" name="Picture 4"/>
          <p:cNvPicPr>
            <a:picLocks noChangeAspect="1"/>
          </p:cNvPicPr>
          <p:nvPr/>
        </p:nvPicPr>
        <p:blipFill>
          <a:blip r:embed="rId2"/>
          <a:srcRect t="7250" b="72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500" r="18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加强科技创新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加强创新人才培养和引进，打造高水平创新团队。</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培养创新人才</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营造良好的创新生态，鼓励企业、高校、科研院所等协同创新。</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构建创新生态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创新驱动发展战略实施路径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推动贸易自由化便利化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深化贸易体制改革，推动贸易自由化便利化，拓展国际贸易合作空间。</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扩大投资领域开放</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放宽外资准入限制，扩大投资领域开放，吸引更多外资进入中国市场。</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加强国际合作与交流</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积极参与全球经济治理，加强国际合作与交流，推动形成更加公平合理的国际经济秩序。</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开放型经济新体制构建</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政治领域发展趋势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坚持党的领导、人民当家作主、依法治国有机统一，发展更加广泛、更加充分、更加健全的人民民主。</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健全人民当家作主制度体系，扩大人民有序政治参与，保证人民依法实行民主选举、民主协商、民主决策、民主管理、民主监督。</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社会主义民主政治建设方向</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深化政治体制改革，推进社会主义民主政治制度化、规范化、程序化。</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巩固和发展最广泛的爱国统一战线，人心是最大的政治，统一战线是凝聚人心、汇聚力量的强大法宝。</a:t>
            </a:r>
            <a:endParaRPr lang="en-US" sz="1100"/>
          </a:p>
        </p:txBody>
      </p:sp>
      <p:pic>
        <p:nvPicPr>
          <p:cNvPr id="28" name="Picture 28"/>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加大全民普法力度，建设社会主义法治文化，树立宪法法律至上、法律面前人人平等的法治理念。</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建设中国特色社会主义法治体系，形成完备的法律规范体系、高效的法治实施体系、严密的法治监督体系、有力的法治保障体系。</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深化司法体制综合配套改革，全面落实司法责任制，完善律师制度，加强对司法活动的监督，确保司法公正高效权威，努力让人民群众在每一个司法案件中感受到公平正义。</a:t>
            </a:r>
          </a:p>
        </p:txBody>
      </p:sp>
      <p:pic>
        <p:nvPicPr>
          <p:cNvPr id="12" name="Picture 12"/>
          <p:cNvPicPr>
            <a:picLocks noChangeAspect="1"/>
          </p:cNvPicPr>
          <p:nvPr/>
        </p:nvPicPr>
        <p:blipFill>
          <a:blip r:embed="rId2"/>
          <a:srcRect l="1000" r="1000"/>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4762" b="4762"/>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1000" r="1000"/>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法治国家、法治政府、法治社会一体建设目标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100">
                <a:solidFill>
                  <a:schemeClr val="lt1">
                    <a:alpha val="100000"/>
                  </a:schemeClr>
                </a:solidFill>
                <a:latin typeface="微软雅黑"/>
                <a:ea typeface="微软雅黑"/>
                <a:cs typeface="微软雅黑"/>
              </a:rPr>
              <a:t>输入</a:t>
            </a:r>
          </a:p>
          <a:p>
            <a:pPr algn="ctr">
              <a:lnSpc>
                <a:spcPct val="100000"/>
              </a:lnSpc>
            </a:pPr>
            <a:r>
              <a:rPr lang="en-US" sz="2100">
                <a:solidFill>
                  <a:schemeClr val="lt1">
                    <a:alpha val="100000"/>
                  </a:schemeClr>
                </a:solidFill>
                <a:latin typeface="微软雅黑"/>
                <a:ea typeface="微软雅黑"/>
                <a:cs typeface="微软雅黑"/>
              </a:rPr>
              <a:t>标题</a:t>
            </a:r>
          </a:p>
        </p:txBody>
      </p:sp>
      <p:grpSp>
        <p:nvGrpSpPr>
          <p:cNvPr id="3" name="Group 3"/>
          <p:cNvGrpSpPr/>
          <p:nvPr/>
        </p:nvGrpSpPr>
        <p:grpSpPr>
          <a:xfrm>
            <a:off x="5290916" y="2839646"/>
            <a:ext cx="1569720" cy="1569720"/>
            <a:chOff x="5290916" y="2839646"/>
            <a:chExt cx="1569720" cy="1569720"/>
          </a:xfrm>
        </p:grpSpPr>
        <p:sp>
          <p:nvSpPr>
            <p:cNvPr id="4" name="AutoShape 4"/>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9" name="AutoShape 9"/>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1" name="AutoShape 11"/>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3" name="TextBox 13"/>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党的执政能力建设和先进性纯洁性保障措施</a:t>
              </a:r>
            </a:p>
          </p:txBody>
        </p:sp>
      </p:grpSp>
      <p:sp>
        <p:nvSpPr>
          <p:cNvPr id="36" name="TextBox 36"/>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坚持以人民为中心的发展思想，不断实现发展为了人民、发展依靠人民、发展成果由人民共享。</a:t>
            </a:r>
          </a:p>
        </p:txBody>
      </p:sp>
      <p:sp>
        <p:nvSpPr>
          <p:cNvPr id="37" name="TextBox 37"/>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贯彻新时代党的组织路线，坚持德才兼备、以德为先、任人唯贤的方针，选好干部、配强班子。</a:t>
            </a:r>
          </a:p>
        </p:txBody>
      </p:sp>
      <p:sp>
        <p:nvSpPr>
          <p:cNvPr id="38" name="TextBox 38"/>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增强“四个意识”、坚定“四个自信”、做到“两个维护”，自觉在思想上政治上行动上同党中央保持高度一致。</a:t>
            </a:r>
          </a:p>
        </p:txBody>
      </p:sp>
      <p:sp>
        <p:nvSpPr>
          <p:cNvPr id="39" name="TextBox 39"/>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全面推进党的政治建设、思想建设、组织建设、作风建设、纪律建设，把制度建设贯穿其中，深入推进反腐败斗争，不断提高党的建设质量。</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https://d.book118.com/606125035144010055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2024-09-23T05:52:43.400</cp:lastPrinted>
  <dcterms:created xsi:type="dcterms:W3CDTF">2024-09-22T21:52:43Z</dcterms:created>
  <dcterms:modified xsi:type="dcterms:W3CDTF">2024-09-22T21:52:45Z</dcterms:modified>
</cp:coreProperties>
</file>