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8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34DDE-A204-4371-AAFE-57E7FAEAA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D7DE0-C927-4388-8F9E-954D12E3E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160E8-70BA-4103-8A5C-D4A288CA0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8E6EA-1905-47B8-B07F-FBF9A5906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5FF9B-26FD-4A93-8FF4-8F81FDC88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B4469-B577-4372-89C1-7C3031FA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3266D9-B681-4519-B5DF-767520A37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79D65-50C3-4B98-84A5-E02D4F65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EDE79-9621-4620-BFD4-FFB7A1C27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39CBD-7EB8-4C53-A04F-0D4F2E45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F2877-A580-4547-96E9-798A2FB56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83" r:id="rId2"/>
    <p:sldLayoutId id="2147484684" r:id="rId3"/>
    <p:sldLayoutId id="2147484685" r:id="rId4"/>
    <p:sldLayoutId id="2147484686" r:id="rId5"/>
    <p:sldLayoutId id="2147484687" r:id="rId6"/>
    <p:sldLayoutId id="2147484688" r:id="rId7"/>
    <p:sldLayoutId id="2147484689" r:id="rId8"/>
    <p:sldLayoutId id="2147484690" r:id="rId9"/>
    <p:sldLayoutId id="2147484691" r:id="rId10"/>
    <p:sldLayoutId id="21474846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5.xml" /><Relationship Id="rId3" Type="http://schemas.openxmlformats.org/officeDocument/2006/relationships/tags" Target="../tags/tag766.xml" /><Relationship Id="rId4" Type="http://schemas.openxmlformats.org/officeDocument/2006/relationships/tags" Target="../tags/tag767.xml" /><Relationship Id="rId5" Type="http://schemas.openxmlformats.org/officeDocument/2006/relationships/tags" Target="../tags/tag7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7.xml" /><Relationship Id="rId11" Type="http://schemas.openxmlformats.org/officeDocument/2006/relationships/tags" Target="../tags/tag778.xml" /><Relationship Id="rId12" Type="http://schemas.openxmlformats.org/officeDocument/2006/relationships/tags" Target="../tags/tag779.xml" /><Relationship Id="rId13" Type="http://schemas.openxmlformats.org/officeDocument/2006/relationships/tags" Target="../tags/tag780.xml" /><Relationship Id="rId14" Type="http://schemas.openxmlformats.org/officeDocument/2006/relationships/tags" Target="../tags/tag781.xml" /><Relationship Id="rId15" Type="http://schemas.openxmlformats.org/officeDocument/2006/relationships/tags" Target="../tags/tag782.xml" /><Relationship Id="rId16" Type="http://schemas.openxmlformats.org/officeDocument/2006/relationships/tags" Target="../tags/tag783.xml" /><Relationship Id="rId17" Type="http://schemas.openxmlformats.org/officeDocument/2006/relationships/tags" Target="../tags/tag784.xml" /><Relationship Id="rId2" Type="http://schemas.openxmlformats.org/officeDocument/2006/relationships/tags" Target="../tags/tag769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3.xml" /><Relationship Id="rId11" Type="http://schemas.openxmlformats.org/officeDocument/2006/relationships/tags" Target="../tags/tag794.xml" /><Relationship Id="rId12" Type="http://schemas.openxmlformats.org/officeDocument/2006/relationships/tags" Target="../tags/tag795.xml" /><Relationship Id="rId13" Type="http://schemas.openxmlformats.org/officeDocument/2006/relationships/tags" Target="../tags/tag796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5.xml" /><Relationship Id="rId11" Type="http://schemas.openxmlformats.org/officeDocument/2006/relationships/tags" Target="../tags/tag806.xml" /><Relationship Id="rId12" Type="http://schemas.openxmlformats.org/officeDocument/2006/relationships/tags" Target="../tags/tag807.xml" /><Relationship Id="rId13" Type="http://schemas.openxmlformats.org/officeDocument/2006/relationships/tags" Target="../tags/tag808.xml" /><Relationship Id="rId14" Type="http://schemas.openxmlformats.org/officeDocument/2006/relationships/tags" Target="../tags/tag809.xml" /><Relationship Id="rId15" Type="http://schemas.openxmlformats.org/officeDocument/2006/relationships/tags" Target="../tags/tag810.xml" /><Relationship Id="rId16" Type="http://schemas.openxmlformats.org/officeDocument/2006/relationships/tags" Target="../tags/tag811.xml" /><Relationship Id="rId17" Type="http://schemas.openxmlformats.org/officeDocument/2006/relationships/tags" Target="../tags/tag812.xml" /><Relationship Id="rId18" Type="http://schemas.openxmlformats.org/officeDocument/2006/relationships/tags" Target="../tags/tag813.xml" /><Relationship Id="rId19" Type="http://schemas.openxmlformats.org/officeDocument/2006/relationships/tags" Target="../tags/tag814.xml" /><Relationship Id="rId2" Type="http://schemas.openxmlformats.org/officeDocument/2006/relationships/tags" Target="../tags/tag797.xml" /><Relationship Id="rId20" Type="http://schemas.openxmlformats.org/officeDocument/2006/relationships/tags" Target="../tags/tag815.xml" /><Relationship Id="rId21" Type="http://schemas.openxmlformats.org/officeDocument/2006/relationships/tags" Target="../tags/tag816.xml" /><Relationship Id="rId3" Type="http://schemas.openxmlformats.org/officeDocument/2006/relationships/tags" Target="../tags/tag798.xml" /><Relationship Id="rId4" Type="http://schemas.openxmlformats.org/officeDocument/2006/relationships/tags" Target="../tags/tag799.xml" /><Relationship Id="rId5" Type="http://schemas.openxmlformats.org/officeDocument/2006/relationships/tags" Target="../tags/tag800.xml" /><Relationship Id="rId6" Type="http://schemas.openxmlformats.org/officeDocument/2006/relationships/tags" Target="../tags/tag801.xml" /><Relationship Id="rId7" Type="http://schemas.openxmlformats.org/officeDocument/2006/relationships/tags" Target="../tags/tag802.xml" /><Relationship Id="rId8" Type="http://schemas.openxmlformats.org/officeDocument/2006/relationships/tags" Target="../tags/tag803.xml" /><Relationship Id="rId9" Type="http://schemas.openxmlformats.org/officeDocument/2006/relationships/tags" Target="../tags/tag8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7.xml" /><Relationship Id="rId3" Type="http://schemas.openxmlformats.org/officeDocument/2006/relationships/tags" Target="../tags/tag818.xml" /><Relationship Id="rId4" Type="http://schemas.openxmlformats.org/officeDocument/2006/relationships/tags" Target="../tags/tag8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8.xml" /><Relationship Id="rId11" Type="http://schemas.openxmlformats.org/officeDocument/2006/relationships/tags" Target="../tags/tag829.xml" /><Relationship Id="rId12" Type="http://schemas.openxmlformats.org/officeDocument/2006/relationships/tags" Target="../tags/tag830.xml" /><Relationship Id="rId13" Type="http://schemas.openxmlformats.org/officeDocument/2006/relationships/tags" Target="../tags/tag831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Relationship Id="rId5" Type="http://schemas.openxmlformats.org/officeDocument/2006/relationships/tags" Target="../tags/tag823.xml" /><Relationship Id="rId6" Type="http://schemas.openxmlformats.org/officeDocument/2006/relationships/tags" Target="../tags/tag824.xml" /><Relationship Id="rId7" Type="http://schemas.openxmlformats.org/officeDocument/2006/relationships/tags" Target="../tags/tag825.xml" /><Relationship Id="rId8" Type="http://schemas.openxmlformats.org/officeDocument/2006/relationships/tags" Target="../tags/tag826.xml" /><Relationship Id="rId9" Type="http://schemas.openxmlformats.org/officeDocument/2006/relationships/tags" Target="../tags/tag8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3005215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医疗机构手术室医院感染防控指引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手术室医院感染防控的重要性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手术室医院感染的常见原因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手术室医院感染的防控措施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特殊情况下的医院感染防控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医院感染防控的监督和评估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手术室医院感染防控的重要性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手术室医院感染的定义</a:t>
            </a:r>
            <a:endParaRPr lang="zh-CN" altLang="en-US"/>
          </a:p>
        </p:txBody>
      </p:sp>
      <p:sp>
        <p:nvSpPr>
          <p:cNvPr id="105175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手术室医院感染是指患者在手术室接受手术或其他治疗过程中，由于各种原因引起的感染。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手术室医院感染的发生与手术室环境、手术操作、患者自身免疫力等多种因素有关。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手术室医院感染不仅影响患者的治疗效果，还可能引发严重的并发症，甚至危及生命。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因此，加强手术室医院感染的防控工作，对于保障患者安全具有重要意义。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感染对患者的危害</a:t>
            </a:r>
            <a:endParaRPr lang="zh-CN" altLang="en-US"/>
          </a:p>
        </p:txBody>
      </p:sp>
      <p:sp>
        <p:nvSpPr>
          <p:cNvPr id="10520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延长住院时间：感染导致患者需要更长时间的治疗和康复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增加医疗费用：感染治疗需要额外的医疗资源和费用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增加并发症风险：感染可能导致其他并发症的发生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威胁生命安全：感染严重时可能危及患者的生命安全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感染对医疗机构的负面影响</a:t>
            </a:r>
            <a:endParaRPr lang="zh-CN" altLang="en-US"/>
          </a:p>
        </p:txBody>
      </p:sp>
      <p:sp>
        <p:nvSpPr>
          <p:cNvPr id="105237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增加医疗成本：感染防控措施需要投入大量人力、物力和财力，增加医疗成本。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影响医疗质量：感染可能导致患者病情恶化，甚至死亡，影响医疗质量和患者满意度。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损害医院声誉：感染事件可能对医院声誉造成严重影响，影响医院的社会形象和信誉。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违反法律法规：医疗机构感染防控工作是法律法规规定的义务，违反相关规定可能面临法律责任。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手术室医院感染的常见原因</a:t>
            </a:r>
            <a:endParaRPr lang="zh-CN" altLang="en-US"/>
          </a:p>
        </p:txBody>
      </p:sp>
      <p:sp>
        <p:nvSpPr>
          <p:cNvPr id="10526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手术操作过程中的污染</a:t>
            </a:r>
            <a:endParaRPr lang="zh-CN" altLang="en-US"/>
          </a:p>
        </p:txBody>
      </p:sp>
      <p:sp>
        <p:nvSpPr>
          <p:cNvPr id="10534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手术器械消毒不彻底：手术器械在消毒过程中未达到彻底灭菌，导致细菌残留。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手术人员操作不当：手术人员在手术过程中操作不当，如手套破损、未及时更换等，导致细菌进入手术区域。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空气污染：手术过程中，空气中的细菌可通过呼吸、飞溅等途径进入手术区域，造成污染。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手术室环境不达标：手术室环境未达到规定的洁净度要求，空气中细菌含量超标，增加了手术感染的风险。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手术器械和物品的污染</a:t>
            </a:r>
            <a:endParaRPr lang="zh-CN" altLang="en-US"/>
          </a:p>
        </p:txBody>
      </p:sp>
      <p:sp>
        <p:nvSpPr>
          <p:cNvPr id="10537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手术器械和物品的污染是医院感染的重要原因之一，需要加强管理和控制。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手术器械和物品在使用过程中可能受到污染，如血液、组织液等。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污染的器械和物品如果不经过严格的清洗和消毒，会成为传播病原菌的途径。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医疗机构应该建立严格的清洗和消毒制度，确保手术器械和物品的清洁和安全使用。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1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手术室环境卫生问题</a:t>
            </a:r>
            <a:endParaRPr lang="zh-CN" altLang="en-US"/>
          </a:p>
        </p:txBody>
      </p:sp>
      <p:sp>
        <p:nvSpPr>
          <p:cNvPr id="105401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02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402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空气污染：手术室内的细菌、病毒等微生物污染空气，导致感染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2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02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02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物体表面污染：手术台、器械、敷料等物品表面污染，通过接触传播感染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3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03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03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医护人员手卫生问题：医护人员手部消毒不彻底或操作不当，导致细菌、病毒等微生物传播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3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403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404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医疗废物处理不当：医疗废物未及时分类、收集、运送和处理，导致交叉感染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医护人员手卫生问题</a:t>
            </a:r>
            <a:endParaRPr lang="zh-CN" altLang="en-US"/>
          </a:p>
        </p:txBody>
      </p:sp>
      <p:sp>
        <p:nvSpPr>
          <p:cNvPr id="10543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医护人员手卫生意识不强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操作过程中未严格遵守手卫生规范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4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手套使用不当或破损未及时更换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4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洗手设施不完善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5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手术室医院感染的防控措施</a:t>
            </a:r>
            <a:endParaRPr lang="zh-CN" altLang="en-US"/>
          </a:p>
        </p:txBody>
      </p:sp>
      <p:sp>
        <p:nvSpPr>
          <p:cNvPr id="105465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39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严格遵守手术室消毒和清洁制度</a:t>
            </a:r>
            <a:endParaRPr lang="zh-CN" altLang="en-US"/>
          </a:p>
        </p:txBody>
      </p:sp>
      <p:sp>
        <p:nvSpPr>
          <p:cNvPr id="10553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3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3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定期对手术室进行全面清洁和消毒，确保环境清洁无菌。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严格执行手术器械的清洗、消毒和灭菌程序，确保器械无菌。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医护人员需严格遵守消毒和清洁制度，保持个人卫生，减少交叉感染的风险。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4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54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对手术室环境进行定期监测，确保消毒效果符合标准。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https://d.book118.com/606130052155010030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医疗机构手术室医院感染防控指引</vt:lpstr>
      <vt:lpstr>目录</vt:lpstr>
      <vt:lpstr>单击添加章节标题</vt:lpstr>
      <vt:lpstr>手术室医院感染防控的重要性</vt:lpstr>
      <vt:lpstr>手术室医院感染的定义</vt:lpstr>
      <vt:lpstr>感染对患者的危害</vt:lpstr>
      <vt:lpstr>感染对医疗机构的负面影响</vt:lpstr>
      <vt:lpstr>手术室医院感染的常见原因</vt:lpstr>
      <vt:lpstr>手术操作过程中的污染</vt:lpstr>
      <vt:lpstr>手术器械和物品的污染</vt:lpstr>
      <vt:lpstr>手术室环境卫生问题</vt:lpstr>
      <vt:lpstr>医护人员手卫生问题</vt:lpstr>
      <vt:lpstr>手术室医院感染的防控措施</vt:lpstr>
      <vt:lpstr>严格遵守手术室消毒和清洁制度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2024-08-28T21:57:52.882</cp:lastPrinted>
  <dcterms:created xsi:type="dcterms:W3CDTF">2024-08-28T13:57:52Z</dcterms:created>
  <dcterms:modified xsi:type="dcterms:W3CDTF">2024-08-28T13:57:56Z</dcterms:modified>
</cp:coreProperties>
</file>