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TNGBH+MS-UIGothic"/>
      <p:regular r:id="rId17"/>
    </p:embeddedFont>
    <p:embeddedFont>
      <p:font typeface="DHBTGE+RVGWUI+ArialMT"/>
      <p:regular r:id="rId18"/>
    </p:embeddedFont>
    <p:embeddedFont>
      <p:font typeface="CCAVBQ+SFQGIV+MicrosoftYaHei-Bold"/>
      <p:regular r:id="rId19"/>
    </p:embeddedFont>
    <p:embeddedFont>
      <p:font typeface="JRINKK+IHKULH+MicrosoftYaHei"/>
      <p:regular r:id="rId20"/>
    </p:embeddedFont>
    <p:embeddedFont>
      <p:font typeface="DSFHPH+HRUOIC+Arial-BoldMT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76AB-FE88-41FC-94D4-E5BFCB92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66370-CE15-48A2-BD08-5136CFAF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EBB5-4651-4538-B74A-81E5D39F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05D05-4446-4789-9AC3-1753C955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49FC5-FE08-4E8D-96A9-4A9836F79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7C0FE0-9C4B-4796-802A-6457FDB9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8990B-2DDE-44CA-8866-D7113EEA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3CFD1-2104-4FC3-8482-F82607F22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1FB7C-A604-44F3-AD66-7378E6EBC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4F885-9C5C-45DD-A68A-7B8AD91A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994D0-730B-4351-B78A-E908271B5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0230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MTNGBH+MS-UIGothic"/>
                <a:cs typeface="MTNGBH+MS-UIGothic"/>
              </a:rPr>
              <a:t>食品新源开和利用通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D0D0D"/>
                </a:solidFill>
                <a:latin typeface="MTNGBH+MS-UIGothic"/>
                <a:cs typeface="MTNGBH+MS-UIGothic"/>
              </a:rPr>
              <a:t>用件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5841941" cy="29783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源概述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源的开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源的利用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源开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与利用的挑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与前景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TNGBH+MS-UIGothic"/>
                <a:cs typeface="MTNGBH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TNGBH+MS-UIGothic"/>
                <a:cs typeface="MTNGBH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6864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DHBTGE+RVGWUI+ArialMT"/>
                <a:cs typeface="DHBTGE+RVGWUI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结语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CCAVBQ+SFQGIV+MicrosoftYaHei-Bold"/>
                <a:cs typeface="CCAVBQ+SFQGI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源是指除了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品外，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且具有食用或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的各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植物、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微生物及其部位、衍生物等。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分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按照来源和性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，食品新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天然食品新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源、化学合成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源和微生物食品新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AVBQ+SFQGIV+MicrosoftYaHei-Bold"/>
                <a:cs typeface="CCAVBQ+SFQGI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AVBQ+SFQGIV+MicrosoftYaHei-Bold"/>
                <a:cs typeface="CCAVBQ+SFQGI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AVBQ+SFQGIV+MicrosoftYaHei-Bold"/>
                <a:cs typeface="CCAVBQ+SFQGI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MTNGBH+MS-UIGothic"/>
                <a:cs typeface="MTNGBH+MS-UIGothic"/>
              </a:rPr>
              <a:t>多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3045FD"/>
                </a:solidFill>
                <a:latin typeface="MTNGBH+MS-UIGothic"/>
                <a:cs typeface="MTNGBH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MTNGBH+MS-UIGothic"/>
                <a:cs typeface="MTNGBH+MS-UIGothic"/>
              </a:rPr>
              <a:t>功能性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MTNGBH+MS-UIGothic"/>
                <a:cs typeface="MTNGBH+MS-UIGothic"/>
              </a:rPr>
              <a:t>安全性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繁多，来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源广泛，包括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植物、微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生物及其部位、衍生物等。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源具有多种功能，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养、保健、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用等，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足不同人群的需求。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经过严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格的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估，确保安全无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毒，符合食品安全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TNGBH+MS-UIGothic"/>
                <a:cs typeface="MTNGBH+MS-UIGothic"/>
              </a:rPr>
              <a:t>起步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MTNGBH+MS-UIGothic"/>
                <a:cs typeface="MTNGBH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MTNGBH+MS-UIGothic"/>
                <a:cs typeface="MTNGBH+MS-UIGothic"/>
              </a:rPr>
              <a:t>新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MTNGBH+MS-UIGothic"/>
                <a:cs typeface="MTNGBH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83219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RINKK+IHKULH+MicrosoftYaHei"/>
                <a:cs typeface="JRINKK+IHKULH+MicrosoftYaHei"/>
              </a:rPr>
              <a:t>21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以来，随着生物技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源的研究和开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发进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提供更多元化、个性化的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93164" y="2452742"/>
            <a:ext cx="346949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RINKK+IHKULH+MicrosoftYaHei"/>
                <a:cs typeface="JRINKK+IHKULH+MicrosoftYaHei"/>
              </a:rPr>
              <a:t>20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初，随着人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食品需求的增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加和科学技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展，开始探索食品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MTNGBH+MS-UIGothic"/>
                <a:cs typeface="MTNGBH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MTNGBH+MS-UIGothic"/>
                <a:cs typeface="MTNGBH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72000" y="4597138"/>
            <a:ext cx="350739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RINKK+IHKULH+MicrosoftYaHei"/>
                <a:cs typeface="JRINKK+IHKULH+MicrosoftYaHei"/>
              </a:rPr>
              <a:t>20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中叶至</a:t>
            </a:r>
            <a:r>
              <a:rPr sz="1500">
                <a:solidFill>
                  <a:srgbClr val="FFFDFD"/>
                </a:solidFill>
                <a:latin typeface="JRINKK+IHKULH+MicrosoftYaHei"/>
                <a:cs typeface="JRINKK+IHKULH+MicrosoftYaHei"/>
              </a:rPr>
              <a:t>20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末，随着食品工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的快速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展，食品新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源得到广泛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TNGBH+MS-UIGothic"/>
                <a:cs typeface="MTNGBH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满</a:t>
            </a:r>
            <a:r>
              <a:rPr sz="2000" spc="25">
                <a:solidFill>
                  <a:srgbClr val="3045FD"/>
                </a:solidFill>
                <a:latin typeface="MTNGBH+MS-UIGothic"/>
                <a:cs typeface="MTNGBH+MS-UIGothic"/>
              </a:rPr>
              <a:t>足消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3045FD"/>
                </a:solidFill>
                <a:latin typeface="MTNGBH+MS-UIGothic"/>
                <a:cs typeface="MTNGBH+MS-UIGothic"/>
              </a:rPr>
              <a:t>者需求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MTNGBH+MS-UIGothic"/>
                <a:cs typeface="MTNGBH+MS-UIGothic"/>
              </a:rPr>
              <a:t>促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进经济发</a:t>
            </a:r>
            <a:r>
              <a:rPr sz="2000">
                <a:solidFill>
                  <a:srgbClr val="3045FD"/>
                </a:solidFill>
                <a:latin typeface="MTNGBH+MS-UIGothic"/>
                <a:cs typeface="MTNGBH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MTNGBH+MS-UIGothic"/>
                <a:cs typeface="MTNGBH+MS-UIGothic"/>
              </a:rPr>
              <a:t>保障食品安全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随着生活水平的提高，消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、口感、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养价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等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方面有更高的要求，开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者多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化的需求。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源的开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利用能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够带动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产业链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效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益，推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动经济发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源，可以丰富食品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对传统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食品的依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，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提高食品安全保障水平。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的方法与技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TNGBH+MS-UIGothic"/>
                <a:cs typeface="MTNGBH+MS-UIGothic"/>
              </a:rPr>
              <a:t>生物技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TNGBH+MS-UIGothic"/>
                <a:cs typeface="MTNGBH+MS-UIGothic"/>
              </a:rPr>
              <a:t>化学技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利用基因工程、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胞工程等技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手段，改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良和培育新食品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化学合成或提取等方式，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得具有特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29454" y="3003403"/>
            <a:ext cx="38771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定功能或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养价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的新型食品添加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或原料。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TNGBH+MS-UIGothic"/>
                <a:cs typeface="MTNGBH+MS-UIGothic"/>
              </a:rPr>
              <a:t>物理技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600">
                <a:solidFill>
                  <a:srgbClr val="FFFFFF"/>
                </a:solidFill>
                <a:latin typeface="MTNGBH+MS-UIGothic"/>
                <a:cs typeface="MTNGBH+MS-UIGothic"/>
              </a:rPr>
              <a:t>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利用物理手段如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照、超高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对现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有食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行改性或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理，提高食品品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安全性。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29454" y="5255112"/>
            <a:ext cx="3416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过现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手段，如无土栽培、水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肥一体化等，提高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农产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量和品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食品加工提供更多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原料。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的安全性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RINKK+IHKULH+MicrosoftYaHei"/>
                <a:cs typeface="JRINKK+IHKUL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RINKK+IHKULH+MicrosoftYaHei"/>
                <a:cs typeface="JRINKK+IHKUL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RINKK+IHKULH+MicrosoftYaHei"/>
                <a:cs typeface="JRINKK+IHKUL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RINKK+IHKULH+MicrosoftYaHei"/>
                <a:cs typeface="JRINKK+IHKUL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毒理学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3045FD"/>
                </a:solidFill>
                <a:latin typeface="MTNGBH+MS-UIGothic"/>
                <a:cs typeface="MTNGBH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养学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3045FD"/>
                </a:solidFill>
                <a:latin typeface="MTNGBH+MS-UIGothic"/>
                <a:cs typeface="MTNGBH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致敏性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3045FD"/>
                </a:solidFill>
                <a:latin typeface="MTNGBH+MS-UIGothic"/>
                <a:cs typeface="MTNGBH+MS-UIGothic"/>
              </a:rPr>
              <a:t>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TNGBH+MS-UIGothic"/>
                <a:cs typeface="MTNGBH+MS-UIGothic"/>
              </a:rPr>
              <a:t>微生物学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3045FD"/>
                </a:solidFill>
                <a:latin typeface="MTNGBH+MS-UIGothic"/>
                <a:cs typeface="MTNGBH+MS-UIGothic"/>
              </a:rPr>
              <a:t>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行急性毒性、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性毒性、慢性毒性等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估其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人体的潜在危害。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养成分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行分析，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估其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养价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和食用安全性。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行致敏性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，确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定是否容易引起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敏反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行微生物学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确保其不含有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人体有害的微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NGBH+MS-UIGothic"/>
                <a:cs typeface="MTNGBH+MS-UIGothic"/>
              </a:rPr>
              <a:t>生物。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食品新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源在食品工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中的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MTNGBH+MS-UIGothic"/>
                <a:cs typeface="MTNGBH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TNGBH+MS-UIGothic"/>
                <a:cs typeface="MTNGBH+MS-UIGothic"/>
              </a:rPr>
              <a:t>提升食品品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源中的活性成分或特殊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养成分可以用于改善食品的口感、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、保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期等方面，提高食品品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3045FD"/>
                </a:solidFill>
                <a:latin typeface="MTNGBH+MS-UIGothic"/>
                <a:cs typeface="MTNGBH+MS-UIGothic"/>
              </a:rPr>
              <a:t>新食品种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源可以作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为传统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食品的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充或替代品，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者提供更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，如植物蛋白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料、</a:t>
            </a:r>
          </a:p>
          <a:p>
            <a:pPr marL="1333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昆虫蛋白食品等。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TNGBH+MS-UIGothic"/>
                <a:cs typeface="MTNGBH+MS-UIGothic"/>
              </a:rPr>
              <a:t>降低生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MTNGBH+MS-UIGothic"/>
                <a:cs typeface="MTNGBH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一些食品新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源具有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高的利用价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低的成本，可以用于替代高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成本的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食材，降低生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TNGBH+MS-UIGothic"/>
                <a:cs typeface="MTNGBH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https://d.book118.com/606150230042010045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MTNGBH+MS-UIGothic</vt:lpstr>
      <vt:lpstr>DHBTGE+RVGWUI+ArialMT</vt:lpstr>
      <vt:lpstr>Times New Roman</vt:lpstr>
      <vt:lpstr>SimSun</vt:lpstr>
      <vt:lpstr>CCAVBQ+SFQGIV+MicrosoftYaHei-Bold</vt:lpstr>
      <vt:lpstr>JRINKK+IHKULH+MicrosoftYaHei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2024-09-13T22:55:11.320</cp:lastPrinted>
  <dcterms:created xsi:type="dcterms:W3CDTF">2024-09-13T14:55:11Z</dcterms:created>
  <dcterms:modified xsi:type="dcterms:W3CDTF">2024-09-13T14:55:12Z</dcterms:modified>
</cp:coreProperties>
</file>