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67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4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6.xml" /><Relationship Id="rId11" Type="http://schemas.openxmlformats.org/officeDocument/2006/relationships/tags" Target="../tags/tag87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tags" Target="../tags/tag84.xml" /><Relationship Id="rId9" Type="http://schemas.openxmlformats.org/officeDocument/2006/relationships/tags" Target="../tags/tag8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1EF23E-EA13-4CE3-B2A7-8BF96F9EA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75B35-7C51-4B5C-ADEC-857552D37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621BB3-E7A5-4372-8299-C422DD5D4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44BFC0-F0B9-4AFE-A1CB-643740955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E18960-7C37-4B18-A5DF-C348352AA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8E6819-E602-4520-A9D3-9E5D21721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AA7718-32AD-4EC3-AAE9-9EBF1A8E1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9817F3-1648-4B10-96B7-EBD9312AE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AC3AE2-470D-4B6A-90BA-5B65FDF3E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14CB54-58D0-4744-9C51-60CA57B5A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56B19D-9BA2-4BFE-9429-6ABF0966C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14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5" name="圆角矩形 24"/>
          <p:cNvSpPr/>
          <p:nvPr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11197590" y="300291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6"/>
            </p:custDataLst>
          </p:nvPr>
        </p:nvCxnSpPr>
        <p:spPr>
          <a:xfrm flipH="1">
            <a:off x="11305540" y="193421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7"/>
            </p:custDataLst>
          </p:nvPr>
        </p:nvCxnSpPr>
        <p:spPr>
          <a:xfrm flipH="1">
            <a:off x="11305540" y="347662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>
            <p:custDataLst>
              <p:tags r:id="rId8"/>
            </p:custDataLst>
          </p:nvPr>
        </p:nvSpPr>
        <p:spPr>
          <a:xfrm>
            <a:off x="10027285" y="4343400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1" name="椭圆 20"/>
          <p:cNvSpPr/>
          <p:nvPr>
            <p:custDataLst>
              <p:tags r:id="rId9"/>
            </p:custDataLst>
          </p:nvPr>
        </p:nvSpPr>
        <p:spPr>
          <a:xfrm>
            <a:off x="10133965" y="4450080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0" name="向下箭头"/>
          <p:cNvSpPr/>
          <p:nvPr>
            <p:custDataLst>
              <p:tags r:id="rId10"/>
            </p:custDataLst>
          </p:nvPr>
        </p:nvSpPr>
        <p:spPr>
          <a:xfrm>
            <a:off x="10238105" y="4542790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2273300" y="4438650"/>
            <a:ext cx="7589520" cy="6616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273935" y="1953895"/>
            <a:ext cx="8413115" cy="556260"/>
          </a:xfrm>
          <a:prstGeom prst="rect">
            <a:avLst/>
          </a:prstGeom>
          <a:noFill/>
        </p:spPr>
        <p:txBody>
          <a:bodyPr wrap="square" lIns="91440" tIns="45720" rIns="144145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273300" y="2510155"/>
            <a:ext cx="8413750" cy="17094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0" name="直接连接符 59"/>
          <p:cNvCxnSpPr/>
          <p:nvPr>
            <p:custDataLst>
              <p:tags r:id="rId1"/>
            </p:custDataLst>
          </p:nvPr>
        </p:nvCxnSpPr>
        <p:spPr>
          <a:xfrm flipH="1">
            <a:off x="3509010" y="1475105"/>
            <a:ext cx="0" cy="4572000"/>
          </a:xfrm>
          <a:prstGeom prst="line">
            <a:avLst/>
          </a:prstGeom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>
            <a:off x="-18415" y="0"/>
            <a:ext cx="2251075" cy="87185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1165860" y="4138930"/>
            <a:ext cx="1375408" cy="195199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>
            <a:normAutofit/>
          </a:bodyPr>
          <a:lstStyle>
            <a:lvl1pPr marL="0" marR="0" lvl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0" normalizeH="0" baseline="0" noProof="1">
                <a:solidFill>
                  <a:schemeClr val="bg1">
                    <a:lumMod val="8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just">
              <a:buClrTx/>
              <a:buSzTx/>
              <a:buFontTx/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212221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椭圆 11"/>
          <p:cNvSpPr/>
          <p:nvPr>
            <p:custDataLst>
              <p:tags r:id="rId1"/>
            </p:custDataLst>
          </p:nvPr>
        </p:nvSpPr>
        <p:spPr>
          <a:xfrm rot="16200000">
            <a:off x="977900" y="1336040"/>
            <a:ext cx="4351020" cy="435102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2"/>
            </p:custDataLst>
          </p:nvPr>
        </p:nvSpPr>
        <p:spPr>
          <a:xfrm rot="16200000">
            <a:off x="1828800" y="2186940"/>
            <a:ext cx="2649220" cy="264922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9" name="弧形 8"/>
          <p:cNvSpPr/>
          <p:nvPr>
            <p:custDataLst>
              <p:tags r:id="rId3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 rot="10800000">
            <a:off x="6876415" y="3851910"/>
            <a:ext cx="2408555" cy="1593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5"/>
            </p:custDataLst>
          </p:nvPr>
        </p:nvSpPr>
        <p:spPr>
          <a:xfrm flipV="1">
            <a:off x="8945880" y="0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828800" y="3004185"/>
            <a:ext cx="2649220" cy="120840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6732905" y="2092325"/>
            <a:ext cx="5005070" cy="16840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5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 6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任意多边形 13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330" y="397510"/>
            <a:ext cx="10968990" cy="58591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330" y="1075690"/>
            <a:ext cx="10968990" cy="4718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任意多边形 22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 rot="10800000">
            <a:off x="5155565" y="3089275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2" name="直接连接符 31"/>
          <p:cNvCxnSpPr/>
          <p:nvPr>
            <p:custDataLst>
              <p:tags r:id="rId5"/>
            </p:custDataLst>
          </p:nvPr>
        </p:nvCxnSpPr>
        <p:spPr>
          <a:xfrm>
            <a:off x="11197590" y="298132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6"/>
            </p:custDataLst>
          </p:nvPr>
        </p:nvCxnSpPr>
        <p:spPr>
          <a:xfrm flipH="1">
            <a:off x="11305540" y="191262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>
            <p:custDataLst>
              <p:tags r:id="rId7"/>
            </p:custDataLst>
          </p:nvPr>
        </p:nvCxnSpPr>
        <p:spPr>
          <a:xfrm flipH="1">
            <a:off x="11305540" y="345503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>
            <p:custDataLst>
              <p:tags r:id="rId8"/>
            </p:custDataLst>
          </p:nvPr>
        </p:nvSpPr>
        <p:spPr>
          <a:xfrm>
            <a:off x="10016490" y="3576955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8" name="椭圆 37"/>
          <p:cNvSpPr/>
          <p:nvPr>
            <p:custDataLst>
              <p:tags r:id="rId9"/>
            </p:custDataLst>
          </p:nvPr>
        </p:nvSpPr>
        <p:spPr>
          <a:xfrm>
            <a:off x="10123170" y="3683635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9" name="向下箭头"/>
          <p:cNvSpPr/>
          <p:nvPr>
            <p:custDataLst>
              <p:tags r:id="rId10"/>
            </p:custDataLst>
          </p:nvPr>
        </p:nvSpPr>
        <p:spPr>
          <a:xfrm>
            <a:off x="10227310" y="3776345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7466330" y="3648075"/>
            <a:ext cx="2365375" cy="6673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275715"/>
            <a:ext cx="8250555" cy="17056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 6"/>
          <p:cNvSpPr/>
          <p:nvPr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6"/>
            <a:ext cx="10515600" cy="622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237129"/>
            <a:ext cx="10515600" cy="4939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20" Type="http://schemas.openxmlformats.org/officeDocument/2006/relationships/tags" Target="../tags/tag123.xml" /><Relationship Id="rId21" Type="http://schemas.openxmlformats.org/officeDocument/2006/relationships/tags" Target="../tags/tag124.xml" /><Relationship Id="rId22" Type="http://schemas.openxmlformats.org/officeDocument/2006/relationships/tags" Target="../tags/tag12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14" Type="http://schemas.openxmlformats.org/officeDocument/2006/relationships/tags" Target="../tags/tag141.xml" /><Relationship Id="rId15" Type="http://schemas.openxmlformats.org/officeDocument/2006/relationships/tags" Target="../tags/tag142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14" Type="http://schemas.openxmlformats.org/officeDocument/2006/relationships/tags" Target="../tags/tag155.xml" /><Relationship Id="rId15" Type="http://schemas.openxmlformats.org/officeDocument/2006/relationships/tags" Target="../tags/tag156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tags" Target="../tags/tag218.xml" /><Relationship Id="rId19" Type="http://schemas.openxmlformats.org/officeDocument/2006/relationships/tags" Target="../tags/tag219.xml" /><Relationship Id="rId2" Type="http://schemas.openxmlformats.org/officeDocument/2006/relationships/tags" Target="../tags/tag202.xml" /><Relationship Id="rId20" Type="http://schemas.openxmlformats.org/officeDocument/2006/relationships/tags" Target="../tags/tag220.xml" /><Relationship Id="rId21" Type="http://schemas.openxmlformats.org/officeDocument/2006/relationships/tags" Target="../tags/tag221.xml" /><Relationship Id="rId22" Type="http://schemas.openxmlformats.org/officeDocument/2006/relationships/tags" Target="../tags/tag222.xml" /><Relationship Id="rId23" Type="http://schemas.openxmlformats.org/officeDocument/2006/relationships/tags" Target="../tags/tag223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15" Type="http://schemas.openxmlformats.org/officeDocument/2006/relationships/tags" Target="../tags/tag266.xml" /><Relationship Id="rId2" Type="http://schemas.openxmlformats.org/officeDocument/2006/relationships/tags" Target="../tags/tag253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6221004153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占位符 6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汇报人：</a:t>
            </a:r>
            <a:r>
              <a:rPr lang="en-US" altLang="zh-CN">
                <a:latin typeface="+mj-ea"/>
                <a:ea typeface="+mj-ea"/>
              </a:rPr>
              <a:t>xxx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文本占位符 6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2273935" y="1953895"/>
            <a:ext cx="8413115" cy="556260"/>
          </a:xfrm>
          <a:prstGeom prst="rect">
            <a:avLst/>
          </a:prstGeom>
          <a:noFill/>
        </p:spPr>
        <p:txBody>
          <a:bodyPr vert="horz" wrap="square" lIns="91440" tIns="45720" rIns="144145" bIns="45720" rtlCol="0" anchor="t">
            <a:normAutofit/>
          </a:bodyPr>
          <a:lstStyle>
            <a:defPPr>
              <a:defRPr lang="zh-CN"/>
            </a:defPPr>
            <a:lvl1pPr marL="0" marR="0" lvl="0" indent="-22860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xxx,.</a:t>
            </a:r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7200"/>
              <a:t>多元化团队合作的研究</a:t>
            </a:r>
            <a:endParaRPr lang="zh-CN" altLang="en-US" sz="7200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文本占位符 2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CONTENTS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34" name="标题 3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39" name="圆角矩形 38"/>
          <p:cNvSpPr/>
          <p:nvPr>
            <p:custDataLst>
              <p:tags r:id="rId4"/>
            </p:custDataLst>
          </p:nvPr>
        </p:nvSpPr>
        <p:spPr>
          <a:xfrm>
            <a:off x="4404995" y="6318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0" name="序号"/>
          <p:cNvSpPr txBox="1"/>
          <p:nvPr>
            <p:custDataLst>
              <p:tags r:id="rId5"/>
            </p:custDataLst>
          </p:nvPr>
        </p:nvSpPr>
        <p:spPr>
          <a:xfrm>
            <a:off x="4404995" y="63563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42" name="标题"/>
          <p:cNvSpPr txBox="1"/>
          <p:nvPr>
            <p:custDataLst>
              <p:tags r:id="rId6"/>
            </p:custDataLst>
          </p:nvPr>
        </p:nvSpPr>
        <p:spPr>
          <a:xfrm>
            <a:off x="5392420" y="650875"/>
            <a:ext cx="3803650" cy="7150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/>
              </a:rPr>
              <a:t>多元化团队合作的定义和重要性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/>
            </a:endParaRPr>
          </a:p>
        </p:txBody>
      </p:sp>
      <p:sp>
        <p:nvSpPr>
          <p:cNvPr id="47" name="圆角矩形 46"/>
          <p:cNvSpPr/>
          <p:nvPr>
            <p:custDataLst>
              <p:tags r:id="rId7"/>
            </p:custDataLst>
          </p:nvPr>
        </p:nvSpPr>
        <p:spPr>
          <a:xfrm>
            <a:off x="4404995" y="162496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8" name="序号"/>
          <p:cNvSpPr txBox="1"/>
          <p:nvPr>
            <p:custDataLst>
              <p:tags r:id="rId8"/>
            </p:custDataLst>
          </p:nvPr>
        </p:nvSpPr>
        <p:spPr>
          <a:xfrm>
            <a:off x="4404995" y="162877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49" name="标题"/>
          <p:cNvSpPr txBox="1"/>
          <p:nvPr>
            <p:custDataLst>
              <p:tags r:id="rId9"/>
            </p:custDataLst>
          </p:nvPr>
        </p:nvSpPr>
        <p:spPr>
          <a:xfrm>
            <a:off x="5392420" y="162052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/>
              </a:rPr>
              <a:t>多元化团队合作的构成要素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/>
            </a:endParaRPr>
          </a:p>
        </p:txBody>
      </p:sp>
      <p:sp>
        <p:nvSpPr>
          <p:cNvPr id="56" name="圆角矩形 55"/>
          <p:cNvSpPr/>
          <p:nvPr>
            <p:custDataLst>
              <p:tags r:id="rId10"/>
            </p:custDataLst>
          </p:nvPr>
        </p:nvSpPr>
        <p:spPr>
          <a:xfrm>
            <a:off x="4404995" y="261810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57" name="序号"/>
          <p:cNvSpPr txBox="1"/>
          <p:nvPr>
            <p:custDataLst>
              <p:tags r:id="rId11"/>
            </p:custDataLst>
          </p:nvPr>
        </p:nvSpPr>
        <p:spPr>
          <a:xfrm>
            <a:off x="4404995" y="262191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58" name="标题"/>
          <p:cNvSpPr txBox="1"/>
          <p:nvPr>
            <p:custDataLst>
              <p:tags r:id="rId12"/>
            </p:custDataLst>
          </p:nvPr>
        </p:nvSpPr>
        <p:spPr>
          <a:xfrm>
            <a:off x="5392420" y="2625725"/>
            <a:ext cx="3803650" cy="73342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/>
              </a:rPr>
              <a:t>多元化团队合作的挑战与解决方案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/>
            </a:endParaRPr>
          </a:p>
        </p:txBody>
      </p:sp>
      <p:sp>
        <p:nvSpPr>
          <p:cNvPr id="59" name="圆角矩形 58"/>
          <p:cNvSpPr/>
          <p:nvPr>
            <p:custDataLst>
              <p:tags r:id="rId13"/>
            </p:custDataLst>
          </p:nvPr>
        </p:nvSpPr>
        <p:spPr>
          <a:xfrm>
            <a:off x="4404995" y="361124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0" name="序号"/>
          <p:cNvSpPr txBox="1"/>
          <p:nvPr>
            <p:custDataLst>
              <p:tags r:id="rId14"/>
            </p:custDataLst>
          </p:nvPr>
        </p:nvSpPr>
        <p:spPr>
          <a:xfrm>
            <a:off x="4404995" y="361505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62" name="标题"/>
          <p:cNvSpPr txBox="1"/>
          <p:nvPr>
            <p:custDataLst>
              <p:tags r:id="rId15"/>
            </p:custDataLst>
          </p:nvPr>
        </p:nvSpPr>
        <p:spPr>
          <a:xfrm>
            <a:off x="5392420" y="360680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/>
              </a:rPr>
              <a:t>多元化团队合作的实践案例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/>
            </a:endParaRPr>
          </a:p>
        </p:txBody>
      </p:sp>
      <p:sp>
        <p:nvSpPr>
          <p:cNvPr id="63" name="圆角矩形 62"/>
          <p:cNvSpPr/>
          <p:nvPr>
            <p:custDataLst>
              <p:tags r:id="rId16"/>
            </p:custDataLst>
          </p:nvPr>
        </p:nvSpPr>
        <p:spPr>
          <a:xfrm>
            <a:off x="4404995" y="460438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4" name="序号"/>
          <p:cNvSpPr txBox="1"/>
          <p:nvPr>
            <p:custDataLst>
              <p:tags r:id="rId17"/>
            </p:custDataLst>
          </p:nvPr>
        </p:nvSpPr>
        <p:spPr>
          <a:xfrm>
            <a:off x="4404995" y="460819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65" name="标题"/>
          <p:cNvSpPr txBox="1"/>
          <p:nvPr>
            <p:custDataLst>
              <p:tags r:id="rId18"/>
            </p:custDataLst>
          </p:nvPr>
        </p:nvSpPr>
        <p:spPr>
          <a:xfrm>
            <a:off x="5392420" y="4608195"/>
            <a:ext cx="3803650" cy="73596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/>
              </a:rPr>
              <a:t>如何提升多元化团队合作的效果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/>
            </a:endParaRPr>
          </a:p>
        </p:txBody>
      </p:sp>
      <p:sp>
        <p:nvSpPr>
          <p:cNvPr id="67" name="圆角矩形 66"/>
          <p:cNvSpPr/>
          <p:nvPr>
            <p:custDataLst>
              <p:tags r:id="rId19"/>
            </p:custDataLst>
          </p:nvPr>
        </p:nvSpPr>
        <p:spPr>
          <a:xfrm>
            <a:off x="4404995" y="55975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8" name="序号"/>
          <p:cNvSpPr txBox="1"/>
          <p:nvPr>
            <p:custDataLst>
              <p:tags r:id="rId20"/>
            </p:custDataLst>
          </p:nvPr>
        </p:nvSpPr>
        <p:spPr>
          <a:xfrm>
            <a:off x="4404995" y="560133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06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70" name="标题"/>
          <p:cNvSpPr txBox="1"/>
          <p:nvPr>
            <p:custDataLst>
              <p:tags r:id="rId21"/>
            </p:custDataLst>
          </p:nvPr>
        </p:nvSpPr>
        <p:spPr>
          <a:xfrm>
            <a:off x="5392420" y="5601335"/>
            <a:ext cx="3803650" cy="74104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/>
              </a:rPr>
              <a:t>未来多元化团队合作的趋势与展望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01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4800"/>
              <a:t>多元化团队合作的定义和重要性</a:t>
            </a:r>
            <a:endParaRPr lang="zh-CN" altLang="en-US" sz="4800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定义多元化团队合作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3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66" name="矩形 65"/>
          <p:cNvSpPr/>
          <p:nvPr>
            <p:custDataLst>
              <p:tags r:id="rId4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67" name="文本框 66"/>
          <p:cNvSpPr txBox="1"/>
          <p:nvPr>
            <p:custDataLst>
              <p:tags r:id="rId5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MiSans Normal"/>
              </a:rPr>
              <a:t>多元化团队合作是指由不同背景、技能、经验和观点的人组成的团队，共同为实现一个共同的目标而努力。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MiSans Normal"/>
            </a:endParaRPr>
          </a:p>
        </p:txBody>
      </p:sp>
      <p:sp>
        <p:nvSpPr>
          <p:cNvPr id="69" name="任意多边形: 形状 68"/>
          <p:cNvSpPr/>
          <p:nvPr>
            <p:custDataLst>
              <p:tags r:id="rId6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70" name="矩形 69"/>
          <p:cNvSpPr/>
          <p:nvPr>
            <p:custDataLst>
              <p:tags r:id="rId7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71" name="文本框 70"/>
          <p:cNvSpPr txBox="1"/>
          <p:nvPr>
            <p:custDataLst>
              <p:tags r:id="rId8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MiSans Normal"/>
              </a:rPr>
              <a:t>多元化团队合作可以带来更多的创新和创造力，因为不同的观点和经验可以激发新的想法和解决问题的方法。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MiSans Normal"/>
            </a:endParaRPr>
          </a:p>
        </p:txBody>
      </p:sp>
      <p:sp>
        <p:nvSpPr>
          <p:cNvPr id="73" name="任意多边形: 形状 72"/>
          <p:cNvSpPr/>
          <p:nvPr>
            <p:custDataLst>
              <p:tags r:id="rId9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75" name="文本框 74"/>
          <p:cNvSpPr txBox="1"/>
          <p:nvPr>
            <p:custDataLst>
              <p:tags r:id="rId10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MiSans Normal"/>
              </a:rPr>
              <a:t>多元化团队合作可以提高团队的效率和效果，因为不同的技能和经验可以互补，共同解决问题。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MiSans Normal"/>
            </a:endParaRPr>
          </a:p>
        </p:txBody>
      </p:sp>
      <p:sp>
        <p:nvSpPr>
          <p:cNvPr id="74" name="矩形 73"/>
          <p:cNvSpPr/>
          <p:nvPr>
            <p:custDataLst>
              <p:tags r:id="rId11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84" name="任意多边形: 形状 83"/>
          <p:cNvSpPr/>
          <p:nvPr>
            <p:custDataLst>
              <p:tags r:id="rId12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85" name="矩形 84"/>
          <p:cNvSpPr/>
          <p:nvPr>
            <p:custDataLst>
              <p:tags r:id="rId13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86" name="文本框 85"/>
          <p:cNvSpPr txBox="1"/>
          <p:nvPr>
            <p:custDataLst>
              <p:tags r:id="rId14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MiSans Normal"/>
              </a:rPr>
              <a:t>多元化团队合作可以增强团队的凝聚力和合作精神，因为不同的背景和经验可以让团队成员更好地理解和尊重彼此，共同解决问题。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MiSans Normal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重要性及应用领域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多元化团队合作可以提高团队的创新能力和效率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0" name="矩形 39"/>
          <p:cNvSpPr/>
          <p:nvPr>
            <p:custDataLst>
              <p:tags r:id="rId6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2" name="文本框 41"/>
          <p:cNvSpPr txBox="1"/>
          <p:nvPr>
            <p:custDataLst>
              <p:tags r:id="rId8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多元化团队合作可以促进团队成员之间的沟通和合作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多元化团队合作可以增强团队的适应性和竞争力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50" name="矩形 49"/>
          <p:cNvSpPr/>
          <p:nvPr>
            <p:custDataLst>
              <p:tags r:id="rId12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7" name="矩形 26"/>
          <p:cNvSpPr/>
          <p:nvPr>
            <p:custDataLst>
              <p:tags r:id="rId13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8" name="文本框 27"/>
          <p:cNvSpPr txBox="1"/>
          <p:nvPr>
            <p:custDataLst>
              <p:tags r:id="rId14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多元化团队合作可以促进组织的多元化和包容性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多元化团队合作的益处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3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5" name="文本框 24"/>
          <p:cNvSpPr txBox="1"/>
          <p:nvPr>
            <p:custDataLst>
              <p:tags r:id="rId4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sym typeface="MiSans Normal"/>
              </a:rPr>
              <a:t>提高团队创新能力：不同背景、不同思维方式的人共同合作，可以激发更多的创新想法。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3" name="矩形 42"/>
          <p:cNvSpPr/>
          <p:nvPr>
            <p:custDataLst>
              <p:tags r:id="rId5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8" name="文本框 27"/>
          <p:cNvSpPr txBox="1"/>
          <p:nvPr>
            <p:custDataLst>
              <p:tags r:id="rId7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sym typeface="MiSans Normal"/>
              </a:rPr>
              <a:t>增强团队解决问题的能力：多元化团队可以提供更多解决问题的角度和方法，提高解决问题的效率和质量。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4" name="矩形 43"/>
          <p:cNvSpPr/>
          <p:nvPr>
            <p:custDataLst>
              <p:tags r:id="rId8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2" name="任意多边形 21"/>
          <p:cNvSpPr/>
          <p:nvPr>
            <p:custDataLst>
              <p:tags r:id="rId9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31" name="文本框 30"/>
          <p:cNvSpPr txBox="1"/>
          <p:nvPr>
            <p:custDataLst>
              <p:tags r:id="rId10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sym typeface="MiSans Normal"/>
              </a:rPr>
              <a:t>提高团队决策质量：多元化团队可以提供更全面的信息和观点，有助于提高团队决策的质量。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5" name="矩形 44"/>
          <p:cNvSpPr/>
          <p:nvPr>
            <p:custDataLst>
              <p:tags r:id="rId11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3" name="任意多边形 22"/>
          <p:cNvSpPr/>
          <p:nvPr>
            <p:custDataLst>
              <p:tags r:id="rId12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34" name="文本框 33"/>
          <p:cNvSpPr txBox="1"/>
          <p:nvPr>
            <p:custDataLst>
              <p:tags r:id="rId13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sym typeface="MiSans Normal"/>
              </a:rPr>
              <a:t>增强团队凝聚力：多元化团队需要更多的沟通和协作，有助于增强团队凝聚力和合作精神。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6" name="矩形 45"/>
          <p:cNvSpPr/>
          <p:nvPr>
            <p:custDataLst>
              <p:tags r:id="rId14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02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4800"/>
              <a:t>多元化团队合作的构成要素</a:t>
            </a:r>
            <a:endParaRPr lang="zh-CN" altLang="en-US" sz="4800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团队成员的多样性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3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5" name="文本框 24"/>
          <p:cNvSpPr txBox="1"/>
          <p:nvPr>
            <p:custDataLst>
              <p:tags r:id="rId4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sym typeface="MiSans Normal"/>
              </a:rPr>
              <a:t>性别、年龄、文化背景、教育程度等个人特征的多样性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3" name="矩形 42"/>
          <p:cNvSpPr/>
          <p:nvPr>
            <p:custDataLst>
              <p:tags r:id="rId5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8" name="文本框 27"/>
          <p:cNvSpPr txBox="1"/>
          <p:nvPr>
            <p:custDataLst>
              <p:tags r:id="rId7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sym typeface="MiSans Normal"/>
              </a:rPr>
              <a:t>技能、经验、专长等专业背景的多样性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4" name="矩形 43"/>
          <p:cNvSpPr/>
          <p:nvPr>
            <p:custDataLst>
              <p:tags r:id="rId8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2" name="任意多边形 21"/>
          <p:cNvSpPr/>
          <p:nvPr>
            <p:custDataLst>
              <p:tags r:id="rId9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31" name="文本框 30"/>
          <p:cNvSpPr txBox="1"/>
          <p:nvPr>
            <p:custDataLst>
              <p:tags r:id="rId10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sym typeface="MiSans Normal"/>
              </a:rPr>
              <a:t>性格、价值观、沟通方式等心理特征的多样性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5" name="矩形 44"/>
          <p:cNvSpPr/>
          <p:nvPr>
            <p:custDataLst>
              <p:tags r:id="rId11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3" name="任意多边形 22"/>
          <p:cNvSpPr/>
          <p:nvPr>
            <p:custDataLst>
              <p:tags r:id="rId12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34" name="文本框 33"/>
          <p:cNvSpPr txBox="1"/>
          <p:nvPr>
            <p:custDataLst>
              <p:tags r:id="rId13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sym typeface="MiSans Normal"/>
              </a:rPr>
              <a:t>工作方式、工作习惯等行为模式的多样性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6" name="矩形 45"/>
          <p:cNvSpPr/>
          <p:nvPr>
            <p:custDataLst>
              <p:tags r:id="rId14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MiSans Normal"/>
              <a:ea typeface="MiSans Normal"/>
              <a:sym typeface="MiSans Normal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有效的沟通与协作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6" name="TextBox 2"/>
          <p:cNvSpPr txBox="1"/>
          <p:nvPr>
            <p:custDataLst>
              <p:tags r:id="rId5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MiSans Normal"/>
                <a:ea typeface="MiSans Normal"/>
                <a:cs typeface="微软雅黑" panose="020b0503020204020204" charset="-122"/>
                <a:sym typeface="MiSans Normal"/>
              </a:rPr>
              <a:t>明确沟通目标：确保团队成员理解任务的重要性和紧迫性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MiSans Normal"/>
              <a:ea typeface="MiSans Normal"/>
              <a:cs typeface="微软雅黑" panose="020b0503020204020204" charset="-122"/>
              <a:sym typeface="MiSans Normal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8" name="TextBox 2"/>
          <p:cNvSpPr txBox="1"/>
          <p:nvPr>
            <p:custDataLst>
              <p:tags r:id="rId8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MiSans Normal"/>
                <a:ea typeface="MiSans Normal"/>
                <a:cs typeface="微软雅黑" panose="020b0503020204020204" charset="-122"/>
                <a:sym typeface="MiSans Normal"/>
              </a:rPr>
              <a:t>建立沟通渠道：使用电子邮件、会议、即时通讯等工具进行沟通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MiSans Normal"/>
              <a:ea typeface="MiSans Normal"/>
              <a:cs typeface="微软雅黑" panose="020b0503020204020204" charset="-122"/>
              <a:sym typeface="MiSans Normal"/>
            </a:endParaRPr>
          </a:p>
        </p:txBody>
      </p:sp>
      <p:sp>
        <p:nvSpPr>
          <p:cNvPr id="34" name="矩形 33"/>
          <p:cNvSpPr/>
          <p:nvPr>
            <p:custDataLst>
              <p:tags r:id="rId9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38" name="矩形 37"/>
          <p:cNvSpPr/>
          <p:nvPr>
            <p:custDataLst>
              <p:tags r:id="rId10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2" name="TextBox 2"/>
          <p:cNvSpPr txBox="1"/>
          <p:nvPr>
            <p:custDataLst>
              <p:tags r:id="rId11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MiSans Normal"/>
                <a:ea typeface="MiSans Normal"/>
                <a:cs typeface="微软雅黑" panose="020b0503020204020204" charset="-122"/>
                <a:sym typeface="MiSans Normal"/>
              </a:rPr>
              <a:t>鼓励开放性沟通：鼓励团队成员提出问题和建议，促进信息共享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MiSans Normal"/>
              <a:ea typeface="MiSans Normal"/>
              <a:cs typeface="微软雅黑" panose="020b0503020204020204" charset="-122"/>
              <a:sym typeface="MiSans Normal"/>
            </a:endParaRPr>
          </a:p>
        </p:txBody>
      </p:sp>
      <p:sp>
        <p:nvSpPr>
          <p:cNvPr id="35" name="矩形 34"/>
          <p:cNvSpPr/>
          <p:nvPr>
            <p:custDataLst>
              <p:tags r:id="rId12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39" name="矩形 38"/>
          <p:cNvSpPr/>
          <p:nvPr>
            <p:custDataLst>
              <p:tags r:id="rId13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3" name="TextBox 2"/>
          <p:cNvSpPr txBox="1"/>
          <p:nvPr>
            <p:custDataLst>
              <p:tags r:id="rId14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MiSans Normal"/>
                <a:ea typeface="MiSans Normal"/>
                <a:cs typeface="微软雅黑" panose="020b0503020204020204" charset="-122"/>
                <a:sym typeface="MiSans Normal"/>
              </a:rPr>
              <a:t>培养团队精神：强调团队合作的重要性，鼓励团队成员互相支持和帮助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MiSans Normal"/>
              <a:ea typeface="MiSans Normal"/>
              <a:cs typeface="微软雅黑" panose="020b0503020204020204" charset="-122"/>
              <a:sym typeface="MiSans Normal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共同的团队目标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3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5" name="五边形 17"/>
          <p:cNvSpPr/>
          <p:nvPr>
            <p:custDataLst>
              <p:tags r:id="rId4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6" name="任意多边形 18"/>
          <p:cNvSpPr/>
          <p:nvPr>
            <p:custDataLst>
              <p:tags r:id="rId5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7" name="任意多边形 19"/>
          <p:cNvSpPr/>
          <p:nvPr>
            <p:custDataLst>
              <p:tags r:id="rId6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8" name="五边形 2"/>
          <p:cNvSpPr/>
          <p:nvPr>
            <p:custDataLst>
              <p:tags r:id="rId7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9" name="五边形 3"/>
          <p:cNvSpPr/>
          <p:nvPr>
            <p:custDataLst>
              <p:tags r:id="rId8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" name="任意多边形 4"/>
          <p:cNvSpPr/>
          <p:nvPr>
            <p:custDataLst>
              <p:tags r:id="rId9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1" name="任意多边形 5"/>
          <p:cNvSpPr/>
          <p:nvPr>
            <p:custDataLst>
              <p:tags r:id="rId10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iSans Normal"/>
                <a:ea typeface="MiSans Normal"/>
                <a:cs typeface="MiSans Normal" panose="00000500000000000000" charset="-122"/>
                <a:sym typeface="MiSans Normal"/>
              </a:rPr>
              <a:t>明确团队目标：确保团队成员对共同目标有清晰的认识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cs typeface="MiSans Normal" panose="00000500000000000000" charset="-122"/>
                <a:sym typeface="MiSans Normal"/>
              </a:rPr>
              <a:t>目标可衡量：设定具体、可衡量的目标，以便于跟踪和评估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5" name="五边形 9"/>
          <p:cNvSpPr/>
          <p:nvPr>
            <p:custDataLst>
              <p:tags r:id="rId13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6" name="五边形 10"/>
          <p:cNvSpPr/>
          <p:nvPr>
            <p:custDataLst>
              <p:tags r:id="rId14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7" name="任意多边形 11"/>
          <p:cNvSpPr/>
          <p:nvPr>
            <p:custDataLst>
              <p:tags r:id="rId15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8" name="任意多边形 12"/>
          <p:cNvSpPr/>
          <p:nvPr>
            <p:custDataLst>
              <p:tags r:id="rId16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20" name="五边形 23"/>
          <p:cNvSpPr/>
          <p:nvPr>
            <p:custDataLst>
              <p:tags r:id="rId17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21" name="五边形 24"/>
          <p:cNvSpPr/>
          <p:nvPr>
            <p:custDataLst>
              <p:tags r:id="rId18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23" name="任意多边形 25"/>
          <p:cNvSpPr/>
          <p:nvPr>
            <p:custDataLst>
              <p:tags r:id="rId19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24" name="任意多边形 26"/>
          <p:cNvSpPr/>
          <p:nvPr>
            <p:custDataLst>
              <p:tags r:id="rId20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cs typeface="MiSans Normal" panose="00000500000000000000" charset="-122"/>
                <a:sym typeface="MiSans Normal"/>
              </a:rPr>
              <a:t>目标可实现：设定具有挑战性但可实现的目标，激发团队成员的积极性和创造力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cs typeface="MiSans Normal" panose="00000500000000000000" charset="-122"/>
                <a:sym typeface="MiSans Normal"/>
              </a:rPr>
              <a:t>目标一致性：确保团队成员的目标与团队目标一致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良好的团队氛围与文化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团队成员之间的信任和尊重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8" name="任意多边形 17"/>
          <p:cNvSpPr/>
          <p:nvPr>
            <p:custDataLst>
              <p:tags r:id="rId4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8" name="矩形 27"/>
          <p:cNvSpPr/>
          <p:nvPr>
            <p:custDataLst>
              <p:tags r:id="rId6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团队成员之间的沟通和协作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30" name="任意多边形 29"/>
          <p:cNvSpPr/>
          <p:nvPr>
            <p:custDataLst>
              <p:tags r:id="rId7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31" name="任意多边形 30"/>
          <p:cNvSpPr/>
          <p:nvPr>
            <p:custDataLst>
              <p:tags r:id="rId8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团队成员之间的支持和鼓励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8" name="任意多边形 7"/>
          <p:cNvSpPr/>
          <p:nvPr>
            <p:custDataLst>
              <p:tags r:id="rId10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9" name="任意多边形 8"/>
          <p:cNvSpPr/>
          <p:nvPr>
            <p:custDataLst>
              <p:tags r:id="rId11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1" name="矩形 10"/>
          <p:cNvSpPr/>
          <p:nvPr>
            <p:custDataLst>
              <p:tags r:id="rId12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团队成员之间的学习和成长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03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4800"/>
              <a:t>多元化团队合作的挑战与解决方案</a:t>
            </a:r>
            <a:endParaRPr lang="zh-CN" altLang="en-US" sz="4800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文化冲突与解决策略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3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MiSans Normal"/>
                <a:ea typeface="MiSans Normal"/>
                <a:sym typeface="MiSans Normal"/>
              </a:rPr>
              <a:t>文化冲突的表现：语言、习俗、价值观等方面的差异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MiSans Normal"/>
                <a:ea typeface="MiSans Normal"/>
                <a:sym typeface="MiSans Normal"/>
              </a:rPr>
              <a:t>解决策略：建立共同的价值观和目标，加强沟通和交流，尊重和包容不同文化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MiSans Normal"/>
                <a:ea typeface="MiSans Normal"/>
                <a:sym typeface="MiSans Normal"/>
              </a:rPr>
              <a:t>案例分析：某公司成功解决文化冲突的案例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MiSans Normal"/>
                <a:ea typeface="MiSans Normal"/>
                <a:sym typeface="MiSans Normal"/>
              </a:rPr>
              <a:t>结论：文化冲突是团队合作中不可避免的问题，通过有效的解决策略可以促进团队合作和效率提升。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建立信任与合作关系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3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MiSans Normal"/>
                <a:ea typeface="MiSans Normal"/>
                <a:sym typeface="MiSans Normal"/>
              </a:rPr>
              <a:t>建立信任：通过开放沟通、分享信息和尊重差异来建立信任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MiSans Normal"/>
                <a:ea typeface="MiSans Normal"/>
                <a:sym typeface="MiSans Normal"/>
              </a:rPr>
              <a:t>建立合作关系：通过明确角色和责任、共同目标和计划来建立合作关系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MiSans Normal"/>
                <a:ea typeface="MiSans Normal"/>
                <a:sym typeface="MiSans Normal"/>
              </a:rPr>
              <a:t>解决冲突：通过有效沟通、理解和尊重差异来解决冲突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MiSans Normal"/>
                <a:ea typeface="MiSans Normal"/>
                <a:sym typeface="MiSans Normal"/>
              </a:rPr>
              <a:t>促进团队合作：通过鼓励合作、分享知识和经验来促进团队合作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提高沟通效率与效果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明确沟通目标：确保团队成员对沟通目标有清晰的认识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0" name="矩形 39"/>
          <p:cNvSpPr/>
          <p:nvPr>
            <p:custDataLst>
              <p:tags r:id="rId6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42" name="文本框 41"/>
          <p:cNvSpPr txBox="1"/>
          <p:nvPr>
            <p:custDataLst>
              <p:tags r:id="rId8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选择合适的沟通方式：根据团队成员的特点和需求选择合适的沟通方式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提高沟通技巧：学习并掌握有效的沟通技巧，如倾听、表达、反馈等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50" name="矩形 49"/>
          <p:cNvSpPr/>
          <p:nvPr>
            <p:custDataLst>
              <p:tags r:id="rId12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7" name="矩形 26"/>
          <p:cNvSpPr/>
          <p:nvPr>
            <p:custDataLst>
              <p:tags r:id="rId13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sym typeface="MiSans Normal"/>
            </a:endParaRPr>
          </a:p>
        </p:txBody>
      </p:sp>
      <p:sp>
        <p:nvSpPr>
          <p:cNvPr id="28" name="文本框 27"/>
          <p:cNvSpPr txBox="1"/>
          <p:nvPr>
            <p:custDataLst>
              <p:tags r:id="rId14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MiSans Normal"/>
                <a:ea typeface="MiSans Normal"/>
                <a:sym typeface="MiSans Normal"/>
              </a:rPr>
              <a:t>建立良好的沟通氛围：鼓励团队成员积极参与沟通，建立信任和尊重的氛围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MiSans Normal"/>
              <a:ea typeface="MiSans Normal"/>
              <a:sym typeface="MiSans Normal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https://d.book118.com/606221004153010055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 YOU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SLIDE_CONTENT_AREA" val="{&quot;left&quot;:&quot;173.7&quot;,&quot;top&quot;:&quot;78.5&quot;,&quot;width&quot;:&quot;702.55&quot;,&quot;height&quot;:&quot;350.15&quot;}"/>
  <p:tag name="KSO_WM_SLIDE_ID" val="custom202303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HEME_ID" val="3303413"/>
  <p:tag name="KSO_WM_SLIDE_THEME_NAME" val="蓝色极简几何图形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2_1"/>
  <p:tag name="KSO_WM_UNIT_INDEX" val="1_2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3_1"/>
  <p:tag name="KSO_WM_UNIT_INDEX" val="1_3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5_1"/>
  <p:tag name="KSO_WM_UNIT_INDEX" val="1_5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6_1"/>
  <p:tag name="KSO_WM_UNIT_INDEX" val="1_6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HEME_ID" val="3303413"/>
  <p:tag name="KSO_WM_SLIDE_THEME_NAME" val="蓝色极简几何图形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HEME_ID" val="3303413"/>
  <p:tag name="KSO_WM_SLIDE_THEME_NAME" val="蓝色极简几何图形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42.xml><?xml version="1.0" encoding="utf-8"?>
<p:tagLst xmlns:p="http://schemas.openxmlformats.org/presentationml/2006/main">
  <p:tag name="KSO_WM_SLIDE_THEME_ID" val="3303413"/>
  <p:tag name="KSO_WM_SLIDE_THEME_NAME" val="蓝色极简几何图形"/>
  <p:tag name="KSO_WM_SLIDE_TYPE" val="text"/>
  <p:tag name="KSO_WM_TEMPLATE_CATEGORY" val="custom"/>
  <p:tag name="KSO_WM_TEMPLATE_INDEX" val="20230977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56.xml><?xml version="1.0" encoding="utf-8"?>
<p:tagLst xmlns:p="http://schemas.openxmlformats.org/presentationml/2006/main">
  <p:tag name="KSO_WM_SLIDE_THEME_ID" val="3303413"/>
  <p:tag name="KSO_WM_SLIDE_THEME_NAME" val="蓝色极简几何图形"/>
  <p:tag name="KSO_WM_SLIDE_TYPE" val="text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SLIDE_THEME_ID" val="3303413"/>
  <p:tag name="KSO_WM_SLIDE_THEME_NAME" val="蓝色极简几何图形"/>
  <p:tag name="KSO_WM_SLIDE_TYPE" val="text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3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HEME_ID" val="3303413"/>
  <p:tag name="KSO_WM_SLIDE_THEME_NAME" val="蓝色极简几何图形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SLIDE_THEME_ID" val="3303413"/>
  <p:tag name="KSO_WM_SLIDE_THEME_NAME" val="蓝色极简几何图形"/>
  <p:tag name="KSO_WM_SLIDE_TYPE" val="text"/>
  <p:tag name="KSO_WM_TEMPLATE_CATEGORY" val="custom"/>
  <p:tag name="KSO_WM_TEMPLATE_INDEX" val="20230977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01.xml><?xml version="1.0" encoding="utf-8"?>
<p:tagLst xmlns:p="http://schemas.openxmlformats.org/presentationml/2006/main">
  <p:tag name="KSO_WM_SLIDE_THEME_ID" val="3303413"/>
  <p:tag name="KSO_WM_SLIDE_THEME_NAME" val="蓝色极简几何图形"/>
  <p:tag name="KSO_WM_SLIDE_TYPE" val="text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3.xml><?xml version="1.0" encoding="utf-8"?>
<p:tagLst xmlns:p="http://schemas.openxmlformats.org/presentationml/2006/main">
  <p:tag name="KSO_WM_SLIDE_THEME_ID" val="3303413"/>
  <p:tag name="KSO_WM_SLIDE_THEME_NAME" val="蓝色极简几何图形"/>
  <p:tag name="KSO_WM_SLIDE_TYPE" val="text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1_1"/>
  <p:tag name="KSO_WM_UNIT_INDEX" val="1_1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2_1"/>
  <p:tag name="KSO_WM_UNIT_INDEX" val="1_2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3_1"/>
  <p:tag name="KSO_WM_UNIT_INDEX" val="1_3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4_1"/>
  <p:tag name="KSO_WM_UNIT_INDEX" val="1_4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SLIDE_THEME_ID" val="3303413"/>
  <p:tag name="KSO_WM_SLIDE_THEME_NAME" val="蓝色极简几何图形"/>
  <p:tag name="KSO_WM_SLIDE_TYPE" val="text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0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HEME_ID" val="3303413"/>
  <p:tag name="KSO_WM_SLIDE_THEME_NAME" val="蓝色极简几何图形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6.xml><?xml version="1.0" encoding="utf-8"?>
<p:tagLst xmlns:p="http://schemas.openxmlformats.org/presentationml/2006/main">
  <p:tag name="KSO_WM_SLIDE_THEME_ID" val="3303413"/>
  <p:tag name="KSO_WM_SLIDE_THEME_NAME" val="蓝色极简几何图形"/>
  <p:tag name="KSO_WM_SLIDE_TYPE" val="text"/>
  <p:tag name="KSO_WM_TEMPLATE_CATEGORY" val="custom"/>
  <p:tag name="KSO_WM_TEMPLATE_INDEX" val="20230977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52.xml><?xml version="1.0" encoding="utf-8"?>
<p:tagLst xmlns:p="http://schemas.openxmlformats.org/presentationml/2006/main">
  <p:tag name="KSO_WM_SLIDE_THEME_ID" val="3303413"/>
  <p:tag name="KSO_WM_SLIDE_THEME_NAME" val="蓝色极简几何图形"/>
  <p:tag name="KSO_WM_SLIDE_TYPE" val="text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66.xml><?xml version="1.0" encoding="utf-8"?>
<p:tagLst xmlns:p="http://schemas.openxmlformats.org/presentationml/2006/main">
  <p:tag name="KSO_WM_SLIDE_THEME_ID" val="3303413"/>
  <p:tag name="KSO_WM_SLIDE_THEME_NAME" val="蓝色极简几何图形"/>
  <p:tag name="KSO_WM_SLIDE_TYPE" val="text"/>
</p:tagLst>
</file>

<file path=ppt/tags/tag26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">
  <a:themeElements>
    <a:clrScheme name="自定义 102">
      <a:dk1>
        <a:srgbClr val="000000"/>
      </a:dk1>
      <a:lt1>
        <a:srgbClr val="FFFFFF"/>
      </a:lt1>
      <a:dk2>
        <a:srgbClr val="011163"/>
      </a:dk2>
      <a:lt2>
        <a:srgbClr val="F3F5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MiSans Heavy</vt:lpstr>
      <vt:lpstr>MiSans Normal</vt:lpstr>
      <vt:lpstr>Wingdings</vt:lpstr>
      <vt:lpstr>微软雅黑</vt:lpstr>
      <vt:lpstr>宋体</vt:lpstr>
      <vt:lpstr>Office Theme</vt:lpstr>
      <vt:lpstr>多元化团队合作的研究</vt:lpstr>
      <vt:lpstr>目录</vt:lpstr>
      <vt:lpstr>多元化团队合作的定义和重要性</vt:lpstr>
      <vt:lpstr>定义多元化团队合作</vt:lpstr>
      <vt:lpstr>重要性及应用领域</vt:lpstr>
      <vt:lpstr>多元化团队合作的益处</vt:lpstr>
      <vt:lpstr>多元化团队合作的构成要素</vt:lpstr>
      <vt:lpstr>团队成员的多样性</vt:lpstr>
      <vt:lpstr>有效的沟通与协作</vt:lpstr>
      <vt:lpstr>共同的团队目标</vt:lpstr>
      <vt:lpstr>良好的团队氛围与文化</vt:lpstr>
      <vt:lpstr>多元化团队合作的挑战与解决方案</vt:lpstr>
      <vt:lpstr>文化冲突与解决策略</vt:lpstr>
      <vt:lpstr>建立信任与合作关系</vt:lpstr>
      <vt:lpstr>提高沟通效率与效果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2024-09-23T07:23:40.625</cp:lastPrinted>
  <dcterms:created xsi:type="dcterms:W3CDTF">2024-09-22T23:23:40Z</dcterms:created>
  <dcterms:modified xsi:type="dcterms:W3CDTF">2024-09-22T23:23:43Z</dcterms:modified>
</cp:coreProperties>
</file>