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FF65909-3BDB-47A8-BF88-815EA1AEE9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F08C70-BA33-442C-9034-A134FAED30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DEBE44B-BF36-42A6-868F-60638C0612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3668589-88FC-4AAE-AE1A-1DA1DE4CA8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E85284E-EE59-4618-B7CE-8A90EFFBD19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DA14FBC-33CA-466F-B0F0-3CB71361A48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1154C39-DAEA-4E34-92DF-8DAE3D89F91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DBA3682-A5E9-4A4F-9C27-6C8A9EF6C1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B55930-9EBF-4CEB-9603-8F64451F72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49F1BD-E3A9-46B2-BB2A-FF55A401A2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11A69A-EC9D-4214-9A1F-4CBF3E260B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6233231041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会计基础课件精典版</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2024-01-23</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XX</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会计概述与基本原理</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账户与复式记账法</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企业主要经济业务核算</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会计凭证与账簿</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财产清查与期末处理</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财务报告编制与分析</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会计法规与职业道德</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会计概述与基本原理</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036075" y="5949378"/>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824897" y="-3412461"/>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11078723" y="5451328"/>
            <a:ext cx="569999" cy="569999"/>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1574907"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会计定义：会计是以货币为主要计量单位，运用专门的方法，对企业、机关单位或其他经济组织的经济活动进行连续、系统、全面地反映和监督的一项经济管理活动。</a:t>
            </a:r>
          </a:p>
        </p:txBody>
      </p:sp>
      <p:sp>
        <p:nvSpPr>
          <p:cNvPr id="18" name="TextBox 18"/>
          <p:cNvSpPr txBox="1"/>
          <p:nvPr/>
        </p:nvSpPr>
        <p:spPr>
          <a:xfrm>
            <a:off x="1574907"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提供决策有用的信息，提高企业透明度，规范企业行为。</a:t>
            </a:r>
          </a:p>
        </p:txBody>
      </p:sp>
      <p:sp>
        <p:nvSpPr>
          <p:cNvPr id="19" name="TextBox 19"/>
          <p:cNvSpPr txBox="1"/>
          <p:nvPr/>
        </p:nvSpPr>
        <p:spPr>
          <a:xfrm>
            <a:off x="7316589" y="3803200"/>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加强经营管理，提高经济效益，促进企业可持续发展。</a:t>
            </a:r>
          </a:p>
        </p:txBody>
      </p:sp>
      <p:sp>
        <p:nvSpPr>
          <p:cNvPr id="20" name="TextBox 20"/>
          <p:cNvSpPr txBox="1"/>
          <p:nvPr/>
        </p:nvSpPr>
        <p:spPr>
          <a:xfrm>
            <a:off x="7316589" y="1754944"/>
            <a:ext cx="3905833" cy="18394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会计作用</a:t>
            </a: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会计定义及作用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67" r="16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会计主体</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持续经营</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会计分期</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货币计量</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会计核算基本前提</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会计工作服务的特定对象，是企业会计确认、计量和报告的空间范围。</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将一个企业持续经营的生产经营活动划分为一个个连续的、长短相同的期间。</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在可以预见的将来，企业将会按当前的规模和状态继续经营下去，不会停业，也不会大规模削减业务。</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会计主体在会计确认、计量和报告时以货币计量，反映会计主体的生产经营活动。</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76483"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要求企业应当以实际发生的交易或者事项为依据进行确认、计量和报告，如实反映符合确认和计量要求的各项会计要素及其他相关信息，保证会计信息真实可靠、内容完整。</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可靠性</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要求企业提供的会计信息应当与投资者等财务报告使用者的经济决策需要相关，有助于投资者等财务报告使用者对企业过去和现在的情况作出评价或者预测。</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相关性</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要求企业提供的会计信息应当清晰明了，便于投资者等财务报告使用者理解和使用。</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可理解性</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要求企业提供的会计信息应当相互可比。同一企业不同时期发生的相同或者相似的交易或者事项，应当采用一致的会计政策，不得随意变更。</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可比性</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会计信息质量要求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223" r="3322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资产、负债、所有者权益、收入、费用和利润。</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会计要素</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对会计要素对象的具体内容进行分类核算的类目。会计对象的具体内容各有不同，管理要求也有不同。</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会计科目</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会计要素与科目</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账户与复式记账法</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账户是根据会计科目设置的，具有一定格式和结构，用于分类反映会计要素增减变动情况及其结果的载体。</a:t>
            </a:r>
          </a:p>
        </p:txBody>
      </p:sp>
      <p:pic>
        <p:nvPicPr>
          <p:cNvPr id="6" name="Picture 6"/>
          <p:cNvPicPr>
            <a:picLocks noChangeAspect="1"/>
          </p:cNvPicPr>
          <p:nvPr/>
        </p:nvPicPr>
        <p:blipFill>
          <a:blip r:embed="rId2"/>
          <a:srcRect l="16625" r="1662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账户的概念</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账户分为左右两方，分别用来登记增加数和减少数，增加数登记在账户的左方，减少数登记在账户的右方。</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账户的结构</a:t>
            </a:r>
          </a:p>
        </p:txBody>
      </p:sp>
      <p:pic>
        <p:nvPicPr>
          <p:cNvPr id="10" name="Picture 10"/>
          <p:cNvPicPr>
            <a:picLocks noChangeAspect="1"/>
          </p:cNvPicPr>
          <p:nvPr/>
        </p:nvPicPr>
        <p:blipFill>
          <a:blip r:embed="rId3"/>
          <a:srcRect l="21875" r="218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账户的设置应该遵循会计科目的分类原则，根据企业的经济业务和管理的需要来设置相应的账户。</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账户的设置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账户设置及结构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复式记账法是以资产与权益平衡关系作为记账基础，对于每一笔经济业务，都要以相等的金额在两个或两个以上相互联系的账户中进行登记，系统地反映资金运动变化结果的一种记账方法。</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复式记账法的原理</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复式记账法的理论依据是“资产=负债+所有者权益”的会计等式。按照会计等式，任何一项经济业务都会引起资产与权益之间至少两个项目发生增减变动，而且增减变动的金额相等。因此对每一笔经济业务的发生，都可以以相等的金额在两个或两个以上相互联系的账户中进行记录。</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复式记账法的概念</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复式记账法原理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借贷记账法是以“借”和“贷”作为记账符号的一种复式记账法。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借贷记账法的概念</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借贷记账法下，账户的左方称为借方，右方称为贷方。所有账户的借方和贷方按相反方向记录增加数和减少数，即一方登记增加额，另一方就登记减少额。具体哪一方登记增加、哪一方登记减少，取决于账户的性质和该账户所记录的经济内容的性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借贷记账法的应用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借贷记账法应用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试算平衡表的概念</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试算平衡表是定期地加计分类账各账户的借贷方发生及余额的合计数，用以检查借贷方是否平衡暨账户记录有无错误的一种表式。</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试算平衡表的编制方法</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试算平衡表可以分为两种，一种是将本期发生额和期末余额分别编制列表；另一种是将本期发生额和期末余额合并在一张表上进行试算平衡。通过试算平衡表的编制，可以检查账户记录是否正确，并可为企业编制会计报表提供依据。</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试算平衡表编制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企业主要经济业务核算</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资金筹集业务核算</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权益资金筹集</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包括吸收直接投资、发行股票、利用留存收益等方式，核算时应记录权益的增加和相应资产的增加。</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债务资金筹集</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包括向银行借款、发行债券、商业信用等方式，核算时应记录负债的增加和相应资产的增加。</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包括外购和自建固定资产，核算时应记录固定资产的增加和相应资金的减少。</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核算企业应记录材料的增加和相应资金的减少，同时涉及增值税等税费的核算。</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固定资产购建</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材料采购</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生产准备业务核算</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核算直接用于产品生产的原材料费用，计入生产成本。</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直接材料费用</a:t>
            </a:r>
          </a:p>
        </p:txBody>
      </p:sp>
      <p:pic>
        <p:nvPicPr>
          <p:cNvPr id="5" name="Picture 5"/>
          <p:cNvPicPr>
            <a:picLocks noChangeAspect="1"/>
          </p:cNvPicPr>
          <p:nvPr/>
        </p:nvPicPr>
        <p:blipFill>
          <a:blip r:embed="rId2"/>
          <a:srcRect l="30542" r="30542"/>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核算直接从事产品生产的工人工资及福利费，计入生产成本。</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直接人工费用</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核算为组织和管理生产所发生的各项间接费用，分配计入生产成本。</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制造费用</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产品生产业务核算</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33333" r="3333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销售税费处理</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核算销售过程中涉及的增值税、消费税等税费，计入税金及附加账户。</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销售收入确认</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核算企业销售商品或提供劳务所实现的收入，确认应收账款或银行存款的增加。</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销售成本结转</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核算已销商品的实际成本，从库存商品账户转入主营业务成本账户。</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产品销售业务核算</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会计凭证与账簿</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https://d.book118.com/606233231041010100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112</Paragraphs>
  <Slides>19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19</vt:i4>
      </vt:variant>
    </vt:vector>
  </HeadingPairs>
  <TitlesOfParts>
    <vt:vector baseType="lpstr" size="2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2024-09-24T03:56:45.281</cp:lastPrinted>
  <dcterms:created xsi:type="dcterms:W3CDTF">2024-09-23T19:56:45Z</dcterms:created>
  <dcterms:modified xsi:type="dcterms:W3CDTF">2024-09-23T19:56:47Z</dcterms:modified>
</cp:coreProperties>
</file>