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4C5D938-F022-4F48-A103-5F96B6984C1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9" name="PlaceHolder 1"/>
          <p:cNvSpPr>
            <a:spLocks noGrp="1"/>
          </p:cNvSpPr>
          <p:nvPr>
            <p:ph type="sldImg"/>
          </p:nvPr>
        </p:nvSpPr>
        <p:spPr>
          <a:xfrm>
            <a:off x="685800" y="1143000"/>
            <a:ext cx="5486040" cy="3085920"/>
          </a:xfrm>
          <a:prstGeom prst="rect">
            <a:avLst/>
          </a:prstGeom>
          <a:ln w="0">
            <a:noFill/>
          </a:ln>
        </p:spPr>
      </p:sp>
      <p:sp>
        <p:nvSpPr>
          <p:cNvPr id="38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2" name="PlaceHolder 1"/>
          <p:cNvSpPr>
            <a:spLocks noGrp="1"/>
          </p:cNvSpPr>
          <p:nvPr>
            <p:ph type="sldImg"/>
          </p:nvPr>
        </p:nvSpPr>
        <p:spPr>
          <a:xfrm>
            <a:off x="685800" y="1143000"/>
            <a:ext cx="5486040" cy="3085920"/>
          </a:xfrm>
          <a:prstGeom prst="rect">
            <a:avLst/>
          </a:prstGeom>
          <a:ln w="0">
            <a:noFill/>
          </a:ln>
        </p:spPr>
      </p:sp>
      <p:sp>
        <p:nvSpPr>
          <p:cNvPr id="383"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B4003D-6EBB-4EDB-BED6-70A7C1DFB9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F2EB3-5880-4BE9-8409-C71ED89BE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3A7D20-BFDE-42EF-B6F9-E98E70288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82BDAA-D146-4D56-8AFE-193F26A72D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120DD2-732B-4BBE-B722-5C913D7662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79E662-A47A-4EA6-8851-F54703B626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BDC863-1331-49FC-AA1A-7FC263603C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42A84B-62EC-4823-A00F-F8979B0611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933E12-0AF4-4F16-B977-01B7BD823F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46759-06F1-46CF-A136-287B43AAF1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E6190D-36FA-4D54-91AC-5EF07E266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1595797-8368-45B9-AB8C-D6FF660DEF7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D51867D-F030-4FE1-B56C-44917276F0C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00012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如何增强员工对安全操作规程的理解和执行力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理解安全操作规程的重要性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训练员工的技巧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制定规范的激励制度</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规范执行与监督</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安全文化建设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结束部分</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理解安全操作规程的重要性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为什么员工需要理解安全操作规程</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员工需要理解安全操作规程是为了保障他们的安全。通过理解规程，他们可以避免事故的发生，提高工作效率。实施规程可以为员工提供一个稳定、安全的工作环境。</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安全操作规程的内容</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重要的安全注意事项</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注意事项</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详细的操作步骤说明</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操作步骤</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应对突发情况的处理方式</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紧急处理方法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实际操作演练</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定期安排实际操作演练</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奖惩制度的建立</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建立规程执行表彰奖励制度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明确违规惩罚措施</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如何增强员工对安全操作规程的理解</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培训和教育</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定期进行安全培训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提供规程解读资料</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如何执行安全操作规程</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保持规程内容的熟悉程度</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定期复习规程</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员工之间互相监督执行规程</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督促互相监督</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定期进行安全检查，发现问题及时解决</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实施安全检查</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员工对安全操作规程的重要性</a:t>
            </a:r>
            <a:endParaRPr lang="en-US" sz="3600" b="0" strike="noStrike" spc="-1">
              <a:solidFill>
                <a:schemeClr val="dk1"/>
              </a:solidFill>
              <a:latin typeface="Arial"/>
            </a:endParaRPr>
          </a:p>
        </p:txBody>
      </p:sp>
      <p:sp>
        <p:nvSpPr>
          <p:cNvPr id="11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1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保障员工安全</a:t>
            </a:r>
            <a:endParaRPr lang="en-US" sz="3000" b="0" strike="noStrike" spc="-1">
              <a:solidFill>
                <a:srgbClr val="000000"/>
              </a:solidFill>
              <a:latin typeface="Arial"/>
            </a:endParaRPr>
          </a:p>
        </p:txBody>
      </p:sp>
      <p:sp>
        <p:nvSpPr>
          <p:cNvPr id="11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2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2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避免事故发生</a:t>
            </a:r>
            <a:endParaRPr lang="en-US" sz="3000" b="0" strike="noStrike" spc="-1">
              <a:solidFill>
                <a:srgbClr val="000000"/>
              </a:solidFill>
              <a:latin typeface="Arial"/>
            </a:endParaRPr>
          </a:p>
        </p:txBody>
      </p:sp>
      <p:sp>
        <p:nvSpPr>
          <p:cNvPr id="12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训练员工的技巧</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培训计划的制定</a:t>
            </a:r>
            <a:endParaRPr lang="en-US" sz="3600" b="0" strike="noStrike" spc="-1">
              <a:solidFill>
                <a:schemeClr val="dk1"/>
              </a:solidFill>
              <a:latin typeface="Arial"/>
            </a:endParaRPr>
          </a:p>
        </p:txBody>
      </p:sp>
      <p:sp>
        <p:nvSpPr>
          <p:cNvPr id="12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明确目标有助于员工理解任务重点</a:t>
            </a:r>
            <a:endParaRPr lang="en-US" sz="2000" b="0" strike="noStrike" spc="-1">
              <a:solidFill>
                <a:srgbClr val="000000"/>
              </a:solidFill>
              <a:latin typeface="Arial"/>
            </a:endParaRPr>
          </a:p>
        </p:txBody>
      </p:sp>
      <p:sp>
        <p:nvSpPr>
          <p:cNvPr id="13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制定明确的培训目标</a:t>
            </a:r>
            <a:endParaRPr lang="en-US" sz="3000" b="0" strike="noStrike" spc="-1">
              <a:solidFill>
                <a:srgbClr val="000000"/>
              </a:solidFill>
              <a:latin typeface="Arial"/>
            </a:endParaRPr>
          </a:p>
        </p:txBody>
      </p:sp>
      <p:sp>
        <p:nvSpPr>
          <p:cNvPr id="13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详细流程有助于员工系统学习</a:t>
            </a:r>
            <a:endParaRPr lang="en-US" sz="2000" b="0" strike="noStrike" spc="-1">
              <a:solidFill>
                <a:srgbClr val="000000"/>
              </a:solidFill>
              <a:latin typeface="Arial"/>
            </a:endParaRPr>
          </a:p>
        </p:txBody>
      </p:sp>
      <p:sp>
        <p:nvSpPr>
          <p:cNvPr id="13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制定详细的培训流程</a:t>
            </a:r>
            <a:endParaRPr lang="en-US" sz="3000" b="0" strike="noStrike" spc="-1">
              <a:solidFill>
                <a:srgbClr val="000000"/>
              </a:solidFill>
              <a:latin typeface="Arial"/>
            </a:endParaRPr>
          </a:p>
        </p:txBody>
      </p:sp>
      <p:sp>
        <p:nvSpPr>
          <p:cNvPr id="13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生动的内容可以吸引员工的注意力</a:t>
            </a:r>
            <a:endParaRPr lang="en-US" sz="2000" b="0" strike="noStrike" spc="-1">
              <a:solidFill>
                <a:srgbClr val="000000"/>
              </a:solidFill>
              <a:latin typeface="Arial"/>
            </a:endParaRPr>
          </a:p>
        </p:txBody>
      </p:sp>
      <p:sp>
        <p:nvSpPr>
          <p:cNvPr id="13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设计生动有趣的培训内容</a:t>
            </a:r>
            <a:endParaRPr lang="en-US" sz="3000" b="0" strike="noStrike" spc="-1">
              <a:solidFill>
                <a:srgbClr val="000000"/>
              </a:solidFill>
              <a:latin typeface="Arial"/>
            </a:endParaRPr>
          </a:p>
        </p:txBody>
      </p:sp>
      <p:sp>
        <p:nvSpPr>
          <p:cNvPr id="137"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模拟演练的重要性</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让员工身临其境，提高应变能力</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模拟真实场景</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培养员工在紧急情况下的应对能力</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强化应急处理能力</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提升员工对安全规程的认识</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培养员工的责任意识</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考核评估机制</a:t>
            </a:r>
            <a:endParaRPr lang="en-US" sz="3500" b="0" strike="noStrike" spc="-1">
              <a:solidFill>
                <a:srgbClr val="000000"/>
              </a:solidFill>
              <a:latin typeface="Arial"/>
            </a:endParaRPr>
          </a:p>
        </p:txBody>
      </p:sp>
      <p:sp>
        <p:nvSpPr>
          <p:cNvPr id="14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制定考核标准是确保培训质量的重要步骤，定期进行考核可以及时发现问题并加以纠正。针对评估结果做出奖惩措施是激励员工积极参与培训的重要方式。</a:t>
            </a:r>
            <a:endParaRPr lang="en-US" sz="2500" b="0" strike="noStrike" spc="-1">
              <a:solidFill>
                <a:srgbClr val="000000"/>
              </a:solidFill>
              <a:latin typeface="Arial"/>
            </a:endParaRPr>
          </a:p>
        </p:txBody>
      </p:sp>
      <p:sp>
        <p:nvSpPr>
          <p:cNvPr id="15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分析培训效果</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评估员工掌握程度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检验培训目标达成情况</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不断改进培训计划</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根据评估结果优化培训内容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提升培训效果</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培训效果的评估</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收集员工反馈</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及时了解培训效果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发现问题并改进培训计划</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通过以上方法，可以有效增强员工对安全操作规程的理解和执行力。培训的目的是为了使员工掌握正确的操作方式，应急处理能力和责任意识，从而保障工作场所的安全。</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制定规范的激励制度</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建立奖励机制</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为了激励员工积极执行规程，建立奖励机制至关重要。通过设立表彰奖励，可以提高员工的执行规程的积极性，进而提升整体安全意识。</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奖励方式多样化</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提供实物奖励，如奖金、礼品等</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物质奖励</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通过荣誉称号或证书等形式进行表彰</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荣誉奖励</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提供晋升机会，激发员工的工作积极性</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职业晋升</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评选优秀员工</a:t>
            </a:r>
            <a:endParaRPr lang="en-US" sz="3600" b="0" strike="noStrike" spc="-1">
              <a:solidFill>
                <a:schemeClr val="dk1"/>
              </a:solidFill>
              <a:latin typeface="Arial"/>
            </a:endParaRPr>
          </a:p>
        </p:txBody>
      </p:sp>
      <p:sp>
        <p:nvSpPr>
          <p:cNvPr id="1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设立评选机制，定期表彰优秀员工</a:t>
            </a:r>
            <a:endParaRPr lang="en-US" sz="1500" b="0" strike="noStrike" spc="-1">
              <a:solidFill>
                <a:srgbClr val="000000"/>
              </a:solidFill>
              <a:latin typeface="Arial"/>
            </a:endParaRPr>
          </a:p>
        </p:txBody>
      </p:sp>
      <p:sp>
        <p:nvSpPr>
          <p:cNvPr id="1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定期评选优秀员工</a:t>
            </a:r>
            <a:endParaRPr lang="en-US" sz="2200" b="0" strike="noStrike" spc="-1">
              <a:solidFill>
                <a:srgbClr val="000000"/>
              </a:solidFill>
              <a:latin typeface="Arial"/>
            </a:endParaRPr>
          </a:p>
        </p:txBody>
      </p:sp>
      <p:sp>
        <p:nvSpPr>
          <p:cNvPr id="1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公开公示表彰名单，激励其他员工</a:t>
            </a:r>
            <a:endParaRPr lang="en-US" sz="1500" b="0" strike="noStrike" spc="-1">
              <a:solidFill>
                <a:srgbClr val="000000"/>
              </a:solidFill>
              <a:latin typeface="Arial"/>
            </a:endParaRPr>
          </a:p>
        </p:txBody>
      </p:sp>
      <p:sp>
        <p:nvSpPr>
          <p:cNvPr id="1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公示表彰名单</a:t>
            </a:r>
            <a:endParaRPr lang="en-US" sz="2200" b="0" strike="noStrike" spc="-1">
              <a:solidFill>
                <a:srgbClr val="000000"/>
              </a:solidFill>
              <a:latin typeface="Arial"/>
            </a:endParaRPr>
          </a:p>
        </p:txBody>
      </p:sp>
      <p:sp>
        <p:nvSpPr>
          <p:cNvPr id="1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通过优秀员工的榜样作用，激励其他员工争取表彰机会</a:t>
            </a:r>
            <a:endParaRPr lang="en-US" sz="1500" b="0" strike="noStrike" spc="-1">
              <a:solidFill>
                <a:srgbClr val="000000"/>
              </a:solidFill>
              <a:latin typeface="Arial"/>
            </a:endParaRPr>
          </a:p>
        </p:txBody>
      </p:sp>
      <p:sp>
        <p:nvSpPr>
          <p:cNvPr id="1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激励其他员工争取表彰机会</a:t>
            </a:r>
            <a:endParaRPr lang="en-US" sz="2200" b="0" strike="noStrike" spc="-1">
              <a:solidFill>
                <a:srgbClr val="000000"/>
              </a:solidFill>
              <a:latin typeface="Arial"/>
            </a:endParaRPr>
          </a:p>
        </p:txBody>
      </p:sp>
      <p:sp>
        <p:nvSpPr>
          <p:cNvPr id="1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激励制度管理</a:t>
            </a:r>
            <a:endParaRPr lang="en-US" sz="3600" b="0" strike="noStrike" spc="-1">
              <a:solidFill>
                <a:schemeClr val="dk1"/>
              </a:solidFill>
              <a:latin typeface="Arial"/>
            </a:endParaRPr>
          </a:p>
        </p:txBody>
      </p:sp>
      <p:sp>
        <p:nvSpPr>
          <p:cNvPr id="19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建立完善的奖励流程，确保奖励的公平公正性</a:t>
            </a:r>
            <a:endParaRPr lang="en-US" sz="1500" b="0" strike="noStrike" spc="-1">
              <a:solidFill>
                <a:srgbClr val="000000"/>
              </a:solidFill>
              <a:latin typeface="Arial"/>
            </a:endParaRPr>
          </a:p>
        </p:txBody>
      </p:sp>
      <p:sp>
        <p:nvSpPr>
          <p:cNvPr id="19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规范奖励流程</a:t>
            </a:r>
            <a:endParaRPr lang="en-US" sz="2200" b="0" strike="noStrike" spc="-1">
              <a:solidFill>
                <a:srgbClr val="000000"/>
              </a:solidFill>
              <a:latin typeface="Arial"/>
            </a:endParaRPr>
          </a:p>
        </p:txBody>
      </p:sp>
      <p:sp>
        <p:nvSpPr>
          <p:cNvPr id="19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评选过程公开透明，确保评选结果的公平性</a:t>
            </a:r>
            <a:endParaRPr lang="en-US" sz="1500" b="0" strike="noStrike" spc="-1">
              <a:solidFill>
                <a:srgbClr val="000000"/>
              </a:solidFill>
              <a:latin typeface="Arial"/>
            </a:endParaRPr>
          </a:p>
        </p:txBody>
      </p:sp>
      <p:sp>
        <p:nvSpPr>
          <p:cNvPr id="19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公平公正评选</a:t>
            </a:r>
            <a:endParaRPr lang="en-US" sz="2200" b="0" strike="noStrike" spc="-1">
              <a:solidFill>
                <a:srgbClr val="000000"/>
              </a:solidFill>
              <a:latin typeface="Arial"/>
            </a:endParaRPr>
          </a:p>
        </p:txBody>
      </p:sp>
      <p:sp>
        <p:nvSpPr>
          <p:cNvPr id="19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将奖励制度与员工考核相结合，激励员工全面发展</a:t>
            </a:r>
            <a:endParaRPr lang="en-US" sz="1500" b="0" strike="noStrike" spc="-1">
              <a:solidFill>
                <a:srgbClr val="000000"/>
              </a:solidFill>
              <a:latin typeface="Arial"/>
            </a:endParaRPr>
          </a:p>
        </p:txBody>
      </p:sp>
      <p:sp>
        <p:nvSpPr>
          <p:cNvPr id="19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奖励与考核相结合</a:t>
            </a:r>
            <a:endParaRPr lang="en-US" sz="2200" b="0" strike="noStrike" spc="-1">
              <a:solidFill>
                <a:srgbClr val="000000"/>
              </a:solidFill>
              <a:latin typeface="Arial"/>
            </a:endParaRPr>
          </a:p>
        </p:txBody>
      </p:sp>
      <p:sp>
        <p:nvSpPr>
          <p:cNvPr id="19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0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制定规范的激励制度是增强员工对安全操作规程理解和执行力的重要举措。定期评选优秀员工，建立多样化的奖励方式，规范奖励流程管理，都是有效的激励机制。通过这些措施，可以提高员工对安全规程的认可度和执行力，确保工作安全和顺畅进行。</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规范执行与监督</a:t>
            </a:r>
            <a:endParaRPr lang="en-US" sz="3600" b="0" strike="noStrike" spc="-1">
              <a:solidFill>
                <a:schemeClr val="dk1"/>
              </a:solidFill>
              <a:latin typeface="Arial"/>
            </a:endParaRPr>
          </a:p>
        </p:txBody>
      </p:sp>
      <p:sp>
        <p:nvSpPr>
          <p:cNvPr id="20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规程执行的监督</a:t>
            </a:r>
            <a:endParaRPr lang="en-US" sz="3500" b="0" strike="noStrike" spc="-1">
              <a:solidFill>
                <a:srgbClr val="000000"/>
              </a:solidFill>
              <a:latin typeface="Arial"/>
            </a:endParaRPr>
          </a:p>
        </p:txBody>
      </p:sp>
      <p:sp>
        <p:nvSpPr>
          <p:cNvPr id="20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为确保规程的有效执行，公司需要设立专门的监督机构，加强日常监督工作，并强化巡查检查机制，以确保规程得到全面贯彻。</a:t>
            </a:r>
            <a:endParaRPr lang="en-US" sz="25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https://d.book118.com/607000122012006055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138</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如何增强员工对安全操作规程的理解和执行力</vt:lpstr>
      <vt:lpstr>目录</vt:lpstr>
      <vt:lpstr>第1章 理解安全操作规程的重要性</vt:lpstr>
      <vt:lpstr> </vt:lpstr>
      <vt:lpstr>安全操作规程的内容</vt:lpstr>
      <vt:lpstr>如何增强员工对安全操作规程的理解</vt:lpstr>
      <vt:lpstr>如何执行安全操作规程</vt:lpstr>
      <vt:lpstr>员工对安全操作规程的重要性</vt:lpstr>
      <vt:lpstr>第2章 训练员工的技巧</vt:lpstr>
      <vt:lpstr>培训计划的制定</vt:lpstr>
      <vt:lpstr>模拟演练的重要性</vt:lpstr>
      <vt:lpstr> </vt:lpstr>
      <vt:lpstr>培训效果的评估</vt:lpstr>
      <vt:lpstr>总结</vt:lpstr>
      <vt:lpstr>第3章 制定规范的激励制度</vt:lpstr>
      <vt:lpstr> </vt:lpstr>
      <vt:lpstr>奖励方式多样化</vt:lpstr>
      <vt:lpstr>评选优秀员工</vt:lpstr>
      <vt:lpstr>激励制度管理</vt:lpstr>
      <vt:lpstr>总结</vt:lpstr>
      <vt:lpstr>第四章 规范执行与监督</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2024-09-29T14:44:54.113</cp:lastPrinted>
  <dcterms:created xsi:type="dcterms:W3CDTF">2024-09-29T06:44:54Z</dcterms:created>
  <dcterms:modified xsi:type="dcterms:W3CDTF">2024-09-29T06:44:56Z</dcterms:modified>
</cp:coreProperties>
</file>