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69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53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5AD3D-5CBE-4D8F-A6B6-A02EF8A1D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A5F54-4A58-4276-BE39-774FCC185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09DD3-23E5-4816-A54D-535A248C4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B7D9B-68D7-4F4F-AEB4-B519BB93D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9E579F-92ED-458B-9A10-E7F9DBACF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254E30-C5F4-4938-B1FB-A10CEC5DE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5FDEA3-9DEE-4D6A-BEF8-D3F550221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7443ED-CD66-4D20-98E6-B7F814F0C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F4B888-5091-4BE0-BA88-776EA8E3A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5F33D-225D-4FBB-8494-25E132E6F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1D8B3-B8FC-4102-A9EF-9ADA93BD3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686" r:id="rId2"/>
    <p:sldLayoutId id="2147486687" r:id="rId3"/>
    <p:sldLayoutId id="2147486688" r:id="rId4"/>
    <p:sldLayoutId id="2147486689" r:id="rId5"/>
    <p:sldLayoutId id="2147486690" r:id="rId6"/>
    <p:sldLayoutId id="2147486691" r:id="rId7"/>
    <p:sldLayoutId id="2147486692" r:id="rId8"/>
    <p:sldLayoutId id="2147486693" r:id="rId9"/>
    <p:sldLayoutId id="2147486694" r:id="rId10"/>
    <p:sldLayoutId id="214748669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2.xml" /><Relationship Id="rId11" Type="http://schemas.openxmlformats.org/officeDocument/2006/relationships/tags" Target="../tags/tag423.xml" /><Relationship Id="rId12" Type="http://schemas.openxmlformats.org/officeDocument/2006/relationships/tags" Target="../tags/tag424.xml" /><Relationship Id="rId13" Type="http://schemas.openxmlformats.org/officeDocument/2006/relationships/tags" Target="../tags/tag425.xml" /><Relationship Id="rId2" Type="http://schemas.openxmlformats.org/officeDocument/2006/relationships/tags" Target="../tags/tag414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tags" Target="../tags/tag418.xml" /><Relationship Id="rId7" Type="http://schemas.openxmlformats.org/officeDocument/2006/relationships/tags" Target="../tags/tag419.xml" /><Relationship Id="rId8" Type="http://schemas.openxmlformats.org/officeDocument/2006/relationships/tags" Target="../tags/tag420.xml" /><Relationship Id="rId9" Type="http://schemas.openxmlformats.org/officeDocument/2006/relationships/tags" Target="../tags/tag4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4.xml" /><Relationship Id="rId11" Type="http://schemas.openxmlformats.org/officeDocument/2006/relationships/tags" Target="../tags/tag435.xml" /><Relationship Id="rId12" Type="http://schemas.openxmlformats.org/officeDocument/2006/relationships/tags" Target="../tags/tag436.xml" /><Relationship Id="rId13" Type="http://schemas.openxmlformats.org/officeDocument/2006/relationships/tags" Target="../tags/tag437.xml" /><Relationship Id="rId2" Type="http://schemas.openxmlformats.org/officeDocument/2006/relationships/tags" Target="../tags/tag426.xml" /><Relationship Id="rId3" Type="http://schemas.openxmlformats.org/officeDocument/2006/relationships/tags" Target="../tags/tag427.xml" /><Relationship Id="rId4" Type="http://schemas.openxmlformats.org/officeDocument/2006/relationships/tags" Target="../tags/tag428.xml" /><Relationship Id="rId5" Type="http://schemas.openxmlformats.org/officeDocument/2006/relationships/tags" Target="../tags/tag429.xml" /><Relationship Id="rId6" Type="http://schemas.openxmlformats.org/officeDocument/2006/relationships/tags" Target="../tags/tag430.xml" /><Relationship Id="rId7" Type="http://schemas.openxmlformats.org/officeDocument/2006/relationships/tags" Target="../tags/tag431.xml" /><Relationship Id="rId8" Type="http://schemas.openxmlformats.org/officeDocument/2006/relationships/tags" Target="../tags/tag432.xml" /><Relationship Id="rId9" Type="http://schemas.openxmlformats.org/officeDocument/2006/relationships/tags" Target="../tags/tag4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tags" Target="../tags/tag44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9.xml" /><Relationship Id="rId11" Type="http://schemas.openxmlformats.org/officeDocument/2006/relationships/tags" Target="../tags/tag450.xml" /><Relationship Id="rId12" Type="http://schemas.openxmlformats.org/officeDocument/2006/relationships/tags" Target="../tags/tag451.xml" /><Relationship Id="rId13" Type="http://schemas.openxmlformats.org/officeDocument/2006/relationships/tags" Target="../tags/tag452.xml" /><Relationship Id="rId14" Type="http://schemas.openxmlformats.org/officeDocument/2006/relationships/tags" Target="../tags/tag453.xml" /><Relationship Id="rId15" Type="http://schemas.openxmlformats.org/officeDocument/2006/relationships/tags" Target="../tags/tag454.xml" /><Relationship Id="rId16" Type="http://schemas.openxmlformats.org/officeDocument/2006/relationships/tags" Target="../tags/tag455.xml" /><Relationship Id="rId17" Type="http://schemas.openxmlformats.org/officeDocument/2006/relationships/tags" Target="../tags/tag456.xml" /><Relationship Id="rId18" Type="http://schemas.openxmlformats.org/officeDocument/2006/relationships/tags" Target="../tags/tag457.xml" /><Relationship Id="rId19" Type="http://schemas.openxmlformats.org/officeDocument/2006/relationships/tags" Target="../tags/tag458.xml" /><Relationship Id="rId2" Type="http://schemas.openxmlformats.org/officeDocument/2006/relationships/tags" Target="../tags/tag441.xml" /><Relationship Id="rId3" Type="http://schemas.openxmlformats.org/officeDocument/2006/relationships/tags" Target="../tags/tag442.xml" /><Relationship Id="rId4" Type="http://schemas.openxmlformats.org/officeDocument/2006/relationships/tags" Target="../tags/tag443.xml" /><Relationship Id="rId5" Type="http://schemas.openxmlformats.org/officeDocument/2006/relationships/tags" Target="../tags/tag444.xml" /><Relationship Id="rId6" Type="http://schemas.openxmlformats.org/officeDocument/2006/relationships/tags" Target="../tags/tag445.xml" /><Relationship Id="rId7" Type="http://schemas.openxmlformats.org/officeDocument/2006/relationships/tags" Target="../tags/tag446.xml" /><Relationship Id="rId8" Type="http://schemas.openxmlformats.org/officeDocument/2006/relationships/tags" Target="../tags/tag447.xml" /><Relationship Id="rId9" Type="http://schemas.openxmlformats.org/officeDocument/2006/relationships/tags" Target="../tags/tag4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7.xml" /><Relationship Id="rId11" Type="http://schemas.openxmlformats.org/officeDocument/2006/relationships/tags" Target="../tags/tag468.xml" /><Relationship Id="rId12" Type="http://schemas.openxmlformats.org/officeDocument/2006/relationships/tags" Target="../tags/tag469.xml" /><Relationship Id="rId13" Type="http://schemas.openxmlformats.org/officeDocument/2006/relationships/tags" Target="../tags/tag470.xml" /><Relationship Id="rId14" Type="http://schemas.openxmlformats.org/officeDocument/2006/relationships/tags" Target="../tags/tag471.xml" /><Relationship Id="rId15" Type="http://schemas.openxmlformats.org/officeDocument/2006/relationships/tags" Target="../tags/tag472.xml" /><Relationship Id="rId16" Type="http://schemas.openxmlformats.org/officeDocument/2006/relationships/tags" Target="../tags/tag473.xml" /><Relationship Id="rId2" Type="http://schemas.openxmlformats.org/officeDocument/2006/relationships/tags" Target="../tags/tag459.xml" /><Relationship Id="rId3" Type="http://schemas.openxmlformats.org/officeDocument/2006/relationships/tags" Target="../tags/tag460.xml" /><Relationship Id="rId4" Type="http://schemas.openxmlformats.org/officeDocument/2006/relationships/tags" Target="../tags/tag461.xml" /><Relationship Id="rId5" Type="http://schemas.openxmlformats.org/officeDocument/2006/relationships/tags" Target="../tags/tag462.xml" /><Relationship Id="rId6" Type="http://schemas.openxmlformats.org/officeDocument/2006/relationships/tags" Target="../tags/tag463.xml" /><Relationship Id="rId7" Type="http://schemas.openxmlformats.org/officeDocument/2006/relationships/tags" Target="../tags/tag464.xml" /><Relationship Id="rId8" Type="http://schemas.openxmlformats.org/officeDocument/2006/relationships/tags" Target="../tags/tag465.xml" /><Relationship Id="rId9" Type="http://schemas.openxmlformats.org/officeDocument/2006/relationships/tags" Target="../tags/tag4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2.xml" /><Relationship Id="rId11" Type="http://schemas.openxmlformats.org/officeDocument/2006/relationships/tags" Target="../tags/tag483.xml" /><Relationship Id="rId12" Type="http://schemas.openxmlformats.org/officeDocument/2006/relationships/tags" Target="../tags/tag484.xml" /><Relationship Id="rId13" Type="http://schemas.openxmlformats.org/officeDocument/2006/relationships/tags" Target="../tags/tag485.xml" /><Relationship Id="rId14" Type="http://schemas.openxmlformats.org/officeDocument/2006/relationships/tags" Target="../tags/tag486.xml" /><Relationship Id="rId15" Type="http://schemas.openxmlformats.org/officeDocument/2006/relationships/tags" Target="../tags/tag487.xml" /><Relationship Id="rId16" Type="http://schemas.openxmlformats.org/officeDocument/2006/relationships/tags" Target="../tags/tag488.xml" /><Relationship Id="rId17" Type="http://schemas.openxmlformats.org/officeDocument/2006/relationships/tags" Target="../tags/tag489.xml" /><Relationship Id="rId18" Type="http://schemas.openxmlformats.org/officeDocument/2006/relationships/tags" Target="../tags/tag490.xml" /><Relationship Id="rId19" Type="http://schemas.openxmlformats.org/officeDocument/2006/relationships/tags" Target="../tags/tag491.xml" /><Relationship Id="rId2" Type="http://schemas.openxmlformats.org/officeDocument/2006/relationships/tags" Target="../tags/tag474.xml" /><Relationship Id="rId20" Type="http://schemas.openxmlformats.org/officeDocument/2006/relationships/tags" Target="../tags/tag492.xml" /><Relationship Id="rId21" Type="http://schemas.openxmlformats.org/officeDocument/2006/relationships/tags" Target="../tags/tag493.xml" /><Relationship Id="rId22" Type="http://schemas.openxmlformats.org/officeDocument/2006/relationships/tags" Target="../tags/tag494.xml" /><Relationship Id="rId23" Type="http://schemas.openxmlformats.org/officeDocument/2006/relationships/tags" Target="../tags/tag495.xml" /><Relationship Id="rId24" Type="http://schemas.openxmlformats.org/officeDocument/2006/relationships/tags" Target="../tags/tag496.xml" /><Relationship Id="rId25" Type="http://schemas.openxmlformats.org/officeDocument/2006/relationships/tags" Target="../tags/tag497.xml" /><Relationship Id="rId3" Type="http://schemas.openxmlformats.org/officeDocument/2006/relationships/tags" Target="../tags/tag475.xml" /><Relationship Id="rId4" Type="http://schemas.openxmlformats.org/officeDocument/2006/relationships/tags" Target="../tags/tag476.xml" /><Relationship Id="rId5" Type="http://schemas.openxmlformats.org/officeDocument/2006/relationships/tags" Target="../tags/tag477.xml" /><Relationship Id="rId6" Type="http://schemas.openxmlformats.org/officeDocument/2006/relationships/tags" Target="../tags/tag478.xml" /><Relationship Id="rId7" Type="http://schemas.openxmlformats.org/officeDocument/2006/relationships/tags" Target="../tags/tag479.xml" /><Relationship Id="rId8" Type="http://schemas.openxmlformats.org/officeDocument/2006/relationships/tags" Target="../tags/tag480.xml" /><Relationship Id="rId9" Type="http://schemas.openxmlformats.org/officeDocument/2006/relationships/tags" Target="../tags/tag4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6.xml" /><Relationship Id="rId11" Type="http://schemas.openxmlformats.org/officeDocument/2006/relationships/tags" Target="../tags/tag507.xml" /><Relationship Id="rId12" Type="http://schemas.openxmlformats.org/officeDocument/2006/relationships/tags" Target="../tags/tag508.xml" /><Relationship Id="rId13" Type="http://schemas.openxmlformats.org/officeDocument/2006/relationships/tags" Target="../tags/tag509.xml" /><Relationship Id="rId2" Type="http://schemas.openxmlformats.org/officeDocument/2006/relationships/tags" Target="../tags/tag498.xml" /><Relationship Id="rId3" Type="http://schemas.openxmlformats.org/officeDocument/2006/relationships/tags" Target="../tags/tag499.xml" /><Relationship Id="rId4" Type="http://schemas.openxmlformats.org/officeDocument/2006/relationships/tags" Target="../tags/tag500.xml" /><Relationship Id="rId5" Type="http://schemas.openxmlformats.org/officeDocument/2006/relationships/tags" Target="../tags/tag501.xml" /><Relationship Id="rId6" Type="http://schemas.openxmlformats.org/officeDocument/2006/relationships/tags" Target="../tags/tag502.xml" /><Relationship Id="rId7" Type="http://schemas.openxmlformats.org/officeDocument/2006/relationships/tags" Target="../tags/tag503.xml" /><Relationship Id="rId8" Type="http://schemas.openxmlformats.org/officeDocument/2006/relationships/tags" Target="../tags/tag504.xml" /><Relationship Id="rId9" Type="http://schemas.openxmlformats.org/officeDocument/2006/relationships/tags" Target="../tags/tag5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510.xml" /><Relationship Id="rId4" Type="http://schemas.openxmlformats.org/officeDocument/2006/relationships/tags" Target="../tags/tag511.xml" /><Relationship Id="rId5" Type="http://schemas.openxmlformats.org/officeDocument/2006/relationships/tags" Target="../tags/tag5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3" Type="http://schemas.openxmlformats.org/officeDocument/2006/relationships/tags" Target="../tags/tag514.xml" /><Relationship Id="rId4" Type="http://schemas.openxmlformats.org/officeDocument/2006/relationships/tags" Target="../tags/tag515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33.xml" /><Relationship Id="rId3" Type="http://schemas.openxmlformats.org/officeDocument/2006/relationships/tags" Target="../tags/tag534.xml" /><Relationship Id="rId4" Type="http://schemas.openxmlformats.org/officeDocument/2006/relationships/tags" Target="../tags/tag535.xml" /><Relationship Id="rId5" Type="http://schemas.openxmlformats.org/officeDocument/2006/relationships/tags" Target="../tags/tag5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0501205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供应链整合效果评估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供应链整合的背景和意义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供应链整合的评估指标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供应链整合效果的评估方法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供应链整合效果的案例分析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供应链整合效果的改进措施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未来供应链整合的发展趋势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供应链整合的背景和意义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供应链整合的背景</a:t>
            </a:r>
            <a:endParaRPr lang="zh-CN" altLang="en-US"/>
          </a:p>
        </p:txBody>
      </p:sp>
      <p:sp>
        <p:nvSpPr>
          <p:cNvPr id="1050406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0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全球化趋势：跨国公司越来越多，供应链全球化成为必然趋势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0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12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1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技术进步：信息技术、物流技术的发展为供应链整合提供了技术支持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6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1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2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市场竞争：市场竞争加剧，企业需要通过供应链整合提高效率、降低成本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22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2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2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客户需求：客户需求多样化，企业需要通过供应链整合快速响应市场变化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28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4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供应链整合的意义</a:t>
            </a:r>
            <a:endParaRPr lang="zh-CN" altLang="en-US"/>
          </a:p>
        </p:txBody>
      </p:sp>
      <p:sp>
        <p:nvSpPr>
          <p:cNvPr id="1050474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76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78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提高效率：通过整合供应链，可以减少不必要的环节，提高整体效率。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80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82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84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降低成本：整合供应链可以降低采购、生产、运输等各个环节的成本。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86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88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90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增强竞争力：通过整合供应链，企业可以更好地满足客户需求，提高市场竞争力。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92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94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96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提高企业协同能力：整合供应链可以加强企业之间的合作，提高协同能力。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54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供应链整合的评估指标</a:t>
            </a:r>
            <a:endParaRPr lang="zh-CN" altLang="en-US"/>
          </a:p>
        </p:txBody>
      </p:sp>
      <p:sp>
        <p:nvSpPr>
          <p:cNvPr id="1050542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供应链成本</a:t>
            </a:r>
            <a:endParaRPr lang="zh-CN" altLang="en-US"/>
          </a:p>
        </p:txBody>
      </p:sp>
      <p:sp>
        <p:nvSpPr>
          <p:cNvPr id="1050864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510930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6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057288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采购成本：包括原材料、零部件、设备等采购费用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68" name="矩形 42"/>
          <p:cNvSpPr/>
          <p:nvPr>
            <p:custDataLst>
              <p:tags r:id="rId4"/>
            </p:custDataLst>
          </p:nvPr>
        </p:nvSpPr>
        <p:spPr>
          <a:xfrm>
            <a:off x="874829" y="2720911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70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510930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7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057288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运输成本：包括货物运输、仓储、配送等费用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74" name="矩形 43"/>
          <p:cNvSpPr/>
          <p:nvPr>
            <p:custDataLst>
              <p:tags r:id="rId7"/>
            </p:custDataLst>
          </p:nvPr>
        </p:nvSpPr>
        <p:spPr>
          <a:xfrm>
            <a:off x="2655003" y="2720911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7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510930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7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057288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库存成本：包括库存管理、库存占用、库存损失等费用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80" name="矩形 44"/>
          <p:cNvSpPr/>
          <p:nvPr>
            <p:custDataLst>
              <p:tags r:id="rId10"/>
            </p:custDataLst>
          </p:nvPr>
        </p:nvSpPr>
        <p:spPr>
          <a:xfrm>
            <a:off x="4435176" y="2720911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8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510930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8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057288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生产成本：包括生产工艺、生产设备、生产人员等费用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86" name="矩形 45"/>
          <p:cNvSpPr/>
          <p:nvPr>
            <p:custDataLst>
              <p:tags r:id="rId13"/>
            </p:custDataLst>
          </p:nvPr>
        </p:nvSpPr>
        <p:spPr>
          <a:xfrm>
            <a:off x="6215960" y="2720911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88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510930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90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057288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销售成本：包括销售渠道、销售推广、销售服务等费用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92" name="矩形 46"/>
          <p:cNvSpPr/>
          <p:nvPr>
            <p:custDataLst>
              <p:tags r:id="rId16"/>
            </p:custDataLst>
          </p:nvPr>
        </p:nvSpPr>
        <p:spPr>
          <a:xfrm>
            <a:off x="7996134" y="2720911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9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510930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96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057288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管理成本：包括供应链管理、信息系统、人力资源等费用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98" name="矩形 47"/>
          <p:cNvSpPr/>
          <p:nvPr>
            <p:custDataLst>
              <p:tags r:id="rId19"/>
            </p:custDataLst>
          </p:nvPr>
        </p:nvSpPr>
        <p:spPr>
          <a:xfrm>
            <a:off x="9776918" y="2720911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供应链响应速度</a:t>
            </a:r>
            <a:endParaRPr lang="zh-CN" altLang="en-US"/>
          </a:p>
        </p:txBody>
      </p:sp>
      <p:sp>
        <p:nvSpPr>
          <p:cNvPr id="1050944" name="矩形 15"/>
          <p:cNvSpPr/>
          <p:nvPr>
            <p:custDataLst>
              <p:tags r:id="rId2"/>
            </p:custDataLst>
          </p:nvPr>
        </p:nvSpPr>
        <p:spPr>
          <a:xfrm>
            <a:off x="2467147" y="1172592"/>
            <a:ext cx="7260935" cy="5327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订单处理时间：从收到订单到开始生产的时间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46" name="任意多边形 17"/>
          <p:cNvSpPr/>
          <p:nvPr>
            <p:custDataLst>
              <p:tags r:id="rId3"/>
            </p:custDataLst>
          </p:nvPr>
        </p:nvSpPr>
        <p:spPr>
          <a:xfrm flipV="1">
            <a:off x="2389662" y="1099950"/>
            <a:ext cx="1298671" cy="24456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48" name="任意多边形 18"/>
          <p:cNvSpPr/>
          <p:nvPr>
            <p:custDataLst>
              <p:tags r:id="rId4"/>
            </p:custDataLst>
          </p:nvPr>
        </p:nvSpPr>
        <p:spPr>
          <a:xfrm flipH="1">
            <a:off x="8504474" y="1533378"/>
            <a:ext cx="1298671" cy="24456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50" name="矩形 27"/>
          <p:cNvSpPr/>
          <p:nvPr>
            <p:custDataLst>
              <p:tags r:id="rId5"/>
            </p:custDataLst>
          </p:nvPr>
        </p:nvSpPr>
        <p:spPr>
          <a:xfrm>
            <a:off x="2467147" y="2272709"/>
            <a:ext cx="7260935" cy="5327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生产周期：从开始生产到完成生产的时间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52" name="任意多边形 29"/>
          <p:cNvSpPr/>
          <p:nvPr>
            <p:custDataLst>
              <p:tags r:id="rId6"/>
            </p:custDataLst>
          </p:nvPr>
        </p:nvSpPr>
        <p:spPr>
          <a:xfrm flipV="1">
            <a:off x="2389662" y="2200067"/>
            <a:ext cx="1298671" cy="24456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54" name="任意多边形 30"/>
          <p:cNvSpPr/>
          <p:nvPr>
            <p:custDataLst>
              <p:tags r:id="rId7"/>
            </p:custDataLst>
          </p:nvPr>
        </p:nvSpPr>
        <p:spPr>
          <a:xfrm flipH="1">
            <a:off x="8504474" y="2633496"/>
            <a:ext cx="1298671" cy="24456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56" name="矩形 5"/>
          <p:cNvSpPr/>
          <p:nvPr>
            <p:custDataLst>
              <p:tags r:id="rId8"/>
            </p:custDataLst>
          </p:nvPr>
        </p:nvSpPr>
        <p:spPr>
          <a:xfrm>
            <a:off x="2467147" y="3372826"/>
            <a:ext cx="7260935" cy="5327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运输时间：从完成生产到送达客户的时间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58" name="任意多边形 7"/>
          <p:cNvSpPr/>
          <p:nvPr>
            <p:custDataLst>
              <p:tags r:id="rId9"/>
            </p:custDataLst>
          </p:nvPr>
        </p:nvSpPr>
        <p:spPr>
          <a:xfrm flipV="1">
            <a:off x="2389662" y="3300184"/>
            <a:ext cx="1298671" cy="24456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60" name="任意多边形 8"/>
          <p:cNvSpPr/>
          <p:nvPr>
            <p:custDataLst>
              <p:tags r:id="rId10"/>
            </p:custDataLst>
          </p:nvPr>
        </p:nvSpPr>
        <p:spPr>
          <a:xfrm flipH="1">
            <a:off x="8504474" y="3733613"/>
            <a:ext cx="1298671" cy="24456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62" name="矩形 10"/>
          <p:cNvSpPr/>
          <p:nvPr>
            <p:custDataLst>
              <p:tags r:id="rId11"/>
            </p:custDataLst>
          </p:nvPr>
        </p:nvSpPr>
        <p:spPr>
          <a:xfrm>
            <a:off x="2467147" y="4472943"/>
            <a:ext cx="7260935" cy="5327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库存周转率：库存周转次数，反映库存管理效率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64" name="任意多边形 12"/>
          <p:cNvSpPr/>
          <p:nvPr>
            <p:custDataLst>
              <p:tags r:id="rId12"/>
            </p:custDataLst>
          </p:nvPr>
        </p:nvSpPr>
        <p:spPr>
          <a:xfrm flipV="1">
            <a:off x="2389662" y="4400302"/>
            <a:ext cx="1298671" cy="24456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66" name="任意多边形 13"/>
          <p:cNvSpPr/>
          <p:nvPr>
            <p:custDataLst>
              <p:tags r:id="rId13"/>
            </p:custDataLst>
          </p:nvPr>
        </p:nvSpPr>
        <p:spPr>
          <a:xfrm flipH="1">
            <a:off x="8504474" y="4833730"/>
            <a:ext cx="1298671" cy="24456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68" name="矩形 19"/>
          <p:cNvSpPr/>
          <p:nvPr>
            <p:custDataLst>
              <p:tags r:id="rId14"/>
            </p:custDataLst>
          </p:nvPr>
        </p:nvSpPr>
        <p:spPr>
          <a:xfrm>
            <a:off x="2467147" y="5573060"/>
            <a:ext cx="7260935" cy="5327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客户满意度：客户对供应链响应速度的满意程度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70" name="任意多边形 21"/>
          <p:cNvSpPr/>
          <p:nvPr>
            <p:custDataLst>
              <p:tags r:id="rId15"/>
            </p:custDataLst>
          </p:nvPr>
        </p:nvSpPr>
        <p:spPr>
          <a:xfrm flipV="1">
            <a:off x="2389662" y="5500419"/>
            <a:ext cx="1298671" cy="24456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72" name="任意多边形 22"/>
          <p:cNvSpPr/>
          <p:nvPr>
            <p:custDataLst>
              <p:tags r:id="rId16"/>
            </p:custDataLst>
          </p:nvPr>
        </p:nvSpPr>
        <p:spPr>
          <a:xfrm flipH="1">
            <a:off x="8504474" y="5933847"/>
            <a:ext cx="1298671" cy="24456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0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供应链可靠性</a:t>
            </a:r>
            <a:endParaRPr lang="zh-CN" altLang="en-US"/>
          </a:p>
        </p:txBody>
      </p:sp>
      <p:sp>
        <p:nvSpPr>
          <p:cNvPr id="1051018" name="对角圆角矩形 52"/>
          <p:cNvSpPr/>
          <p:nvPr>
            <p:custDataLst>
              <p:tags r:id="rId2"/>
            </p:custDataLst>
          </p:nvPr>
        </p:nvSpPr>
        <p:spPr>
          <a:xfrm>
            <a:off x="838200" y="1422183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20" name="对角圆角矩形 53"/>
          <p:cNvSpPr/>
          <p:nvPr>
            <p:custDataLst>
              <p:tags r:id="rId3"/>
            </p:custDataLst>
          </p:nvPr>
        </p:nvSpPr>
        <p:spPr>
          <a:xfrm>
            <a:off x="838200" y="1294978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22" name="直角三角形 54"/>
          <p:cNvSpPr/>
          <p:nvPr>
            <p:custDataLst>
              <p:tags r:id="rId4"/>
            </p:custDataLst>
          </p:nvPr>
        </p:nvSpPr>
        <p:spPr>
          <a:xfrm>
            <a:off x="1342589" y="1295611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24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473445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库存水平：库存量、库存周转率、库存准确率等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26" name="对角圆角矩形 9"/>
          <p:cNvSpPr/>
          <p:nvPr>
            <p:custDataLst>
              <p:tags r:id="rId6"/>
            </p:custDataLst>
          </p:nvPr>
        </p:nvSpPr>
        <p:spPr>
          <a:xfrm>
            <a:off x="6317501" y="1422183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28" name="对角圆角矩形 10"/>
          <p:cNvSpPr/>
          <p:nvPr>
            <p:custDataLst>
              <p:tags r:id="rId7"/>
            </p:custDataLst>
          </p:nvPr>
        </p:nvSpPr>
        <p:spPr>
          <a:xfrm>
            <a:off x="6317501" y="1294978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30" name="直角三角形 11"/>
          <p:cNvSpPr/>
          <p:nvPr>
            <p:custDataLst>
              <p:tags r:id="rId8"/>
            </p:custDataLst>
          </p:nvPr>
        </p:nvSpPr>
        <p:spPr>
          <a:xfrm>
            <a:off x="6821257" y="1295611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32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47977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供应商管理：供应商的质量、交货期、价格等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34" name="对角圆角矩形 5"/>
          <p:cNvSpPr/>
          <p:nvPr>
            <p:custDataLst>
              <p:tags r:id="rId10"/>
            </p:custDataLst>
          </p:nvPr>
        </p:nvSpPr>
        <p:spPr>
          <a:xfrm>
            <a:off x="838200" y="3089136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36" name="对角圆角矩形 6"/>
          <p:cNvSpPr/>
          <p:nvPr>
            <p:custDataLst>
              <p:tags r:id="rId11"/>
            </p:custDataLst>
          </p:nvPr>
        </p:nvSpPr>
        <p:spPr>
          <a:xfrm>
            <a:off x="838200" y="2961931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38" name="直角三角形 7"/>
          <p:cNvSpPr/>
          <p:nvPr>
            <p:custDataLst>
              <p:tags r:id="rId12"/>
            </p:custDataLst>
          </p:nvPr>
        </p:nvSpPr>
        <p:spPr>
          <a:xfrm>
            <a:off x="1342589" y="2962564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40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146727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运输能力：运输时间、运输成本、运输效率等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42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089136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44" name="对角圆角矩形 18"/>
          <p:cNvSpPr/>
          <p:nvPr>
            <p:custDataLst>
              <p:tags r:id="rId15"/>
            </p:custDataLst>
          </p:nvPr>
        </p:nvSpPr>
        <p:spPr>
          <a:xfrm>
            <a:off x="6317501" y="2961931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46" name="直角三角形 19"/>
          <p:cNvSpPr/>
          <p:nvPr>
            <p:custDataLst>
              <p:tags r:id="rId16"/>
            </p:custDataLst>
          </p:nvPr>
        </p:nvSpPr>
        <p:spPr>
          <a:xfrm>
            <a:off x="6821257" y="2962564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48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146727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风险管理：风险识别、风险评估、风险应对等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50" name="对角圆角矩形 15"/>
          <p:cNvSpPr/>
          <p:nvPr>
            <p:custDataLst>
              <p:tags r:id="rId18"/>
            </p:custDataLst>
          </p:nvPr>
        </p:nvSpPr>
        <p:spPr>
          <a:xfrm>
            <a:off x="838200" y="4756089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52" name="对角圆角矩形 16"/>
          <p:cNvSpPr/>
          <p:nvPr>
            <p:custDataLst>
              <p:tags r:id="rId19"/>
            </p:custDataLst>
          </p:nvPr>
        </p:nvSpPr>
        <p:spPr>
          <a:xfrm>
            <a:off x="838200" y="4628252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54" name="直角三角形 17"/>
          <p:cNvSpPr/>
          <p:nvPr>
            <p:custDataLst>
              <p:tags r:id="rId20"/>
            </p:custDataLst>
          </p:nvPr>
        </p:nvSpPr>
        <p:spPr>
          <a:xfrm>
            <a:off x="1342589" y="4624454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56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813679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信息系统：信息系统的稳定性、安全性、响应速度等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58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756089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60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628252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62" name="直角三角形 24"/>
          <p:cNvSpPr/>
          <p:nvPr>
            <p:custDataLst>
              <p:tags r:id="rId24"/>
            </p:custDataLst>
          </p:nvPr>
        </p:nvSpPr>
        <p:spPr>
          <a:xfrm>
            <a:off x="6821257" y="4624454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64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813679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绩效评估：供应链的整体绩效、成本效益、客户满意度等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供应链创新能力</a:t>
            </a:r>
            <a:endParaRPr lang="zh-CN" altLang="en-US"/>
          </a:p>
        </p:txBody>
      </p:sp>
      <p:sp>
        <p:nvSpPr>
          <p:cNvPr id="105111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436917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1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74998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11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2164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1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2971084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11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101917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2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16773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12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200701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2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388217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12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77414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管理创新：优化供应链管理流程，提高管理效率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12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499524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商业模式创新：采用新的商业模式，提高供应链竞争力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13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35640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技术创新：采用新技术、新工艺、新材料等提高供应链效率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13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578720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产品创新：开发新产品、新服务，满足市场需求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1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供应链整合效果的评估方法</a:t>
            </a:r>
            <a:endParaRPr lang="zh-CN" altLang="en-US"/>
          </a:p>
        </p:txBody>
      </p:sp>
      <p:sp>
        <p:nvSpPr>
          <p:cNvPr id="10511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4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定量评估方法</a:t>
            </a:r>
            <a:endParaRPr lang="zh-CN" altLang="en-US"/>
          </a:p>
        </p:txBody>
      </p:sp>
      <p:sp>
        <p:nvSpPr>
          <p:cNvPr id="10515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4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12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1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成本效益分析：计算整合前后的成本和效益，评估整合效果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5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绩效指标：设定绩效指标，如库存周转率、交货周期等，评估整合效果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5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24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2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32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3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模拟仿真：通过建立数学模型或仿真模型，评估整合效果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5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数据分析：通过收集和分析数据，评估整合效果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5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定性评估方法</a:t>
            </a:r>
            <a:endParaRPr lang="zh-CN" altLang="en-US"/>
          </a:p>
        </p:txBody>
      </p:sp>
      <p:sp>
        <p:nvSpPr>
          <p:cNvPr id="1051584" name="矩形 31"/>
          <p:cNvSpPr/>
          <p:nvPr>
            <p:custDataLst>
              <p:tags r:id="rId2"/>
            </p:custDataLst>
          </p:nvPr>
        </p:nvSpPr>
        <p:spPr>
          <a:xfrm>
            <a:off x="2451825" y="109995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专家访谈：了解供应链整合的效果和影响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86" name="矩形 4"/>
          <p:cNvSpPr/>
          <p:nvPr>
            <p:custDataLst>
              <p:tags r:id="rId3"/>
            </p:custDataLst>
          </p:nvPr>
        </p:nvSpPr>
        <p:spPr>
          <a:xfrm>
            <a:off x="2451825" y="2417805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案例研究：分析成功和失败的案例，总结经验教训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88" name="矩形 5"/>
          <p:cNvSpPr/>
          <p:nvPr>
            <p:custDataLst>
              <p:tags r:id="rId4"/>
            </p:custDataLst>
          </p:nvPr>
        </p:nvSpPr>
        <p:spPr>
          <a:xfrm>
            <a:off x="2451825" y="373566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问卷调查：收集供应链整合的效果和问题，了解各方意见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90" name="矩形 7"/>
          <p:cNvSpPr/>
          <p:nvPr>
            <p:custDataLst>
              <p:tags r:id="rId5"/>
            </p:custDataLst>
          </p:nvPr>
        </p:nvSpPr>
        <p:spPr>
          <a:xfrm>
            <a:off x="2451825" y="5053516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现场观察：实地考察供应链整合的实施情况，发现问题并提出改进建议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https://d.book118.com/607005012053006030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4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512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思源黑体 CN Normal</vt:lpstr>
      <vt:lpstr>Calibri Light</vt:lpstr>
      <vt:lpstr>宋体</vt:lpstr>
      <vt:lpstr>Wingdings</vt:lpstr>
      <vt:lpstr>Office Theme</vt:lpstr>
      <vt:lpstr>供应链整合效果评估</vt:lpstr>
      <vt:lpstr>目录</vt:lpstr>
      <vt:lpstr>供应链整合的背景和意义</vt:lpstr>
      <vt:lpstr>供应链整合的背景</vt:lpstr>
      <vt:lpstr>供应链整合的意义</vt:lpstr>
      <vt:lpstr>供应链整合的评估指标</vt:lpstr>
      <vt:lpstr>供应链成本</vt:lpstr>
      <vt:lpstr>供应链响应速度</vt:lpstr>
      <vt:lpstr>供应链可靠性</vt:lpstr>
      <vt:lpstr>供应链创新能力</vt:lpstr>
      <vt:lpstr>供应链整合效果的评估方法</vt:lpstr>
      <vt:lpstr>定量评估方法</vt:lpstr>
      <vt:lpstr>定性评估方法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2024-09-01T22:26:34.581</cp:lastPrinted>
  <dcterms:created xsi:type="dcterms:W3CDTF">2024-09-01T14:26:34Z</dcterms:created>
  <dcterms:modified xsi:type="dcterms:W3CDTF">2024-09-01T14:26:37Z</dcterms:modified>
</cp:coreProperties>
</file>