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3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39E3B-989C-437F-91FD-5D862BB1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69C09-484D-4BA8-BFF1-DDD6E9307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1EECF-0ABE-493E-BC43-5E0D7E207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7D7FC-A577-49D7-8362-BC8AF0D63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F38203-2544-4421-9854-62FB752F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D0E5C-2431-472E-8BBA-AF839830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544512-FA56-4F76-896A-89EEEB791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79AB3-3D7C-413F-9F44-3BF0546B0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CB121-80EC-4F1E-8803-D025572D9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C16F1-912C-4A24-921A-B89D53F74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2FA4B-C54E-48C9-8A8D-6952BE4B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79" r:id="rId2"/>
    <p:sldLayoutId id="2147487980" r:id="rId3"/>
    <p:sldLayoutId id="2147487981" r:id="rId4"/>
    <p:sldLayoutId id="2147487982" r:id="rId5"/>
    <p:sldLayoutId id="2147487983" r:id="rId6"/>
    <p:sldLayoutId id="2147487984" r:id="rId7"/>
    <p:sldLayoutId id="2147487985" r:id="rId8"/>
    <p:sldLayoutId id="2147487986" r:id="rId9"/>
    <p:sldLayoutId id="2147487987" r:id="rId10"/>
    <p:sldLayoutId id="214748798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19" Type="http://schemas.openxmlformats.org/officeDocument/2006/relationships/tags" Target="../tags/tag281.xml" /><Relationship Id="rId2" Type="http://schemas.openxmlformats.org/officeDocument/2006/relationships/tags" Target="../tags/tag264.xml" /><Relationship Id="rId20" Type="http://schemas.openxmlformats.org/officeDocument/2006/relationships/tags" Target="../tags/tag282.xml" /><Relationship Id="rId21" Type="http://schemas.openxmlformats.org/officeDocument/2006/relationships/tags" Target="../tags/tag283.xml" /><Relationship Id="rId22" Type="http://schemas.openxmlformats.org/officeDocument/2006/relationships/tags" Target="../tags/tag284.xml" /><Relationship Id="rId23" Type="http://schemas.openxmlformats.org/officeDocument/2006/relationships/tags" Target="../tags/tag285.xml" /><Relationship Id="rId24" Type="http://schemas.openxmlformats.org/officeDocument/2006/relationships/tags" Target="../tags/tag286.xml" /><Relationship Id="rId25" Type="http://schemas.openxmlformats.org/officeDocument/2006/relationships/tags" Target="../tags/tag287.xml" /><Relationship Id="rId26" Type="http://schemas.openxmlformats.org/officeDocument/2006/relationships/tags" Target="../tags/tag288.xml" /><Relationship Id="rId27" Type="http://schemas.openxmlformats.org/officeDocument/2006/relationships/tags" Target="../tags/tag289.xml" /><Relationship Id="rId28" Type="http://schemas.openxmlformats.org/officeDocument/2006/relationships/tags" Target="../tags/tag290.xml" /><Relationship Id="rId29" Type="http://schemas.openxmlformats.org/officeDocument/2006/relationships/tags" Target="../tags/tag291.xml" /><Relationship Id="rId3" Type="http://schemas.openxmlformats.org/officeDocument/2006/relationships/tags" Target="../tags/tag265.xml" /><Relationship Id="rId30" Type="http://schemas.openxmlformats.org/officeDocument/2006/relationships/tags" Target="../tags/tag292.xml" /><Relationship Id="rId31" Type="http://schemas.openxmlformats.org/officeDocument/2006/relationships/tags" Target="../tags/tag293.xml" /><Relationship Id="rId32" Type="http://schemas.openxmlformats.org/officeDocument/2006/relationships/tags" Target="../tags/tag294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14016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新冠肺炎疫情防控期间企业复产复工政策指引 金融政策篇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金融政策概述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新冠肺炎疫情防控期间金融政策调整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企业复产复工金融支持政策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未来金融政策调整方向预测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金融政策实施效果评估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金融政策概述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金融政策定义</a:t>
            </a:r>
            <a:endParaRPr lang="zh-CN" altLang="en-US"/>
          </a:p>
        </p:txBody>
      </p:sp>
      <p:sp>
        <p:nvSpPr>
          <p:cNvPr id="1049700" name="圆角矩形 30"/>
          <p:cNvSpPr/>
          <p:nvPr>
            <p:custDataLst>
              <p:tags r:id="rId2"/>
            </p:custDataLst>
          </p:nvPr>
        </p:nvSpPr>
        <p:spPr>
          <a:xfrm>
            <a:off x="3037053" y="1364400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702" name="圆角矩形 65"/>
          <p:cNvSpPr/>
          <p:nvPr>
            <p:custDataLst>
              <p:tags r:id="rId3"/>
            </p:custDataLst>
          </p:nvPr>
        </p:nvSpPr>
        <p:spPr>
          <a:xfrm>
            <a:off x="3037053" y="2341699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704" name="圆角矩形 72"/>
          <p:cNvSpPr/>
          <p:nvPr>
            <p:custDataLst>
              <p:tags r:id="rId4"/>
            </p:custDataLst>
          </p:nvPr>
        </p:nvSpPr>
        <p:spPr>
          <a:xfrm>
            <a:off x="3037053" y="3318999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706" name="圆角矩形 78"/>
          <p:cNvSpPr/>
          <p:nvPr>
            <p:custDataLst>
              <p:tags r:id="rId5"/>
            </p:custDataLst>
          </p:nvPr>
        </p:nvSpPr>
        <p:spPr>
          <a:xfrm>
            <a:off x="3037053" y="4296298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708" name="圆角矩形 84"/>
          <p:cNvSpPr/>
          <p:nvPr>
            <p:custDataLst>
              <p:tags r:id="rId6"/>
            </p:custDataLst>
          </p:nvPr>
        </p:nvSpPr>
        <p:spPr>
          <a:xfrm>
            <a:off x="3037053" y="5273598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710" name="圆角矩形 35"/>
          <p:cNvSpPr/>
          <p:nvPr>
            <p:custDataLst>
              <p:tags r:id="rId7"/>
            </p:custDataLst>
          </p:nvPr>
        </p:nvSpPr>
        <p:spPr>
          <a:xfrm>
            <a:off x="2714544" y="1534817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2" name="圆角矩形 35"/>
          <p:cNvSpPr/>
          <p:nvPr>
            <p:custDataLst>
              <p:tags r:id="rId8"/>
            </p:custDataLst>
          </p:nvPr>
        </p:nvSpPr>
        <p:spPr>
          <a:xfrm>
            <a:off x="2714544" y="5444015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4" name="圆角矩形 35"/>
          <p:cNvSpPr/>
          <p:nvPr>
            <p:custDataLst>
              <p:tags r:id="rId9"/>
            </p:custDataLst>
          </p:nvPr>
        </p:nvSpPr>
        <p:spPr>
          <a:xfrm>
            <a:off x="2714544" y="4466715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6" name="圆角矩形 35"/>
          <p:cNvSpPr/>
          <p:nvPr>
            <p:custDataLst>
              <p:tags r:id="rId10"/>
            </p:custDataLst>
          </p:nvPr>
        </p:nvSpPr>
        <p:spPr>
          <a:xfrm>
            <a:off x="2714544" y="3489416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8" name="圆角矩形 35"/>
          <p:cNvSpPr/>
          <p:nvPr>
            <p:custDataLst>
              <p:tags r:id="rId11"/>
            </p:custDataLst>
          </p:nvPr>
        </p:nvSpPr>
        <p:spPr>
          <a:xfrm>
            <a:off x="2714544" y="2512116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20" name="文本框 4"/>
          <p:cNvSpPr txBox="1"/>
          <p:nvPr>
            <p:custDataLst>
              <p:tags r:id="rId12"/>
            </p:custDataLst>
          </p:nvPr>
        </p:nvSpPr>
        <p:spPr>
          <a:xfrm>
            <a:off x="4470018" y="2386900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金融政策主要包括货币政策、财政政策和金融监管政策等。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722" name="文本框 5"/>
          <p:cNvSpPr txBox="1"/>
          <p:nvPr>
            <p:custDataLst>
              <p:tags r:id="rId13"/>
            </p:custDataLst>
          </p:nvPr>
        </p:nvSpPr>
        <p:spPr>
          <a:xfrm>
            <a:off x="4470018" y="3364199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货币政策是指中央银行通过调整货币供应量、利率、汇率等手段来调控经济的政策。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724" name="文本框 10"/>
          <p:cNvSpPr txBox="1"/>
          <p:nvPr>
            <p:custDataLst>
              <p:tags r:id="rId14"/>
            </p:custDataLst>
          </p:nvPr>
        </p:nvSpPr>
        <p:spPr>
          <a:xfrm>
            <a:off x="4470018" y="4341499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财政政策是指政府通过调整税收、支出、债务等手段来调控经济的政策。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726" name="文本框 11"/>
          <p:cNvSpPr txBox="1"/>
          <p:nvPr>
            <p:custDataLst>
              <p:tags r:id="rId15"/>
            </p:custDataLst>
          </p:nvPr>
        </p:nvSpPr>
        <p:spPr>
          <a:xfrm>
            <a:off x="4470018" y="5318798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金融监管政策是指政府通过制定法律法规、监管机构、行业自律等方式来维护金融市场秩序、防范金融风险的政策。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728" name="文本框 12"/>
          <p:cNvSpPr txBox="1"/>
          <p:nvPr>
            <p:custDataLst>
              <p:tags r:id="rId16"/>
            </p:custDataLst>
          </p:nvPr>
        </p:nvSpPr>
        <p:spPr>
          <a:xfrm>
            <a:off x="4470018" y="1409600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金融政策是指政府或金融机构为调控经济、稳定金融市场、促进经济发展而采取的一系列措施和政策。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金融政策目标</a:t>
            </a:r>
            <a:endParaRPr lang="zh-CN" altLang="en-US"/>
          </a:p>
        </p:txBody>
      </p:sp>
      <p:sp>
        <p:nvSpPr>
          <p:cNvPr id="104977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保障企业资金需求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降低企业融资成本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促进企业复工复产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稳定金融市场秩序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金融政策工具</a:t>
            </a:r>
            <a:endParaRPr lang="zh-CN" altLang="en-US"/>
          </a:p>
        </p:txBody>
      </p:sp>
      <p:sp>
        <p:nvSpPr>
          <p:cNvPr id="104981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财政政策：政府通过税收、补贴、投资等方式，支持企业复工复产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外汇政策：外汇管理部门通过外汇管理、汇率管理等方式，为企业提供外汇支持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证券政策：证券公司通过发行债券、股票等方式，为企业提供资金支持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货币政策：央行通过降息、降准、再贷款等方式，为企业提供资金支持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保险政策：保险公司通过保险产品，为企业提供风险保障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信贷政策：银行通过贷款、担保等方式，为企业提供资金支持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新冠肺炎疫情防控期间金融政策调整</a:t>
            </a:r>
            <a:endParaRPr lang="zh-CN" altLang="en-US"/>
          </a:p>
        </p:txBody>
      </p:sp>
      <p:sp>
        <p:nvSpPr>
          <p:cNvPr id="1049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贷款延期政策</a:t>
            </a:r>
            <a:endParaRPr lang="zh-CN" altLang="en-US"/>
          </a:p>
        </p:txBody>
      </p:sp>
      <p:sp>
        <p:nvSpPr>
          <p:cNvPr id="105009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政策背景：新冠肺炎疫情防控期间，企业面临资金压力，需要金融政策支持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政策内容：银行提供贷款延期服务，帮助企业缓解资金压力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适用范围：受疫情影响较大的企业，如餐饮、旅游、交通等行业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申请流程：企业向银行提交申请，提供相关证明材料，银行审核后给予延期支持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延期期限：根据企业实际情况，最长可延期6个月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政策效果：帮助企业缓解资金压力，稳定生产经营，促进经济复苏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贷款利率优惠政策</a:t>
            </a:r>
            <a:endParaRPr lang="zh-CN" altLang="en-US"/>
          </a:p>
        </p:txBody>
      </p:sp>
      <p:sp>
        <p:nvSpPr>
          <p:cNvPr id="10501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降低贷款利率：疫情期间，金融机构对符合条件的企业提供优惠贷款利率，降低企业融资成本。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延长还款期限：对于受疫情影响较大的企业，金融机构可以适当延长还款期限，减轻企业还款压力。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增加贷款额度：金融机构可以根据企业实际需求，增加贷款额度，满足企业复工复产的资金需求。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简化贷款流程：金融机构可以简化贷款流程，提高贷款审批效率，方便企业快速获得贷款。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贷款担保政策</a:t>
            </a:r>
            <a:endParaRPr lang="zh-CN" altLang="en-US"/>
          </a:p>
        </p:txBody>
      </p:sp>
      <p:sp>
        <p:nvSpPr>
          <p:cNvPr id="10502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政策调整：疫情期间，政府对贷款担保政策进行了调整，降低了企业融资成本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担保方式：政府鼓励金融机构采用信用担保、抵押担保等多种方式，为企业提供贷款担保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担保额度：政府提高了贷款担保额度，帮助企业应对疫情期间的资金压力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担保期限：政府延长了贷款担保期限，帮助企业渡过难关，恢复正常生产。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贷款贴息政策</a:t>
            </a:r>
            <a:endParaRPr lang="zh-CN" altLang="en-US"/>
          </a:p>
        </p:txBody>
      </p:sp>
      <p:sp>
        <p:nvSpPr>
          <p:cNvPr id="105027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贷款贴息政策是指政府为鼓励企业复工复产，对企业贷款利息进行补贴的政策。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贷款贴息政策的主要目的是降低企业融资成本，帮助企业渡过难关。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贷款贴息政策的适用范围包括受疫情影响较大的行业和企业，如制造业、服务业、旅游业等。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贷款贴息政策的具体实施方式包括直接补贴、贷款利率优惠、贷款期限延长等。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企业复产复工金融支持政策</a:t>
            </a:r>
            <a:endParaRPr lang="zh-CN" altLang="en-US"/>
          </a:p>
        </p:txBody>
      </p:sp>
      <p:sp>
        <p:nvSpPr>
          <p:cNvPr id="10503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https://d.book118.com/607014016021006030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5_1"/>
  <p:tag name="KSO_WM_UNIT_INDEX" val="1_5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97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mn-cs</vt:lpstr>
      <vt:lpstr>Wingdings</vt:lpstr>
      <vt:lpstr>Office Theme</vt:lpstr>
      <vt:lpstr>新冠肺炎疫情防控期间企业复产复工政策指引 金融政策篇</vt:lpstr>
      <vt:lpstr>目录</vt:lpstr>
      <vt:lpstr>添加章节标题</vt:lpstr>
      <vt:lpstr>金融政策概述</vt:lpstr>
      <vt:lpstr>金融政策定义</vt:lpstr>
      <vt:lpstr>金融政策目标</vt:lpstr>
      <vt:lpstr>金融政策工具</vt:lpstr>
      <vt:lpstr>新冠肺炎疫情防控期间金融政策调整</vt:lpstr>
      <vt:lpstr>贷款延期政策</vt:lpstr>
      <vt:lpstr>贷款利率优惠政策</vt:lpstr>
      <vt:lpstr>贷款担保政策</vt:lpstr>
      <vt:lpstr>贷款贴息政策</vt:lpstr>
      <vt:lpstr>企业复产复工金融支持政策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2024-09-01T14:27:37.189</cp:lastPrinted>
  <dcterms:created xsi:type="dcterms:W3CDTF">2024-09-01T06:27:37Z</dcterms:created>
  <dcterms:modified xsi:type="dcterms:W3CDTF">2024-09-01T06:27:39Z</dcterms:modified>
</cp:coreProperties>
</file>