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BF49F4-B8A9-4000-BBAA-866114846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58401-E880-42DE-B161-ADE5D87E2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9FAB7-9B28-46C5-A007-2DF5AD4E0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846CBB-2618-417D-9555-DA13837FC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07630-E65B-4CC8-BEC5-95014770C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8F1C00-ABE7-4A4B-9752-77E3DB2DF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BE4E22-BE25-4194-B8B9-3C61E5604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91BA7-0D7A-4A04-99DE-CD839A118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7AE044-1947-4DF9-9591-2AC90B25C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AF758-2CAE-4AF6-9D73-30559CC4D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CE7F9-4902-431A-9EFB-F6D5C7960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021163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冬季呼吸道疾病的流行病学分析与策略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冬季呼吸道疾病流行病学特征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冬季呼吸道疾病危险因素分析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冬季呼吸道疾病防控策略探讨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国内外冬季呼吸道疾病防控经验借鉴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78" r="107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阐述冬季呼吸道疾病对人群健康的影响及其社会经济负担。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分析冬季呼吸道疾病的流行病学特征，为制定有效防控策略提供依据。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07" b="11707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常见的冬季呼吸道疾病类型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冬季呼吸道疾病的传播途径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冬季呼吸道疾病的症状表现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如流感、普通感冒、肺炎等。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飞沫传播、接触传播等。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发热、咳嗽、呼吸困难等。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冬季呼吸道疾病流行病学特征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冬季是呼吸道疾病的高发季节，发病率显著上升，尤其是流感、普通感冒、急性支气管炎等。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死亡率也随着发病率的增加而上升，尤其是老年人和儿童等易感人群。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冬季呼吸道疾病的发病率和死亡率与气候、环境、人口流动等多种因素有关。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发病率和死亡率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冬季呼吸道疾病的发病年龄广泛，从儿童到老年人均可发病。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不同年龄段的人群发病率存在差异，儿童和老年人发病率较高。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性别对冬季呼吸道疾病的发病率和死亡率影响较小，但女性在某些疾病如支气管炎的发病率略高于男性。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年龄和性别分布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48133" y="4110503"/>
            <a:ext cx="2590565" cy="15624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3128212" y="4950826"/>
            <a:ext cx="710486" cy="718012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134233" y="3388358"/>
            <a:ext cx="2590566" cy="15624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014313" y="4232813"/>
            <a:ext cx="710486" cy="718013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6786" y="2677872"/>
            <a:ext cx="2592071" cy="156246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86866" y="3510284"/>
            <a:ext cx="711991" cy="716507"/>
          </a:xfrm>
          <a:custGeom>
            <a:rect l="l" t="t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  <a:moveTo>
                  <a:pt x="0" y="0"/>
                </a:moveTo>
              </a:path>
            </a:pathLst>
          </a:custGeom>
          <a:solidFill>
            <a:schemeClr val="lt1">
              <a:lumMod val="8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01919" y="1624184"/>
            <a:ext cx="3200199" cy="2539899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48133" y="4153549"/>
            <a:ext cx="1880079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冬季呼吸道疾病在全球范围内均有发生，但不同地区的发病率和死亡率存在差异。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128212" y="3415808"/>
            <a:ext cx="1886101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在北半球，冬季呼吸道疾病的发病率通常在11月至次年3月之间达到高峰。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014313" y="2876331"/>
            <a:ext cx="1872553" cy="1165551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南半球的冬季呼吸道疾病流行情况与北半球相似，但时间上有所差异。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57710" y="2291084"/>
            <a:ext cx="1931664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一些地区由于气候、环境等因素，冬季呼吸道疾病的发病率和死亡率可能更高。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地域和时间分布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50833" y="1607909"/>
            <a:ext cx="2035112" cy="2035112"/>
            <a:chOff x="1150833" y="160790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150833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37858" y="230780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784686" y="1607814"/>
            <a:ext cx="2035112" cy="2035112"/>
            <a:chOff x="3784686" y="1607814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784686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03157" y="2261800"/>
            <a:ext cx="595503" cy="1060133"/>
            <a:chOff x="4503157" y="226180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03157" y="226180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675749" y="2077968"/>
            <a:ext cx="261747" cy="541878"/>
            <a:chOff x="4675749" y="2077968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13195" y="2421154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886919" y="2277231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13195" y="2353336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896444" y="2353336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63678" y="2148739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876822" y="221474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679845" y="2421154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12611" y="221474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86989" y="2353336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769094" y="2077968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13195" y="2077968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3664" y="212492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29280" y="2148739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698324" y="2277231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3195" y="248192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35185" y="2277231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756617" y="2148739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28042" y="2353336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13195" y="2277231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13195" y="2148739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13195" y="221474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46520" y="221474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19755" y="254974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3946" y="2421154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20898" y="248192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675749" y="248192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07778" y="248192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3587" y="2421154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752426" y="213330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847104" y="213330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00051" y="213330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39376" y="219807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859582" y="219807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00051" y="219807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29280" y="226180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870821" y="226180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00051" y="226180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19755" y="233790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881013" y="233790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00051" y="233790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12611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888062" y="240572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00051" y="240572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09658" y="246639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893491" y="246639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00051" y="246639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06706" y="253421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896444" y="253421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00051" y="25342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00051" y="260441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26064" y="1607814"/>
            <a:ext cx="2035112" cy="2035112"/>
            <a:chOff x="6426064" y="1607814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26064" y="1607814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27579" y="2209032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050487" y="1607909"/>
            <a:ext cx="2035112" cy="2035112"/>
            <a:chOff x="9050487" y="160790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050487" y="160790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497590" y="245077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07862" y="2998750"/>
            <a:ext cx="653320" cy="651796"/>
            <a:chOff x="1007862" y="2998750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07862" y="2998750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42096" y="2998750"/>
            <a:ext cx="653320" cy="651796"/>
            <a:chOff x="3642096" y="2998750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42096" y="2998750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283760" y="2998750"/>
            <a:ext cx="653320" cy="651796"/>
            <a:chOff x="6283760" y="2998750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283760" y="2998750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08945" y="2998750"/>
            <a:ext cx="651796" cy="651796"/>
            <a:chOff x="8908945" y="2998750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08945" y="2998750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0494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39179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180842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05265" y="3047613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6257058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冬季呼吸道疾病的病原体多样，包括病毒、细菌和其他微生物等。</a:t>
            </a:r>
          </a:p>
        </p:txBody>
      </p:sp>
      <p:grpSp>
        <p:nvGrpSpPr>
          <p:cNvPr id="79" name="Group 7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0" name="AutoShape 8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TextBox 10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病原学特征</a:t>
              </a:r>
            </a:p>
          </p:txBody>
        </p:sp>
      </p:grpSp>
      <p:sp>
        <p:nvSpPr>
          <p:cNvPr id="101" name="TextBox 101"/>
          <p:cNvSpPr txBox="1"/>
          <p:nvPr/>
        </p:nvSpPr>
        <p:spPr>
          <a:xfrm>
            <a:off x="3600742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冬季呼吸道疾病的病原体多样，包括病毒、细菌和其他微生物等。</a:t>
            </a:r>
          </a:p>
        </p:txBody>
      </p:sp>
      <p:sp>
        <p:nvSpPr>
          <p:cNvPr id="102" name="TextBox 102"/>
          <p:cNvSpPr txBox="1"/>
          <p:nvPr/>
        </p:nvSpPr>
        <p:spPr>
          <a:xfrm>
            <a:off x="944426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冬季呼吸道疾病的病原体多样，包括病毒、细菌和其他微生物等。</a:t>
            </a:r>
          </a:p>
        </p:txBody>
      </p:sp>
      <p:sp>
        <p:nvSpPr>
          <p:cNvPr id="103" name="TextBox 103"/>
          <p:cNvSpPr txBox="1"/>
          <p:nvPr/>
        </p:nvSpPr>
        <p:spPr>
          <a:xfrm>
            <a:off x="8913375" y="40063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冬季呼吸道疾病的病原体多样，包括病毒、细菌和其他微生物等。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冬季呼吸道疾病危险因素分析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冬季气温降低，呼吸道黏膜受到冷空气刺激，容易引发炎症反应。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冬季空气干燥，呼吸道黏膜干燥易受损，增加感染风险。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冬季风大且寒冷，人们易受风寒侵袭，导致呼吸道感染。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室内环境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过敏原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冬季人们多在室内活动，室内通风不良、空气污浊，易导致呼吸道疾病传播。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冬季室内过敏原如尘螨、霉菌等增多，易引发过敏性呼吸道疾病。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冬季取暖和工业生产等活动增加，导致空气污染加重，有害物质刺激呼吸道黏膜，引发疾病。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42" b="12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老年人和儿童免疫力相对较低，更容易感染呼吸道疾病。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某些职业如教师、医护人员等接触人群较多，感染风险增加。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不良的生活习惯如吸烟、酗酒等损害呼吸道健康，增加患病风险。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部分地区医疗资源匮乏，患者难以及时得到有效治疗。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医疗资源不足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不同医疗机构和医生诊疗水平存在差异，影响治疗效果。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诊疗水平参差不齐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抗生素等药物的不合理使用可能导致菌群失调和耐药性增加，加重病情。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药物使用不当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https://d.book118.com/607021163034006041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2024-09-13T22:09:28.384</cp:lastPrinted>
  <dcterms:created xsi:type="dcterms:W3CDTF">2024-09-13T14:09:28Z</dcterms:created>
  <dcterms:modified xsi:type="dcterms:W3CDTF">2024-09-13T14:09:30Z</dcterms:modified>
</cp:coreProperties>
</file>