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LSCFR+MS-UIGothic"/>
      <p:regular r:id="rId19"/>
    </p:embeddedFont>
    <p:embeddedFont>
      <p:font typeface="LPHUBU+HBVBAN+ArialMT"/>
      <p:regular r:id="rId20"/>
    </p:embeddedFont>
    <p:embeddedFont>
      <p:font typeface="NKKCLN+ICUAME+MicrosoftYaHei"/>
      <p:regular r:id="rId21"/>
    </p:embeddedFont>
    <p:embeddedFont>
      <p:font typeface="WCACJR+EOFGSC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07DA-4F88-4551-B3AC-68908102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2EC9C-A694-4896-8776-DE79F4767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F91E0-5972-4E41-9632-E5C74168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103E3-B0F0-4936-AA8D-93113F27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70A11-2994-47C1-BBE4-7BBB6415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152DA-906F-4391-AA02-6A844C23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5D382-C374-44EA-8052-F8CBF60C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D41CE-95FC-4B0A-BE55-ED44CF62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FDC6C-5DA2-4BAD-9D9F-576D510F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4284D-95C6-466C-8ECC-57ED1B51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CB82-A00E-4218-8B5B-6E422ECA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23004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5150" spc="23">
                <a:solidFill>
                  <a:srgbClr val="000000"/>
                </a:solidFill>
                <a:latin typeface="WLSCFR+MS-UIGothic"/>
                <a:cs typeface="WLSCFR+MS-UIGothic"/>
              </a:rPr>
              <a:t>品种与期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 货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约课</a:t>
            </a:r>
            <a:r>
              <a:rPr sz="5150">
                <a:solidFill>
                  <a:srgbClr val="000000"/>
                </a:solidFill>
                <a:latin typeface="WLSCFR+MS-UIGothic"/>
                <a:cs typeface="WLSCFR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WLSCFR+MS-UIGothic"/>
                <a:cs typeface="WLSCFR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055685"/>
            <a:ext cx="2490782" cy="13538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PHUBU+HBVBAN+ArialMT"/>
                <a:cs typeface="LPHUBU+HBVBA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0000"/>
                </a:solidFill>
                <a:latin typeface="WLSCFR+MS-UIGothic"/>
                <a:cs typeface="WLSCFR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PHUBU+HBVBAN+ArialMT"/>
                <a:cs typeface="LPHUBU+HBVBAN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0000"/>
                </a:solidFill>
                <a:latin typeface="WLSCFR+MS-UIGothic"/>
                <a:cs typeface="WLSCFR+MS-UIGothic"/>
              </a:rPr>
              <a:t>品种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行期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交易的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所，由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交易所、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算所、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经纪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公司和投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等参与者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成，具有集中交易、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化合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、未来交割等特点。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是一种高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的交易市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，具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有价格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、套期保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功能，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对经济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和金融市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的影响日益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史与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873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的起源可以追溯到</a:t>
            </a:r>
            <a:r>
              <a:rPr sz="1500">
                <a:solidFill>
                  <a:srgbClr val="FFFFFF"/>
                </a:solidFill>
                <a:latin typeface="NKKCLN+ICUAME+MicrosoftYaHei"/>
                <a:cs typeface="NKKCLN+ICUAME+MicrosoftYaHei"/>
              </a:rPr>
              <a:t>16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时为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避价格波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开始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尝试进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行商品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期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交易。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4348853"/>
            <a:ext cx="281227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代期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形成于</a:t>
            </a:r>
            <a:r>
              <a:rPr sz="1500">
                <a:solidFill>
                  <a:srgbClr val="FFFFFF"/>
                </a:solidFill>
                <a:latin typeface="NKKCLN+ICUAME+MicrosoftYaHei"/>
                <a:cs typeface="NKKCLN+ICUAME+MicrosoftYaHei"/>
              </a:rPr>
              <a:t>20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随着金融期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展，期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全球金融市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成部分。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初期主要集中在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农产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域，后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来逐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渐扩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展到金属、能源等商品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WLSCFR+MS-UIGothic"/>
                <a:cs typeface="WLSCFR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的基本功能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套期保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在期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场进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行相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反的操作，参与者可以降低或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价格波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价格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集中供求、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准化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等机制，形成具有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高参考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价格，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参与者</a:t>
            </a:r>
          </a:p>
          <a:p>
            <a:pPr marL="1524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提供价格信号。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避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者提供了一种有效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工具，通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过买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入或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，投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者可以避免因价格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而造成的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24098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品种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商品期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ACJR+EOFGSC+MicrosoftYaHei-Bold"/>
                <a:cs typeface="WCACJR+EOFGS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ACJR+EOFGSC+MicrosoftYaHei-Bold"/>
                <a:cs typeface="WCACJR+EOFGS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ACJR+EOFGSC+MicrosoftYaHei-Bold"/>
                <a:cs typeface="WCACJR+EOFGS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农产</a:t>
            </a:r>
            <a:r>
              <a:rPr sz="2000" spc="25">
                <a:solidFill>
                  <a:srgbClr val="59AE93"/>
                </a:solidFill>
                <a:latin typeface="WLSCFR+MS-UIGothic"/>
                <a:cs typeface="WLSCFR+MS-UIGothic"/>
              </a:rPr>
              <a:t>品期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WLSCFR+MS-UIGothic"/>
                <a:cs typeface="WLSCFR+MS-UIGothic"/>
              </a:rPr>
              <a:t>金属期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WLSCFR+MS-UIGothic"/>
                <a:cs typeface="WLSCFR+MS-UIGothic"/>
              </a:rPr>
              <a:t>能源期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189261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如大豆、小麦、玉米等，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关系密切。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189261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锌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等，与工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和基建需求相关。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如原油、汽油、柴油等，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反映能源市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的供求关系。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金融期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股指期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国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债</a:t>
            </a: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期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外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期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7411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如上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NKKCLN+ICUAME+MicrosoftYaHei"/>
                <a:cs typeface="NKKCLN+ICUAME+MicrosoftYaHei"/>
              </a:rPr>
              <a:t>50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指数、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斯达克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KKCLN+ICUAME+MicrosoftYaHei"/>
                <a:cs typeface="NKKCLN+ICUAME+MicrosoftYaHei"/>
              </a:rPr>
              <a:t>100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指数等，以股票指数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以国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债为标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的物，反映利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率市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变动趋势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货币对为标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的物，用于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3450">
                <a:solidFill>
                  <a:srgbClr val="000000"/>
                </a:solidFill>
                <a:latin typeface="WLSCFR+MS-UIGothic"/>
                <a:cs typeface="WLSCFR+MS-UIGothic"/>
              </a:rPr>
              <a:t>的核心要素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合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约规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模是期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中交易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位的大小，即一份合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所代表的基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础资产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WLSCFR+MS-UIGothic"/>
                <a:cs typeface="WLSCF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位通常根据基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础资产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状况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定。例如，股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指期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的合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约规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模通常是以</a:t>
            </a:r>
            <a:r>
              <a:rPr sz="1500">
                <a:solidFill>
                  <a:srgbClr val="000000"/>
                </a:solidFill>
                <a:latin typeface="NKKCLN+ICUAME+MicrosoftYaHei"/>
                <a:cs typeface="NKKCLN+ICUAME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点</a:t>
            </a:r>
            <a:r>
              <a:rPr sz="1500">
                <a:solidFill>
                  <a:srgbClr val="000000"/>
                </a:solidFill>
                <a:latin typeface="NKKCLN+ICUAME+MicrosoftYaHei"/>
                <a:cs typeface="NKKCLN+ICUAME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位，而商品期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货则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通常以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位或重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000000"/>
                </a:solidFill>
                <a:latin typeface="WLSCFR+MS-UIGothic"/>
                <a:cs typeface="WLSCFR+MS-UIGothic"/>
              </a:rPr>
              <a:t>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最小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价位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最小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价位是期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交易中每手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的最小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变动单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LSCFR+MS-UIGothic"/>
                <a:cs typeface="WLSCF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最小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价位是期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交易中每手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础单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位，也是价格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的最小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位。例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67081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如，在股指期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中，最小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价位可能是</a:t>
            </a:r>
            <a:r>
              <a:rPr sz="1350">
                <a:solidFill>
                  <a:srgbClr val="FFFFFF"/>
                </a:solidFill>
                <a:latin typeface="NKKCLN+ICUAME+MicrosoftYaHei"/>
                <a:cs typeface="NKKCLN+ICUAME+MicrosoftYaHei"/>
              </a:rPr>
              <a:t>0.01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点，而在商品期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中可能是</a:t>
            </a:r>
            <a:r>
              <a:rPr sz="1350">
                <a:solidFill>
                  <a:srgbClr val="FFFFFF"/>
                </a:solidFill>
                <a:latin typeface="NKKCLN+ICUAME+MicrosoftYaHei"/>
                <a:cs typeface="NKKCLN+ICUAME+MicrosoftYaHei"/>
              </a:rPr>
              <a:t>0.5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元</a:t>
            </a:r>
            <a:r>
              <a:rPr sz="1350">
                <a:solidFill>
                  <a:srgbClr val="FFFFFF"/>
                </a:solidFill>
                <a:latin typeface="NKKCLN+ICUAME+MicrosoftYaHei"/>
                <a:cs typeface="NKKCLN+ICUAME+MicrosoftYaHei"/>
              </a:rPr>
              <a:t>/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5267812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每日价格波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限制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每日价格波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限制是指期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交易所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控制市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置的价格波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限制。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WLSCFR+MS-UIGothic"/>
                <a:cs typeface="WLSCF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每日价格波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限制通常以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跌停板的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形式出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，即每个交易日价格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跌的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最大幅度。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种限制可以控制市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，防止价格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度波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LSCFR+MS-UIGothic"/>
                <a:cs typeface="WLSCF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LSCFR+MS-UIGothic"/>
                <a:cs typeface="WLSCFR+MS-UIGothic"/>
              </a:rPr>
              <a:t>交割方式与交割日期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交割方式与交割日期是期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中关于如何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物交割和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物交割的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WLSCFR+MS-UIGothic"/>
                <a:cs typeface="WLSCF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通常采用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物交割的方式，即在合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到期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按照交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割价格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物交收。交割日期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是确定何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物交割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的具体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。不同的期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品种可能有不同的交割方式和交割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日期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WLSCFR+MS-UIGothic"/>
                <a:cs typeface="WLSCFR+MS-UIGothic"/>
              </a:rPr>
              <a:t>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https://d.book118.com/607023004126006045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WLSCFR+MS-UIGothic</vt:lpstr>
      <vt:lpstr>SimSun</vt:lpstr>
      <vt:lpstr>LPHUBU+HBVBAN+ArialMT</vt:lpstr>
      <vt:lpstr>Times New Roman</vt:lpstr>
      <vt:lpstr>NKKCLN+ICUAME+MicrosoftYaHei</vt:lpstr>
      <vt:lpstr>WCACJR+EOFGSC+MicrosoftYaHei-Bold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2024-09-20T13:02:04.115</cp:lastPrinted>
  <dcterms:created xsi:type="dcterms:W3CDTF">2024-09-20T05:02:04Z</dcterms:created>
  <dcterms:modified xsi:type="dcterms:W3CDTF">2024-09-20T05:02:05Z</dcterms:modified>
</cp:coreProperties>
</file>