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SKFOO+MS-UIGothic"/>
      <p:regular r:id="rId18"/>
    </p:embeddedFont>
    <p:embeddedFont>
      <p:font typeface="EJFTTJ+HSMCTO+ArialMT"/>
      <p:regular r:id="rId19"/>
    </p:embeddedFont>
    <p:embeddedFont>
      <p:font typeface="WIIWSI+SCBAJR+MicrosoftYaHei"/>
      <p:regular r:id="rId20"/>
    </p:embeddedFont>
    <p:embeddedFont>
      <p:font typeface="VLFGLU+HOCRRO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3176A-C585-476D-8E69-9CBD165D7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2FED6-C21E-4346-934F-D8DE7800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5D4AA-9666-4E3B-942F-0A18A54D9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1D0D7-57E8-4309-8253-72C5B9103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6CD268-BE1A-412C-9F75-399D35853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D6843B-CC11-4484-9881-5CE005566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651A7-8F6B-46CE-A6C3-7AD54DD76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0BA53-B589-4BDC-B800-6B6DA4B1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C26F7-736F-4DCE-8000-148219256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5DDF7-F31F-4643-8491-0CD2951FA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3FCAC-9E28-469C-BE83-62913930B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231601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809057"/>
            <a:ext cx="83248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5700">
                <a:solidFill>
                  <a:srgbClr val="00A5B2"/>
                </a:solidFill>
                <a:latin typeface="WSKFOO+MS-UIGothic"/>
                <a:cs typeface="WSKFOO+MS-UIGothic"/>
              </a:rPr>
              <a:t>防跌倒管理通用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700">
                <a:solidFill>
                  <a:srgbClr val="00A5B2"/>
                </a:solidFill>
                <a:latin typeface="WSKFOO+MS-UIGothic"/>
                <a:cs typeface="WSKFO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428964"/>
            <a:ext cx="2091232" cy="8822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JFTTJ+HSMCTO+ArialMT"/>
                <a:cs typeface="EJFTTJ+HSMCTO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WSKFOO+MS-UIGothic"/>
                <a:cs typeface="WSKFOO+MS-UIGothic"/>
              </a:rPr>
              <a:t>跌倒概述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07609" y="2046184"/>
            <a:ext cx="3119303" cy="14988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JFTTJ+HSMCTO+ArialMT"/>
                <a:cs typeface="EJFTTJ+HSMCTO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WSKFOO+MS-UIGothic"/>
                <a:cs typeface="WSKFOO+MS-UIGothic"/>
              </a:rPr>
              <a:t>跌倒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风险评</a:t>
            </a:r>
            <a:r>
              <a:rPr sz="2700">
                <a:solidFill>
                  <a:srgbClr val="00A5B2"/>
                </a:solidFill>
                <a:latin typeface="WSKFOO+MS-UIGothic"/>
                <a:cs typeface="WSKFOO+MS-UIGothic"/>
              </a:rPr>
              <a:t>估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JFTTJ+HSMCTO+ArialMT"/>
                <a:cs typeface="EJFTTJ+HSMCTO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00A5B2"/>
                </a:solidFill>
                <a:latin typeface="WSKFOO+MS-UIGothic"/>
                <a:cs typeface="WSKFOO+MS-UIGothic"/>
              </a:rPr>
              <a:t>防跌倒的措施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WSKFOO+MS-UIGothic"/>
                <a:cs typeface="WSKFOO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07609" y="3282670"/>
            <a:ext cx="3799541" cy="14911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JFTTJ+HSMCTO+ArialMT"/>
                <a:cs typeface="EJFTTJ+HSMCTO+ArialMT"/>
              </a:rPr>
              <a:t>•</a:t>
            </a:r>
            <a:r>
              <a:rPr sz="2750" spc="-50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650">
                <a:solidFill>
                  <a:srgbClr val="00A5B2"/>
                </a:solidFill>
                <a:latin typeface="WSKFOO+MS-UIGothic"/>
                <a:cs typeface="WSKFOO+MS-UIGothic"/>
              </a:rPr>
              <a:t>跌倒后的</a:t>
            </a:r>
            <a:r>
              <a:rPr sz="2650">
                <a:solidFill>
                  <a:srgbClr val="00A5B2"/>
                </a:solidFill>
                <a:latin typeface="SimSun"/>
                <a:cs typeface="SimSun"/>
              </a:rPr>
              <a:t>处</a:t>
            </a:r>
            <a:r>
              <a:rPr sz="2650">
                <a:solidFill>
                  <a:srgbClr val="00A5B2"/>
                </a:solidFill>
                <a:latin typeface="WSKFOO+MS-UIGothic"/>
                <a:cs typeface="WSKFOO+MS-UIGothic"/>
              </a:rPr>
              <a:t>理与康复</a:t>
            </a:r>
          </a:p>
          <a:p>
            <a:pPr marL="0" marR="0">
              <a:lnSpc>
                <a:spcPts val="2865"/>
              </a:lnSpc>
              <a:spcBef>
                <a:spcPts val="1337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JFTTJ+HSMCTO+ArialMT"/>
                <a:cs typeface="EJFTTJ+HSMCTO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00A5B2"/>
                </a:solidFill>
                <a:latin typeface="WSKFOO+MS-UIGothic"/>
                <a:cs typeface="WSKFOO+MS-UIGothic"/>
              </a:rPr>
              <a:t>防跌倒的管理策略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WIIWSI+SCBAJR+MicrosoftYaHei"/>
                <a:cs typeface="WIIWSI+SCBAJR+MicrosoftYaHei"/>
              </a:rPr>
              <a:t>Contents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07609" y="4515064"/>
            <a:ext cx="3804780" cy="881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EJFTTJ+HSMCTO+ArialMT"/>
                <a:cs typeface="EJFTTJ+HSMCTO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WSKFOO+MS-UIGothic"/>
                <a:cs typeface="WSKFOO+MS-UIGothic"/>
              </a:rPr>
              <a:t>案例分享与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FGLU+HOCRRO+MicrosoftYaHei-Bold"/>
                <a:cs typeface="VLFGLU+HOCRR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81600" y="378602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WSKFOO+MS-UIGothic"/>
                <a:cs typeface="WSKFOO+MS-UIGothic"/>
              </a:rPr>
              <a:t>跌倒概述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跌倒的定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与分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SKFOO+MS-UIGothic"/>
                <a:cs typeface="WSKFOO+MS-UIGothic"/>
              </a:rPr>
              <a:t>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跌倒是指突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、不自主、非故意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的体位改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，倒在地上或更低的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平面上。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SKFOO+MS-UIGothic"/>
                <a:cs typeface="WSKFOO+MS-UIGothic"/>
              </a:rPr>
              <a:t>分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室内跌倒、室外跌倒、公共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96999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跌倒等。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跌倒的危害与后果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伤</a:t>
            </a:r>
            <a:r>
              <a:rPr sz="1550">
                <a:solidFill>
                  <a:srgbClr val="00A5B2"/>
                </a:solidFill>
                <a:latin typeface="WSKFOO+MS-UIGothic"/>
                <a:cs typeface="WSKFOO+MS-UIGothic"/>
              </a:rPr>
              <a:t>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致骨折、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部外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、内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脏损伤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重后果。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50" spc="25">
                <a:solidFill>
                  <a:srgbClr val="FFFFFF"/>
                </a:solidFill>
                <a:latin typeface="WSKFOO+MS-UIGothic"/>
                <a:cs typeface="WSKFOO+MS-UIGothic"/>
              </a:rPr>
              <a:t>期影响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SKFOO+MS-UIGothic"/>
                <a:cs typeface="WSKFOO+MS-UIGothic"/>
              </a:rPr>
              <a:t>影响老年人的自信心，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WSKFOO+MS-UIGothic"/>
                <a:cs typeface="WSKFOO+MS-UIGothic"/>
              </a:rPr>
              <a:t>致抑郁、焦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WSKFOO+MS-UIGothic"/>
                <a:cs typeface="WSKFOO+MS-UIGothic"/>
              </a:rPr>
              <a:t>等心理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WSKFOO+MS-UIGothic"/>
                <a:cs typeface="WSKFOO+MS-UIGothic"/>
              </a:rPr>
              <a:t>，降低生活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WSKFOO+MS-UIGothic"/>
                <a:cs typeface="WSKFOO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跌倒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生的原因分析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LFGLU+HOCRRO+MicrosoftYaHei-Bold"/>
                <a:cs typeface="VLFGLU+HOCRR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LFGLU+HOCRRO+MicrosoftYaHei-Bold"/>
                <a:cs typeface="VLFGLU+HOCRR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LFGLU+HOCRRO+MicrosoftYaHei-Bold"/>
                <a:cs typeface="VLFGLU+HOCRR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WSKFOO+MS-UIGothic"/>
                <a:cs typeface="WSKFOO+MS-UIGothic"/>
              </a:rPr>
              <a:t>年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WSKFOO+MS-UIGothic"/>
                <a:cs typeface="WSKFOO+MS-UIGothic"/>
              </a:rPr>
              <a:t>疾病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00A5B2"/>
                </a:solidFill>
                <a:latin typeface="WSKFOO+MS-UIGothic"/>
                <a:cs typeface="WSKFOO+MS-UIGothic"/>
              </a:rPr>
              <a:t>境因素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随着年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，肌肉力量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和平衡能力下降，容易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生跌倒。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疾病、心血管疾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病、眼部疾病等慢性疾病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致跌倒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增加。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地面湿滑、不平整，室内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家具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放不当，光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不足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境因素也可能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致跌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倒。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FGLU+HOCRRO+MicrosoftYaHei-Bold"/>
                <a:cs typeface="VLFGLU+HOCRR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WSKFOO+MS-UIGothic"/>
                <a:cs typeface="WSKFOO+MS-UIGothic"/>
              </a:rPr>
              <a:t>跌倒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风险评</a:t>
            </a:r>
            <a:r>
              <a:rPr sz="3600">
                <a:solidFill>
                  <a:srgbClr val="00A5B2"/>
                </a:solidFill>
                <a:latin typeface="WSKFOO+MS-UIGothic"/>
                <a:cs typeface="WSKFOO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估工具与指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SKFOO+MS-UIGothic"/>
                <a:cs typeface="WSKFOO+MS-UIGothic"/>
              </a:rPr>
              <a:t>平衡能力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SKFOO+MS-UIGothic"/>
                <a:cs typeface="WSKFOO+MS-UIGothic"/>
              </a:rPr>
              <a:t>肌肉力量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67500" y="3720369"/>
            <a:ext cx="2092706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2000" spc="25">
                <a:solidFill>
                  <a:srgbClr val="FFFFFF"/>
                </a:solidFill>
                <a:latin typeface="WSKFOO+MS-UIGothic"/>
                <a:cs typeface="WSKFOO+MS-UIGothic"/>
              </a:rPr>
              <a:t>力、听力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FFFFFF"/>
                </a:solidFill>
                <a:latin typeface="WSKFOO+MS-UIGothic"/>
                <a:cs typeface="WSKFOO+MS-UIGothic"/>
              </a:rPr>
              <a:t>物使用情况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和听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功能，以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估因感官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障碍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致的跌倒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了解受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者是否服用可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头晕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、平衡障碍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物。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察受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7585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过测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量肌肉力量和耐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估跌倒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和姿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估其平衡能力。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估流程与方法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IIWSI+SCBAJR+MicrosoftYaHei"/>
                <a:cs typeface="WIIWSI+SCBAJ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IIWSI+SCBAJR+MicrosoftYaHei"/>
                <a:cs typeface="WIIWSI+SCBAJ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IIWSI+SCBAJR+MicrosoftYaHei"/>
                <a:cs typeface="WIIWSI+SCBAJ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IIWSI+SCBAJR+MicrosoftYaHei"/>
                <a:cs typeface="WIIWSI+SCBAJ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SKFOO+MS-UIGothic"/>
                <a:cs typeface="WSKFOO+MS-UIGothic"/>
              </a:rPr>
              <a:t>收集基本信息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00A5B2"/>
                </a:solidFill>
                <a:latin typeface="WSKFOO+MS-UIGothic"/>
                <a:cs typeface="WSKFOO+MS-UIGothic"/>
              </a:rPr>
              <a:t>行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SKFOO+MS-UIGothic"/>
                <a:cs typeface="WSKFOO+MS-UIGothic"/>
              </a:rPr>
              <a:t>分析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00A5B2"/>
                </a:solidFill>
                <a:latin typeface="WSKFOO+MS-UIGothic"/>
                <a:cs typeface="WSKFOO+MS-UIGothic"/>
              </a:rPr>
              <a:t>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SKFOO+MS-UIGothic"/>
                <a:cs typeface="WSKFOO+MS-UIGothic"/>
              </a:rPr>
              <a:t>制定干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00A5B2"/>
                </a:solidFill>
                <a:latin typeface="WSKFOO+MS-UIGothic"/>
                <a:cs typeface="WSKFOO+MS-UIGothic"/>
              </a:rPr>
              <a:t>措施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收集受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者的年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、性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、身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估工具与指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标进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行相关</a:t>
            </a:r>
          </a:p>
          <a:p>
            <a:pPr marL="8572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测试结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果，分析受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者的</a:t>
            </a:r>
          </a:p>
          <a:p>
            <a:pPr marL="6857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跌倒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，制定相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的干</a:t>
            </a:r>
          </a:p>
          <a:p>
            <a:pPr marL="7715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措施。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268094" y="5561817"/>
            <a:ext cx="18564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SKFOO+MS-UIGothic"/>
                <a:cs typeface="WSKFOO+MS-UIGothic"/>
              </a:rPr>
              <a:t>高、体重等基本信息。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划分与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应对</a:t>
            </a: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SKFOO+MS-UIGothic"/>
                <a:cs typeface="WSKFOO+MS-UIGothic"/>
              </a:rPr>
              <a:t>低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SKFOO+MS-UIGothic"/>
                <a:cs typeface="WSKFOO+MS-UIGothic"/>
              </a:rPr>
              <a:t>中等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SKFOO+MS-UIGothic"/>
                <a:cs typeface="WSKFOO+MS-UIGothic"/>
              </a:rPr>
              <a:t>高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强锻炼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和健康教育，提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在日常生活中增加防跌倒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措施，如使用防滑地毯、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扶手等。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物治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、康复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高平衡能力和肌肉力量。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FGLU+HOCRRO+MicrosoftYaHei-Bold"/>
                <a:cs typeface="VLFGLU+HOCRR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5800" y="37860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600">
                <a:solidFill>
                  <a:srgbClr val="00A5B2"/>
                </a:solidFill>
                <a:latin typeface="WSKFOO+MS-UIGothic"/>
                <a:cs typeface="WSKFOO+MS-UIGothic"/>
              </a:rPr>
              <a:t>防跌倒的措施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境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化与改造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SKFOO+MS-UIGothic"/>
                <a:cs typeface="WSKFOO+MS-UIGothic"/>
              </a:rPr>
              <a:t>家居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FFFDFD"/>
                </a:solidFill>
                <a:latin typeface="WSKFOO+MS-UIGothic"/>
                <a:cs typeface="WSKFOO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SKFOO+MS-UIGothic"/>
                <a:cs typeface="WSKFOO+MS-UIGothic"/>
              </a:rPr>
              <a:t>公共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FFFDFD"/>
                </a:solidFill>
                <a:latin typeface="WSKFOO+MS-UIGothic"/>
                <a:cs typeface="WSKFOO+MS-UIGothic"/>
              </a:rPr>
              <a:t>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确保家居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境安全，如保持地面清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干燥、无障碍物，安装防滑地毯和扶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手等。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公共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所如公园、商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等也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理和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置警示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SKFOO+MS-UIGothic"/>
                <a:cs typeface="WSKFOO+MS-UIGothic"/>
              </a:rPr>
              <a:t>工作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FFFDFD"/>
                </a:solidFill>
                <a:latin typeface="WSKFOO+MS-UIGothic"/>
                <a:cs typeface="WSKFOO+MS-UIGothic"/>
              </a:rPr>
              <a:t>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于工作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所，特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是高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定的工作台和安全防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护设</a:t>
            </a:r>
            <a:r>
              <a:rPr sz="1500">
                <a:solidFill>
                  <a:srgbClr val="FFFDFD"/>
                </a:solidFill>
                <a:latin typeface="WSKFOO+MS-UIGothic"/>
                <a:cs typeface="WSKFOO+MS-UIGothic"/>
              </a:rPr>
              <a:t>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SKFOO+MS-UIGothic"/>
                <a:cs typeface="WSKFOO+MS-UIGothic"/>
              </a:rPr>
              <a:t>健康教育与宣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SKFOO+MS-UIGothic"/>
                <a:cs typeface="WSKFOO+MS-UIGothic"/>
              </a:rPr>
              <a:t>知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识</a:t>
            </a:r>
            <a:r>
              <a:rPr sz="2300" spc="25">
                <a:solidFill>
                  <a:srgbClr val="00A5B2"/>
                </a:solidFill>
                <a:latin typeface="WSKFOO+MS-UIGothic"/>
                <a:cs typeface="WSKFOO+MS-UIGothic"/>
              </a:rPr>
              <a:t>普及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向大众普及正确的防跌倒知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和技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巧，如如何正确行走、如何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适的鞋子等。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SKFOO+MS-UIGothic"/>
                <a:cs typeface="WSKFOO+MS-UIGothic"/>
              </a:rPr>
              <a:t>提高意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各种渠道宣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跌倒的危害和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防措施，提高公众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跌倒的重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SKFOO+MS-UIGothic"/>
                <a:cs typeface="WSKFOO+MS-UIGothic"/>
              </a:rPr>
              <a:t>定期培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高危行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和特定人群，定期开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展防跌倒培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和演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00000"/>
                </a:solidFill>
                <a:latin typeface="WSKFOO+MS-UIGothic"/>
                <a:cs typeface="WSKFO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https://d.book118.com/607023160131006041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WSKFOO+MS-UIGothic</vt:lpstr>
      <vt:lpstr>EJFTTJ+HSMCTO+ArialMT</vt:lpstr>
      <vt:lpstr>Times New Roman</vt:lpstr>
      <vt:lpstr>WIIWSI+SCBAJR+MicrosoftYaHei</vt:lpstr>
      <vt:lpstr>VLFGLU+HOCRRO+MicrosoftYaHei-Bold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2024-09-14T15:04:53.756</cp:lastPrinted>
  <dcterms:created xsi:type="dcterms:W3CDTF">2024-09-14T07:04:53Z</dcterms:created>
  <dcterms:modified xsi:type="dcterms:W3CDTF">2024-09-14T07:04:54Z</dcterms:modified>
</cp:coreProperties>
</file>