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67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29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22530" name="备注占位符 2"/>
          <p:cNvSpPr>
            <a:spLocks noGrp="1" noChangeArrowheads="1"/>
          </p:cNvSpPr>
          <p:nvPr>
            <p:ph type="body" idx="6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22531" name="灯片编号占位符 3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fld id="{60AD3935-D0C7-45D6-BF90-0FD4DE3AD8E4}" type="slidenum">
              <a:rPr lang="zh-CN" altLang="en-US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5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16386" name="备注占位符 2"/>
          <p:cNvSpPr>
            <a:spLocks noGrp="1" noChangeArrowheads="1"/>
          </p:cNvSpPr>
          <p:nvPr>
            <p:ph type="body" idx="6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16387" name="灯片编号占位符 3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fld id="{31802A34-B8E7-4CE4-BDB0-C464BA61AC89}" type="slidenum">
              <a:rPr lang="zh-CN" altLang="en-US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5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16386" name="备注占位符 2"/>
          <p:cNvSpPr>
            <a:spLocks noGrp="1" noChangeArrowheads="1"/>
          </p:cNvSpPr>
          <p:nvPr>
            <p:ph type="body" idx="6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16387" name="灯片编号占位符 3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fld id="{31802A34-B8E7-4CE4-BDB0-C464BA61AC89}" type="slidenum">
              <a:rPr lang="zh-CN" altLang="en-US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29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22530" name="备注占位符 2"/>
          <p:cNvSpPr>
            <a:spLocks noGrp="1" noChangeArrowheads="1"/>
          </p:cNvSpPr>
          <p:nvPr>
            <p:ph type="body" idx="6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22531" name="灯片编号占位符 3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fld id="{60AD3935-D0C7-45D6-BF90-0FD4DE3AD8E4}" type="slidenum">
              <a:rPr lang="zh-CN" altLang="en-US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3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18434" name="备注占位符 2"/>
          <p:cNvSpPr>
            <a:spLocks noGrp="1" noChangeArrowheads="1"/>
          </p:cNvSpPr>
          <p:nvPr>
            <p:ph type="body" idx="6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18435" name="灯片编号占位符 3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fld id="{EB7FCFF2-29B7-4146-94DC-C8A871C1AE25}" type="slidenum">
              <a:rPr lang="zh-CN" altLang="en-US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3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28674" name="备注占位符 2"/>
          <p:cNvSpPr>
            <a:spLocks noGrp="1" noChangeArrowheads="1"/>
          </p:cNvSpPr>
          <p:nvPr>
            <p:ph type="body" idx="6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28675" name="灯片编号占位符 3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fld id="{90B94F9B-CE55-41AE-8758-5F6CC7CC3A3D}" type="slidenum">
              <a:rPr lang="zh-CN" altLang="en-US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3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18434" name="备注占位符 2"/>
          <p:cNvSpPr>
            <a:spLocks noGrp="1" noChangeArrowheads="1"/>
          </p:cNvSpPr>
          <p:nvPr>
            <p:ph type="body" idx="6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18435" name="灯片编号占位符 3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fld id="{EB7FCFF2-29B7-4146-94DC-C8A871C1AE25}" type="slidenum">
              <a:rPr lang="zh-CN" altLang="en-US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3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18434" name="备注占位符 2"/>
          <p:cNvSpPr>
            <a:spLocks noGrp="1" noChangeArrowheads="1"/>
          </p:cNvSpPr>
          <p:nvPr>
            <p:ph type="body" idx="6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18435" name="灯片编号占位符 3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fld id="{EB7FCFF2-29B7-4146-94DC-C8A871C1AE25}" type="slidenum">
              <a:rPr lang="zh-CN" altLang="en-US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3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18434" name="备注占位符 2"/>
          <p:cNvSpPr>
            <a:spLocks noGrp="1" noChangeArrowheads="1"/>
          </p:cNvSpPr>
          <p:nvPr>
            <p:ph type="body" idx="6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18435" name="灯片编号占位符 3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fld id="{EB7FCFF2-29B7-4146-94DC-C8A871C1AE25}" type="slidenum">
              <a:rPr lang="zh-CN" altLang="en-US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3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18434" name="备注占位符 2"/>
          <p:cNvSpPr>
            <a:spLocks noGrp="1" noChangeArrowheads="1"/>
          </p:cNvSpPr>
          <p:nvPr>
            <p:ph type="body" idx="6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18435" name="灯片编号占位符 3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fld id="{EB7FCFF2-29B7-4146-94DC-C8A871C1AE25}" type="slidenum">
              <a:rPr lang="zh-CN" altLang="en-US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3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18434" name="备注占位符 2"/>
          <p:cNvSpPr>
            <a:spLocks noGrp="1" noChangeArrowheads="1"/>
          </p:cNvSpPr>
          <p:nvPr>
            <p:ph type="body" idx="6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18435" name="灯片编号占位符 3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fld id="{EB7FCFF2-29B7-4146-94DC-C8A871C1AE25}" type="slidenum">
              <a:rPr lang="zh-CN" altLang="en-US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3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18434" name="备注占位符 2"/>
          <p:cNvSpPr>
            <a:spLocks noGrp="1" noChangeArrowheads="1"/>
          </p:cNvSpPr>
          <p:nvPr>
            <p:ph type="body" idx="6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18435" name="灯片编号占位符 3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fld id="{EB7FCFF2-29B7-4146-94DC-C8A871C1AE25}" type="slidenum">
              <a:rPr lang="zh-CN" altLang="en-US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3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18434" name="备注占位符 2"/>
          <p:cNvSpPr>
            <a:spLocks noGrp="1" noChangeArrowheads="1"/>
          </p:cNvSpPr>
          <p:nvPr>
            <p:ph type="body" idx="6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18435" name="灯片编号占位符 3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fld id="{EB7FCFF2-29B7-4146-94DC-C8A871C1AE25}" type="slidenum">
              <a:rPr lang="zh-CN" altLang="en-US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3" name="幻灯片图像占位符 1"/>
          <p:cNvSpPr>
            <a:spLocks noGrp="1" noRot="1" noChangeAspect="1" noChangeArrowheads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18434" name="备注占位符 2"/>
          <p:cNvSpPr>
            <a:spLocks noGrp="1" noChangeArrowheads="1"/>
          </p:cNvSpPr>
          <p:nvPr>
            <p:ph type="body" idx="6"/>
          </p:nvPr>
        </p:nvSpPr>
        <p:spPr/>
        <p:txBody>
          <a:bodyPr/>
          <a:lstStyle/>
          <a:p>
            <a:endParaRPr lang="zh-CN" altLang="en-US" smtClean="0"/>
          </a:p>
        </p:txBody>
      </p:sp>
      <p:sp>
        <p:nvSpPr>
          <p:cNvPr id="18435" name="灯片编号占位符 3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fld id="{EB7FCFF2-29B7-4146-94DC-C8A871C1AE25}" type="slidenum">
              <a:rPr lang="zh-CN" altLang="en-US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10.png" /><Relationship Id="rId11" Type="http://schemas.openxmlformats.org/officeDocument/2006/relationships/image" Target="../media/image11.png" /><Relationship Id="rId12" Type="http://schemas.openxmlformats.org/officeDocument/2006/relationships/image" Target="../media/image12.png" /><Relationship Id="rId13" Type="http://schemas.openxmlformats.org/officeDocument/2006/relationships/image" Target="../media/image13.png" /><Relationship Id="rId14" Type="http://schemas.openxmlformats.org/officeDocument/2006/relationships/image" Target="../media/image14.png" /><Relationship Id="rId15" Type="http://schemas.openxmlformats.org/officeDocument/2006/relationships/image" Target="../media/image15.png" /><Relationship Id="rId16" Type="http://schemas.openxmlformats.org/officeDocument/2006/relationships/image" Target="../media/image16.png" /><Relationship Id="rId17" Type="http://schemas.openxmlformats.org/officeDocument/2006/relationships/image" Target="../media/image17.png" /><Relationship Id="rId18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8.png" /><Relationship Id="rId9" Type="http://schemas.openxmlformats.org/officeDocument/2006/relationships/image" Target="../media/image9.png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image" Target="../media/image3.png" /><Relationship Id="rId11" Type="http://schemas.openxmlformats.org/officeDocument/2006/relationships/image" Target="../media/image11.png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4.png" /><Relationship Id="rId7" Type="http://schemas.openxmlformats.org/officeDocument/2006/relationships/image" Target="../media/image5.png" /><Relationship Id="rId8" Type="http://schemas.openxmlformats.org/officeDocument/2006/relationships/image" Target="../media/image6.png" /><Relationship Id="rId9" Type="http://schemas.openxmlformats.org/officeDocument/2006/relationships/image" Target="../media/image10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4303D-07F2-46C2-8FE2-A5A87B6F5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B4DE70-BB8B-4558-87AB-42E48C26E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3895B1-2BB7-458C-8FA8-E7DF42672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C50E3A-6BE2-4B2A-B65C-F715DA32A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2D7B49-EC7E-4905-BF35-9549C123B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390F24-4144-4710-B0B8-4C3413C09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67873B-3A3A-4FBB-95C9-B168EAD1E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95FD2B-8119-49D2-8BC7-6AD38338C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FB09BE-D4F7-4270-A5E3-8220F76C4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79851-A1DF-4FF5-8EFA-C764D2575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CF7AC5-27CC-4DCA-AC8C-A63B3798E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330" y="1555115"/>
            <a:ext cx="5233035" cy="4608195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L_blue"/>
          <p:cNvGrpSpPr/>
          <p:nvPr userDrawn="1"/>
        </p:nvGrpSpPr>
        <p:grpSpPr>
          <a:xfrm>
            <a:off x="0" y="33867"/>
            <a:ext cx="647700" cy="6747933"/>
            <a:chOff x="0" y="25657"/>
            <a:chExt cx="485692" cy="5061369"/>
          </a:xfrm>
        </p:grpSpPr>
        <p:pic>
          <p:nvPicPr>
            <p:cNvPr id="3" name="Picture 2" descr="F:\1-原创素材\1_mm1102\PPT\PPT_014\materaials\page_1.png"/>
            <p:cNvPicPr>
              <a:picLocks noChangeAspect="1" noChangeArrowheads="1"/>
            </p:cNvPicPr>
            <p:nvPr/>
          </p:nvPicPr>
          <p:blipFill>
            <a:blip r:embed="rId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0" y="25657"/>
              <a:ext cx="485692" cy="43141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4" name="Picture 10" descr="F:\1-原创素材\1_mm1102\PPT\PPT_014\materaials\page_9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0" y="2303703"/>
              <a:ext cx="350460" cy="278332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5" name="B2_green" descr="F:\1-原创素材\1_mm1102\PPT\PPT_014\materaials\page_10.png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10800000">
            <a:off x="6148917" y="6009217"/>
            <a:ext cx="5526616" cy="848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T1_green" descr="F:\1-原创素材\1_mm1102\PPT\PPT_014\materaials\page_3.png"/>
          <p:cNvPicPr>
            <a:picLocks noChangeAspect="1" noChangeArrowheads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8300" y="40217"/>
            <a:ext cx="4468284" cy="7641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T3_red" descr="F:\1-原创素材\1_mm1102\PPT\PPT_014\materaials\page_11.png"/>
          <p:cNvPicPr>
            <a:picLocks noChangeAspect="1" noChangeArrowheads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36217" y="124884"/>
            <a:ext cx="5539316" cy="6794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T4_orange" descr="F:\1-原创素材\1_mm1102\PPT\PPT_014\materaials\page_5.png"/>
          <p:cNvPicPr>
            <a:picLocks noChangeAspect="1" noChangeArrowheads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57317" y="0"/>
            <a:ext cx="2478616" cy="8932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9" name="R_blue"/>
          <p:cNvGrpSpPr/>
          <p:nvPr userDrawn="1"/>
        </p:nvGrpSpPr>
        <p:grpSpPr>
          <a:xfrm rot="10800000">
            <a:off x="11590867" y="423333"/>
            <a:ext cx="556684" cy="6405033"/>
            <a:chOff x="8693821" y="317292"/>
            <a:chExt cx="417124" cy="4804240"/>
          </a:xfrm>
        </p:grpSpPr>
        <p:grpSp>
          <p:nvGrpSpPr>
            <p:cNvPr id="10" name="组合 9"/>
            <p:cNvGrpSpPr/>
            <p:nvPr/>
          </p:nvGrpSpPr>
          <p:grpSpPr>
            <a:xfrm>
              <a:off x="8693821" y="573308"/>
              <a:ext cx="417124" cy="4548224"/>
              <a:chOff x="8693821" y="573308"/>
              <a:chExt cx="417124" cy="4548224"/>
            </a:xfrm>
          </p:grpSpPr>
          <p:pic>
            <p:nvPicPr>
              <p:cNvPr id="12" name="Picture 3" descr="F:\1-原创素材\1_mm1102\PPT\PPT_014\materaials\page_2.png"/>
              <p:cNvPicPr>
                <a:picLocks noChangeAspect="1" noChangeArrowheads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8714773" y="2572170"/>
                <a:ext cx="396172" cy="254936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13" name="Picture 8" descr="F:\1-原创素材\1_mm1102\PPT\PPT_014\materaials\page_7.png"/>
              <p:cNvPicPr>
                <a:picLocks noChangeAspect="1" noChangeArrowheads="1"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8693821" y="573308"/>
                <a:ext cx="417124" cy="435650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pic>
          <p:nvPicPr>
            <p:cNvPr id="11" name="Picture 9" descr="F:\1-原创素材\1_mm1102\PPT\PPT_014\materaials\page_8.png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8768104" y="317292"/>
              <a:ext cx="342841" cy="27913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14" name="T2_orange" descr="F:\1-原创素材\1_mm1102\PPT\PPT_014\materaials\page_6.png"/>
          <p:cNvPicPr>
            <a:picLocks noChangeAspect="1" noChangeArrowheads="1"/>
          </p:cNvPicPr>
          <p:nvPr userDrawn="1"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86200" y="264584"/>
            <a:ext cx="2986617" cy="7641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B1_red" descr="F:\1-原创素材\1_mm1102\PPT\PPT_014\materaials\page_4.png"/>
          <p:cNvPicPr>
            <a:picLocks noChangeAspect="1" noChangeArrowheads="1"/>
          </p:cNvPicPr>
          <p:nvPr userDrawn="1"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10800000">
            <a:off x="201084" y="6083300"/>
            <a:ext cx="7200900" cy="774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B1_brush" descr="F:\1-原创素材\1_mm1102\PPT\PPT_014\materaials\brush_2.png"/>
          <p:cNvPicPr>
            <a:picLocks noChangeAspect="1" noChangeArrowheads="1"/>
          </p:cNvPicPr>
          <p:nvPr userDrawn="1"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2844008">
            <a:off x="6141509" y="6048375"/>
            <a:ext cx="857251" cy="14689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L_brush" descr="F:\1-原创素材\1_mm1102\PPT\PPT_014\materaials\brush_3.png"/>
          <p:cNvPicPr>
            <a:picLocks noChangeAspect="1" noChangeArrowheads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12816564">
            <a:off x="107951" y="5389033"/>
            <a:ext cx="717549" cy="13885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T4_brush" descr="F:\1-原创素材\1_mm1102\PPT\PPT_014\materaials\brush_4.png"/>
          <p:cNvPicPr>
            <a:picLocks noChangeAspect="1" noChangeArrowheads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14006805" flipH="1">
            <a:off x="10257365" y="-840316"/>
            <a:ext cx="889001" cy="17610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B2_brush" descr="F:\1-原创素材\1_mm1102\PPT\PPT_014\materaials\brush_1.png"/>
          <p:cNvPicPr>
            <a:picLocks noChangeAspect="1" noChangeArrowheads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14208201" flipH="1" flipV="1">
            <a:off x="10416116" y="5884335"/>
            <a:ext cx="850900" cy="17949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T2_brush" descr="F:\1-原创素材\1_mm1102\PPT\PPT_014\materaials\brush_4.png"/>
          <p:cNvPicPr>
            <a:picLocks noChangeAspect="1" noChangeArrowheads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14006805" flipH="1">
            <a:off x="4328583" y="-637116"/>
            <a:ext cx="889001" cy="17610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T1_brush" descr="F:\1-原创素材\1_mm1102\PPT\PPT_014\materaials\brush_1.png"/>
          <p:cNvPicPr>
            <a:picLocks noChangeAspect="1" noChangeArrowheads="1"/>
          </p:cNvPicPr>
          <p:nvPr userDrawn="1"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18291844" flipH="1">
            <a:off x="648759" y="-60325"/>
            <a:ext cx="889000" cy="16954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R_brush" descr="F:\1-原创素材\1_mm1102\PPT\PPT_014\materaials\brush_3.png"/>
          <p:cNvPicPr>
            <a:picLocks noChangeAspect="1" noChangeArrowheads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1627747">
            <a:off x="11319933" y="476251"/>
            <a:ext cx="717551" cy="13885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" name="T3_brush" descr="F:\1-原创素材\1_mm1102\PPT\PPT_014\materaials\brush_2.png"/>
          <p:cNvPicPr>
            <a:picLocks noChangeAspect="1" noChangeArrowheads="1"/>
          </p:cNvPicPr>
          <p:nvPr userDrawn="1"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18588549" flipH="1">
            <a:off x="6466417" y="-84667"/>
            <a:ext cx="812800" cy="17187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Click="0" advTm="0" p14:dur="2000"/>
    </mc:Choice>
    <mc:Fallback>
      <p:transition spd="slow" advClick="0" advTm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1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path" presetSubtype="0" dur="3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-3.33333E-06 -2.62427E-07 L 0.3474 0.00864" pathEditMode="relative" rAng="0" ptsTypes="AA">
                                      <p:cBhvr>
                                        <p:cTn id="9" dur="3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00" y="400"/>
                                    </p:animMotion>
                                  </p:childTnLst>
                                </p:cTn>
                              </p:par>
                              <p:par>
                                <p:cTn id="10" presetID="10" presetClass="exit" presetSubtype="0" dur="1000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2" presetClass="entr" presetSubtype="8" dur="3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3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dur="1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2" presetClass="path" presetSubtype="0" dur="3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3.88889E-06 1.11111E-06 L -0.42049 0.00555" pathEditMode="relative" rAng="0" ptsTypes="AA">
                                      <p:cBhvr>
                                        <p:cTn id="20" dur="3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000" y="200"/>
                                    </p:animMotion>
                                  </p:childTnLst>
                                </p:cTn>
                              </p:par>
                              <p:par>
                                <p:cTn id="21" presetID="10" presetClass="exit" presetSubtype="0" dur="1000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22" presetClass="entr" presetSubtype="2" dur="3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6" dur="3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dur="1500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42" presetClass="path" presetSubtype="0" dur="3500" fill="hold" nodeType="withEffect">
                                  <p:stCondLst>
                                    <p:cond delay="5500"/>
                                  </p:stCondLst>
                                  <p:childTnLst>
                                    <p:animMotion origin="layout" path="M -2.5E-06 2.80507E-06 L 0.01476 0.91813" pathEditMode="relative" rAng="0" ptsTypes="AA">
                                      <p:cBhvr>
                                        <p:cTn id="31" dur="3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00" y="45900"/>
                                    </p:animMotion>
                                  </p:childTnLst>
                                </p:cTn>
                              </p:par>
                              <p:par>
                                <p:cTn id="32" presetID="10" presetClass="exit" presetSubtype="0" dur="1000" fill="hold" nodeType="withEffect">
                                  <p:stCondLst>
                                    <p:cond delay="8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0" presetClass="entr" presetSubtype="0" dur="1500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1" dur="3500" fill="hold" nodeType="with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3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dur="3500" fill="hold" nodeType="with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3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42" presetClass="path" presetSubtype="0" dur="3500" fill="hold" nodeType="withEffect">
                                  <p:stCondLst>
                                    <p:cond delay="5500"/>
                                  </p:stCondLst>
                                  <p:childTnLst>
                                    <p:animMotion origin="layout" path="M -4.44444E-06 8.71177E-07 L 0.00261 -0.96633" pathEditMode="relative" rAng="0" ptsTypes="AA">
                                      <p:cBhvr>
                                        <p:cTn id="45" dur="3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" y="-48300"/>
                                    </p:animMotion>
                                  </p:childTnLst>
                                </p:cTn>
                              </p:par>
                              <p:par>
                                <p:cTn id="46" presetID="10" presetClass="exit" presetSubtype="0" dur="1000" fill="hold" nodeType="withEffect">
                                  <p:stCondLst>
                                    <p:cond delay="8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22" presetClass="entr" presetSubtype="8" dur="3500" fill="hold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3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dur="1500" fill="hold" nodeType="withEffect">
                                  <p:stCondLst>
                                    <p:cond delay="9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42" presetClass="path" presetSubtype="0" dur="3500" fill="hold" nodeType="withEffect">
                                  <p:stCondLst>
                                    <p:cond delay="10000"/>
                                  </p:stCondLst>
                                  <p:childTnLst>
                                    <p:animMotion origin="layout" path="M 4.72222E-06 -2.96296E-06 L 0.42447 0.00895" pathEditMode="relative" rAng="0" ptsTypes="AA">
                                      <p:cBhvr>
                                        <p:cTn id="56" dur="3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200" y="400"/>
                                    </p:animMotion>
                                  </p:childTnLst>
                                </p:cTn>
                              </p:par>
                              <p:par>
                                <p:cTn id="57" presetID="10" presetClass="exit" presetSubtype="0" dur="1000" fill="hold" nodeType="withEffect">
                                  <p:stCondLst>
                                    <p:cond delay="12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22" presetClass="entr" presetSubtype="2" dur="3500" fill="hold" nodeType="with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2" dur="3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dur="1500" fill="hold" nodeType="withEffect">
                                  <p:stCondLst>
                                    <p:cond delay="90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42" presetClass="path" presetSubtype="0" dur="3500" fill="hold" nodeType="withEffect">
                                  <p:stCondLst>
                                    <p:cond delay="10000"/>
                                  </p:stCondLst>
                                  <p:childTnLst>
                                    <p:animMotion origin="layout" path="M 1.11111E-06 1.11111E-06 L -0.57899 -0.01667" pathEditMode="relative" rAng="0" ptsTypes="AA">
                                      <p:cBhvr>
                                        <p:cTn id="67" dur="3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900" y="-800"/>
                                    </p:animMotion>
                                  </p:childTnLst>
                                </p:cTn>
                              </p:par>
                              <p:par>
                                <p:cTn id="68" presetID="10" presetClass="exit" presetSubtype="0" dur="1000" fill="hold" nodeType="withEffect">
                                  <p:stCondLst>
                                    <p:cond delay="12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22" presetClass="entr" presetSubtype="8" dur="2500" fill="hold" nodeType="withEffect">
                                  <p:stCondLst>
                                    <p:cond delay="145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2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dur="1500" fill="hold" nodeType="withEffect">
                                  <p:stCondLst>
                                    <p:cond delay="135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42" presetClass="path" presetSubtype="0" dur="2500" fill="hold" nodeType="withEffect">
                                  <p:stCondLst>
                                    <p:cond delay="14500"/>
                                  </p:stCondLst>
                                  <p:childTnLst>
                                    <p:animMotion origin="layout" path="M -3.05556E-06 -1.93091E-06 L 0.17934 0.00247" pathEditMode="relative" rAng="0" ptsTypes="AA">
                                      <p:cBhvr>
                                        <p:cTn id="78" dur="2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900" y="100"/>
                                    </p:animMotion>
                                  </p:childTnLst>
                                </p:cTn>
                              </p:par>
                              <p:par>
                                <p:cTn id="79" presetID="10" presetClass="exit" presetSubtype="0" dur="1000" fill="hold" nodeType="withEffect">
                                  <p:stCondLst>
                                    <p:cond delay="16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22" presetClass="entr" presetSubtype="8" dur="2500" fill="hold" nodeType="withEffect">
                                  <p:stCondLst>
                                    <p:cond delay="145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4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dur="1500" fill="hold" nodeType="withEffect">
                                  <p:stCondLst>
                                    <p:cond delay="135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42" presetClass="path" presetSubtype="0" dur="2500" fill="hold" nodeType="withEffect">
                                  <p:stCondLst>
                                    <p:cond delay="14500"/>
                                  </p:stCondLst>
                                  <p:childTnLst>
                                    <p:animMotion origin="layout" path="M 2.22222E-06 -5.79889E-07 L 0.14774 0.00401" pathEditMode="relative" rAng="0" ptsTypes="AA">
                                      <p:cBhvr>
                                        <p:cTn id="89" dur="2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300" y="100"/>
                                    </p:animMotion>
                                  </p:childTnLst>
                                </p:cTn>
                              </p:par>
                              <p:par>
                                <p:cTn id="90" presetID="10" presetClass="exit" presetSubtype="0" dur="1000" fill="hold" nodeType="withEffect">
                                  <p:stCondLst>
                                    <p:cond delay="16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L_blue"/>
          <p:cNvGrpSpPr/>
          <p:nvPr userDrawn="1"/>
        </p:nvGrpSpPr>
        <p:grpSpPr>
          <a:xfrm>
            <a:off x="0" y="33867"/>
            <a:ext cx="342900" cy="6747933"/>
            <a:chOff x="228152" y="25657"/>
            <a:chExt cx="257539" cy="5061369"/>
          </a:xfrm>
        </p:grpSpPr>
        <p:pic>
          <p:nvPicPr>
            <p:cNvPr id="3" name="Picture 2" descr="F:\1-原创素材\1_mm1102\PPT\PPT_014\materaials\page_1.png"/>
            <p:cNvPicPr>
              <a:picLocks noChangeAspect="1" noChangeArrowheads="1"/>
            </p:cNvPicPr>
            <p:nvPr/>
          </p:nvPicPr>
          <p:blipFill>
            <a:blip r:embed="rId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6976"/>
            <a:stretch>
              <a:fillRect/>
            </a:stretch>
          </p:blipFill>
          <p:spPr bwMode="auto">
            <a:xfrm>
              <a:off x="228152" y="25657"/>
              <a:ext cx="257539" cy="43141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4" name="Picture 10" descr="F:\1-原创素材\1_mm1102\PPT\PPT_014\materaials\page_9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5100"/>
            <a:stretch>
              <a:fillRect/>
            </a:stretch>
          </p:blipFill>
          <p:spPr bwMode="auto">
            <a:xfrm>
              <a:off x="228152" y="2303703"/>
              <a:ext cx="122308" cy="278332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5" name="R_blue"/>
          <p:cNvGrpSpPr/>
          <p:nvPr userDrawn="1"/>
        </p:nvGrpSpPr>
        <p:grpSpPr>
          <a:xfrm rot="10800000">
            <a:off x="11952817" y="423333"/>
            <a:ext cx="264583" cy="6405033"/>
            <a:chOff x="8912859" y="317293"/>
            <a:chExt cx="198086" cy="4804239"/>
          </a:xfrm>
        </p:grpSpPr>
        <p:grpSp>
          <p:nvGrpSpPr>
            <p:cNvPr id="6" name="组合 33"/>
            <p:cNvGrpSpPr/>
            <p:nvPr/>
          </p:nvGrpSpPr>
          <p:grpSpPr>
            <a:xfrm>
              <a:off x="8912859" y="573309"/>
              <a:ext cx="198086" cy="4548223"/>
              <a:chOff x="8912859" y="573309"/>
              <a:chExt cx="198086" cy="4548223"/>
            </a:xfrm>
          </p:grpSpPr>
          <p:pic>
            <p:nvPicPr>
              <p:cNvPr id="8" name="Picture 3" descr="F:\1-原创素材\1_mm1102\PPT\PPT_014\materaials\page_2.png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56731"/>
              <a:stretch>
                <a:fillRect/>
              </a:stretch>
            </p:blipFill>
            <p:spPr bwMode="auto">
              <a:xfrm>
                <a:off x="8939525" y="2572170"/>
                <a:ext cx="171420" cy="254936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pic>
            <p:nvPicPr>
              <p:cNvPr id="9" name="Picture 8" descr="F:\1-原创素材\1_mm1102\PPT\PPT_014\materaials\page_7.png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52512"/>
              <a:stretch>
                <a:fillRect/>
              </a:stretch>
            </p:blipFill>
            <p:spPr bwMode="auto">
              <a:xfrm>
                <a:off x="8912859" y="573309"/>
                <a:ext cx="198086" cy="435650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  <p:pic>
          <p:nvPicPr>
            <p:cNvPr id="7" name="Picture 9" descr="F:\1-原创素材\1_mm1102\PPT\PPT_014\materaials\page_8.pn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2223"/>
            <a:stretch>
              <a:fillRect/>
            </a:stretch>
          </p:blipFill>
          <p:spPr bwMode="auto">
            <a:xfrm>
              <a:off x="8912859" y="317293"/>
              <a:ext cx="198086" cy="27913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10" name="组合 2050"/>
          <p:cNvGrpSpPr/>
          <p:nvPr userDrawn="1"/>
        </p:nvGrpSpPr>
        <p:grpSpPr>
          <a:xfrm>
            <a:off x="368300" y="0"/>
            <a:ext cx="11967633" cy="381000"/>
            <a:chOff x="275766" y="485353"/>
            <a:chExt cx="8976754" cy="285425"/>
          </a:xfrm>
        </p:grpSpPr>
        <p:pic>
          <p:nvPicPr>
            <p:cNvPr id="11" name="T1_green" descr="F:\1-原创素材\1_mm1102\PPT\PPT_014\materaials\page_3.png"/>
            <p:cNvPicPr>
              <a:picLocks noChangeAspect="1" noChangeArrowheads="1"/>
            </p:cNvPicPr>
            <p:nvPr userDrawn="1"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9555"/>
            <a:stretch>
              <a:fillRect/>
            </a:stretch>
          </p:blipFill>
          <p:spPr bwMode="auto">
            <a:xfrm>
              <a:off x="275766" y="485353"/>
              <a:ext cx="3352228" cy="1171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2" name="T3_red" descr="F:\1-原创素材\1_mm1102\PPT\PPT_014\materaials\page_11.png"/>
            <p:cNvPicPr>
              <a:picLocks noChangeAspect="1" noChangeArrowheads="1"/>
            </p:cNvPicPr>
            <p:nvPr userDrawn="1"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6958"/>
            <a:stretch>
              <a:fillRect/>
            </a:stretch>
          </p:blipFill>
          <p:spPr bwMode="auto">
            <a:xfrm>
              <a:off x="4601781" y="485353"/>
              <a:ext cx="4154097" cy="1171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3" name="T4_orange" descr="F:\1-原创素材\1_mm1102\PPT\PPT_014\materaials\page_5.png"/>
            <p:cNvPicPr>
              <a:picLocks noChangeAspect="1" noChangeArrowheads="1"/>
            </p:cNvPicPr>
            <p:nvPr userDrawn="1"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2482"/>
            <a:stretch>
              <a:fillRect/>
            </a:stretch>
          </p:blipFill>
          <p:spPr bwMode="auto">
            <a:xfrm>
              <a:off x="7393557" y="485353"/>
              <a:ext cx="1858963" cy="18425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4" name="T2_orange" descr="F:\1-原创素材\1_mm1102\PPT\PPT_014\materaials\page_6.png"/>
            <p:cNvPicPr>
              <a:picLocks noChangeAspect="1" noChangeArrowheads="1"/>
            </p:cNvPicPr>
            <p:nvPr userDrawn="1"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0169"/>
            <a:stretch>
              <a:fillRect/>
            </a:stretch>
          </p:blipFill>
          <p:spPr bwMode="auto">
            <a:xfrm>
              <a:off x="2914947" y="485353"/>
              <a:ext cx="2239898" cy="2854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15" name="组合 2051"/>
          <p:cNvGrpSpPr/>
          <p:nvPr userDrawn="1"/>
        </p:nvGrpSpPr>
        <p:grpSpPr>
          <a:xfrm>
            <a:off x="201084" y="6557433"/>
            <a:ext cx="11474449" cy="300567"/>
            <a:chOff x="150297" y="4506158"/>
            <a:chExt cx="8605580" cy="225202"/>
          </a:xfrm>
        </p:grpSpPr>
        <p:pic>
          <p:nvPicPr>
            <p:cNvPr id="16" name="B2_green" descr="F:\1-原创素材\1_mm1102\PPT\PPT_014\materaials\page_10.png"/>
            <p:cNvPicPr>
              <a:picLocks noChangeAspect="1" noChangeArrowheads="1"/>
            </p:cNvPicPr>
            <p:nvPr userDrawn="1"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64667"/>
            <a:stretch>
              <a:fillRect/>
            </a:stretch>
          </p:blipFill>
          <p:spPr bwMode="auto">
            <a:xfrm rot="10800000">
              <a:off x="4612256" y="4506158"/>
              <a:ext cx="4143621" cy="225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7" name="B1_red" descr="F:\1-原创素材\1_mm1102\PPT\PPT_014\materaials\page_4.png"/>
            <p:cNvPicPr>
              <a:picLocks noChangeAspect="1" noChangeArrowheads="1"/>
            </p:cNvPicPr>
            <p:nvPr userDrawn="1"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70952"/>
            <a:stretch>
              <a:fillRect/>
            </a:stretch>
          </p:blipFill>
          <p:spPr bwMode="auto">
            <a:xfrm rot="10800000">
              <a:off x="150297" y="4562632"/>
              <a:ext cx="5400707" cy="1687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</p:cSld>
  <p:clrMapOvr>
    <a:masterClrMapping/>
  </p:clrMapOvr>
  <mc:AlternateContent>
    <mc:Choice xmlns:p14="http://schemas.microsoft.com/office/powerpoint/2010/main" Requires="p14">
      <p:transition spd="slow" advClick="0" advTm="0" p14:dur="2000"/>
    </mc:Choice>
    <mc:Fallback>
      <p:transition spd="slow" advClick="0" advTm="0"/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tags" Target="../tags/tag57.xml" /><Relationship Id="rId15" Type="http://schemas.openxmlformats.org/officeDocument/2006/relationships/tags" Target="../tags/tag58.xml" /><Relationship Id="rId16" Type="http://schemas.openxmlformats.org/officeDocument/2006/relationships/tags" Target="../tags/tag59.xml" /><Relationship Id="rId17" Type="http://schemas.openxmlformats.org/officeDocument/2006/relationships/tags" Target="../tags/tag60.xml" /><Relationship Id="rId18" Type="http://schemas.openxmlformats.org/officeDocument/2006/relationships/tags" Target="../tags/tag61.xml" /><Relationship Id="rId19" Type="http://schemas.openxmlformats.org/officeDocument/2006/relationships/image" Target="../media/image18.jpeg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2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3.xml" /><Relationship Id="rId3" Type="http://schemas.openxmlformats.org/officeDocument/2006/relationships/tags" Target="../tags/tag6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9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0.png" /><Relationship Id="rId4" Type="http://schemas.openxmlformats.org/officeDocument/2006/relationships/image" Target="../media/image21.png" /><Relationship Id="rId5" Type="http://schemas.openxmlformats.org/officeDocument/2006/relationships/image" Target="../media/image2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3.png" /><Relationship Id="rId4" Type="http://schemas.openxmlformats.org/officeDocument/2006/relationships/image" Target="../media/image24.png" /><Relationship Id="rId5" Type="http://schemas.openxmlformats.org/officeDocument/2006/relationships/image" Target="../media/image2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6.png" /><Relationship Id="rId4" Type="http://schemas.openxmlformats.org/officeDocument/2006/relationships/tags" Target="../tags/tag65.xml" /><Relationship Id="rId5" Type="http://schemas.openxmlformats.org/officeDocument/2006/relationships/image" Target="../media/image2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66.xml" /><Relationship Id="rId4" Type="http://schemas.openxmlformats.org/officeDocument/2006/relationships/image" Target="../media/image28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9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0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3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30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30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30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30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30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30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03015100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zh-CN"/>
              <a:t>小班新生家长会PPT模板</a:t>
            </a:r>
            <a:endParaRPr lang="zh-CN" altLang="zh-CN"/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>
            <a:spLocks noChangeArrowheads="1"/>
          </p:cNvSpPr>
          <p:nvPr/>
        </p:nvSpPr>
        <p:spPr bwMode="auto">
          <a:xfrm rot="-179253">
            <a:off x="2442633" y="2345267"/>
            <a:ext cx="4246880" cy="28613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4000">
                <a:solidFill>
                  <a:schemeClr val="bg1"/>
                </a:solidFill>
                <a:latin typeface="华康海报体W12(P)" pitchFamily="82" charset="-122"/>
                <a:ea typeface="华康海报体W12(P)" pitchFamily="82" charset="-122"/>
              </a:rPr>
              <a:t>此处添加标题</a:t>
            </a:r>
            <a:endParaRPr lang="en-US" altLang="zh-CN" sz="4000">
              <a:solidFill>
                <a:schemeClr val="bg1"/>
              </a:solidFill>
              <a:latin typeface="华康海报体W12(P)" pitchFamily="82" charset="-122"/>
              <a:ea typeface="华康海报体W12(P)" pitchFamily="8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  <a:latin typeface="方正卡通简体" pitchFamily="65" charset="-122"/>
                <a:ea typeface="方正卡通简体" pitchFamily="65" charset="-122"/>
              </a:rPr>
              <a:t>此处添加详细文字描述此处添加详细文字描述</a:t>
            </a:r>
            <a:endParaRPr lang="zh-CN" altLang="en-US" sz="1600">
              <a:solidFill>
                <a:schemeClr val="bg1"/>
              </a:solidFill>
              <a:latin typeface="方正卡通简体" pitchFamily="65" charset="-122"/>
              <a:ea typeface="方正卡通简体" pitchFamily="65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  <a:latin typeface="方正卡通简体" pitchFamily="65" charset="-122"/>
                <a:ea typeface="方正卡通简体" pitchFamily="65" charset="-122"/>
              </a:rPr>
              <a:t>此处添加详细文字描述此处添加详细文字描述</a:t>
            </a:r>
            <a:endParaRPr lang="zh-CN" altLang="en-US" sz="1600">
              <a:solidFill>
                <a:schemeClr val="bg1"/>
              </a:solidFill>
              <a:latin typeface="方正卡通简体" pitchFamily="65" charset="-122"/>
              <a:ea typeface="方正卡通简体" pitchFamily="65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  <a:latin typeface="方正卡通简体" pitchFamily="65" charset="-122"/>
                <a:ea typeface="方正卡通简体" pitchFamily="65" charset="-122"/>
              </a:rPr>
              <a:t>此处添加详细文字描述此处添加详细文字描述</a:t>
            </a:r>
            <a:endParaRPr lang="zh-CN" altLang="en-US" sz="1600">
              <a:solidFill>
                <a:schemeClr val="bg1"/>
              </a:solidFill>
              <a:latin typeface="方正卡通简体" pitchFamily="65" charset="-122"/>
              <a:ea typeface="方正卡通简体" pitchFamily="65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  <a:latin typeface="方正卡通简体" pitchFamily="65" charset="-122"/>
                <a:ea typeface="方正卡通简体" pitchFamily="65" charset="-122"/>
              </a:rPr>
              <a:t>此处添加详细文字描述此处添加详细文字描述</a:t>
            </a:r>
            <a:endParaRPr lang="zh-CN" altLang="en-US" sz="1600">
              <a:solidFill>
                <a:schemeClr val="bg1"/>
              </a:solidFill>
              <a:latin typeface="方正卡通简体" pitchFamily="65" charset="-122"/>
              <a:ea typeface="方正卡通简体" pitchFamily="65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  <a:latin typeface="方正卡通简体" pitchFamily="65" charset="-122"/>
                <a:ea typeface="方正卡通简体" pitchFamily="65" charset="-122"/>
              </a:rPr>
              <a:t>此处添加详细文字描述此处添加详细文字描述</a:t>
            </a:r>
            <a:endParaRPr lang="zh-CN" altLang="en-US" sz="1600">
              <a:solidFill>
                <a:schemeClr val="bg1"/>
              </a:solidFill>
              <a:latin typeface="方正卡通简体" pitchFamily="65" charset="-122"/>
              <a:ea typeface="方正卡通简体" pitchFamily="65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32792"/>
            <a:ext cx="3498479" cy="4548019"/>
          </a:xfrm>
          <a:prstGeom prst="rect">
            <a:avLst/>
          </a:prstGeom>
        </p:spPr>
      </p:pic>
      <p:grpSp>
        <p:nvGrpSpPr>
          <p:cNvPr id="6" name="组合 5"/>
          <p:cNvGrpSpPr/>
          <p:nvPr/>
        </p:nvGrpSpPr>
        <p:grpSpPr>
          <a:xfrm>
            <a:off x="3023744" y="644768"/>
            <a:ext cx="8643500" cy="5088424"/>
            <a:chOff x="2547963" y="1285667"/>
            <a:chExt cx="7272808" cy="3816318"/>
          </a:xfrm>
        </p:grpSpPr>
        <p:sp>
          <p:nvSpPr>
            <p:cNvPr id="7" name="Rectangle 46"/>
            <p:cNvSpPr>
              <a:spLocks noChangeArrowheads="1"/>
            </p:cNvSpPr>
            <p:nvPr/>
          </p:nvSpPr>
          <p:spPr bwMode="auto">
            <a:xfrm>
              <a:off x="2547963" y="1285667"/>
              <a:ext cx="7272808" cy="3816318"/>
            </a:xfrm>
            <a:prstGeom prst="rect">
              <a:avLst/>
            </a:prstGeom>
            <a:solidFill>
              <a:srgbClr val="F9ECD4"/>
            </a:solidFill>
            <a:ln>
              <a:noFill/>
            </a:ln>
            <a:effectLst>
              <a:outerShdw dist="35921" dir="2700000" algn="ctr" rotWithShape="0">
                <a:schemeClr val="bg2"/>
              </a:outerShdw>
            </a:effectLst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162556" tIns="81277" rIns="162556" bIns="81277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1219200">
                <a:defRPr/>
              </a:pPr>
              <a:endParaRPr lang="zh-CN" altLang="en-US" sz="2800" kern="0">
                <a:solidFill>
                  <a:srgbClr val="FDF9E0"/>
                </a:solidFill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8" name="矩形 7"/>
            <p:cNvSpPr/>
            <p:nvPr/>
          </p:nvSpPr>
          <p:spPr>
            <a:xfrm>
              <a:off x="2628746" y="2077733"/>
              <a:ext cx="7028120" cy="271510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Aft>
                  <a:spcPts val="600"/>
                </a:spcAft>
              </a:pPr>
              <a:r>
                <a:rPr lang="zh-CN" altLang="en-US" sz="1865" spc="100" smtClean="0">
                  <a:latin typeface="迷你简少儿" pitchFamily="65" charset="-122"/>
                  <a:ea typeface="迷你简少儿" pitchFamily="65" charset="-122"/>
                </a:rPr>
                <a:t>   首先。非常感谢您在百忙之中参加小班首次家长会，您的参与就是对孩子教育的重视，也是对我们工作的支持。在此，我们对您的到来表示热烈的欢迎和衷心的感谢！</a:t>
              </a:r>
              <a:endParaRPr lang="en-US" altLang="zh-CN" sz="1865" spc="100" smtClean="0">
                <a:latin typeface="迷你简少儿" pitchFamily="65" charset="-122"/>
                <a:ea typeface="迷你简少儿" pitchFamily="65" charset="-122"/>
              </a:endParaRPr>
            </a:p>
            <a:p>
              <a:pPr>
                <a:lnSpc>
                  <a:spcPct val="150000"/>
                </a:lnSpc>
              </a:pPr>
              <a:r>
                <a:rPr lang="zh-CN" altLang="en-US" sz="1865" smtClean="0">
                  <a:latin typeface="迷你简少儿" pitchFamily="65" charset="-122"/>
                  <a:ea typeface="迷你简少儿" pitchFamily="65" charset="-122"/>
                </a:rPr>
                <a:t>   今天召开家长会的目的，是让家长了解孩子初入园容易出现的一些问题、幼儿在园的学习和生活，以及需要家长配合的一些工作等，以便孩子能尽快适应幼儿园生活。孩子入园第一个星期难免会哭闹和不适应，但这是孩子必然要经历的一个适应过程，家长要和老师站在“统一战线”，让孩子尽快适应幼儿园，更快地融入到集体一日生活中去。</a:t>
              </a:r>
              <a:endParaRPr lang="zh-CN" altLang="en-US" sz="1865" spc="100">
                <a:solidFill>
                  <a:schemeClr val="tx1">
                    <a:lumMod val="65000"/>
                    <a:lumOff val="35000"/>
                  </a:schemeClr>
                </a:solidFill>
                <a:latin typeface="迷你简少儿" pitchFamily="65" charset="-122"/>
                <a:ea typeface="迷你简少儿" pitchFamily="65" charset="-122"/>
              </a:endParaRPr>
            </a:p>
          </p:txBody>
        </p:sp>
      </p:grpSp>
      <p:sp>
        <p:nvSpPr>
          <p:cNvPr id="9" name="文本框 3"/>
          <p:cNvSpPr txBox="1"/>
          <p:nvPr/>
        </p:nvSpPr>
        <p:spPr>
          <a:xfrm>
            <a:off x="3215760" y="740776"/>
            <a:ext cx="6916420" cy="8299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 b="1" smtClean="0">
                <a:solidFill>
                  <a:srgbClr val="FF8050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ea"/>
                <a:sym typeface="+mn-lt"/>
              </a:rPr>
              <a:t>尊敬的各位家长大家好！</a:t>
            </a:r>
            <a:endParaRPr lang="zh-CN" altLang="en-US" sz="4800" b="1">
              <a:solidFill>
                <a:srgbClr val="FF8050"/>
              </a:solidFill>
              <a:latin typeface="黑体" panose="02010609060101010101" pitchFamily="49" charset="-122"/>
              <a:ea typeface="黑体" panose="02010609060101010101" pitchFamily="49" charset="-122"/>
              <a:cs typeface="+mn-ea"/>
              <a:sym typeface="+mn-lt"/>
            </a:endParaRPr>
          </a:p>
        </p:txBody>
      </p:sp>
    </p:spTree>
  </p:cSld>
  <p:clrMapOvr>
    <a:masterClrMapping/>
  </p:clrMapOvr>
  <p:transition spd="slow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2" presetClass="entr" presetSubtype="0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750"/>
                            </p:stCondLst>
                            <p:childTnLst>
                              <p:par>
                                <p:cTn id="17" presetID="12" presetClass="entr" presetSubtype="8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16180" y="1656488"/>
            <a:ext cx="2217197" cy="2762836"/>
          </a:xfrm>
          <a:prstGeom prst="rect">
            <a:avLst/>
          </a:prstGeom>
          <a:noFill/>
          <a:effectLst>
            <a:reflection blurRad="6350" stA="52000" endA="300" endPos="3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flipH="1">
            <a:off x="2255573" y="1412776"/>
            <a:ext cx="1710340" cy="2786828"/>
          </a:xfrm>
          <a:prstGeom prst="rect">
            <a:avLst/>
          </a:prstGeom>
          <a:noFill/>
          <a:effectLst>
            <a:reflection blurRad="6350" stA="52000" endA="300" endPos="3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76787" y="1604341"/>
            <a:ext cx="1957369" cy="2806140"/>
          </a:xfrm>
          <a:prstGeom prst="rect">
            <a:avLst/>
          </a:prstGeom>
          <a:noFill/>
          <a:effectLst>
            <a:reflection blurRad="6350" stA="52000" endA="300" endPos="3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TextBox 32"/>
          <p:cNvSpPr txBox="1"/>
          <p:nvPr/>
        </p:nvSpPr>
        <p:spPr>
          <a:xfrm>
            <a:off x="2250653" y="4624917"/>
            <a:ext cx="2011680" cy="132207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/>
            <a:r>
              <a:rPr lang="zh-CN" altLang="en-US" sz="3200" spc="100" noProof="1" smtClean="0">
                <a:solidFill>
                  <a:srgbClr val="0099FF"/>
                </a:solidFill>
                <a:latin typeface="方正卡通简体" pitchFamily="65" charset="-122"/>
                <a:ea typeface="方正卡通简体" pitchFamily="65" charset="-122"/>
              </a:rPr>
              <a:t>好动</a:t>
            </a:r>
            <a:endParaRPr lang="en-US" altLang="zh-CN" sz="3200" spc="100" noProof="1" smtClean="0">
              <a:solidFill>
                <a:srgbClr val="0099FF"/>
              </a:solidFill>
              <a:latin typeface="方正卡通简体" pitchFamily="65" charset="-122"/>
              <a:ea typeface="方正卡通简体" pitchFamily="65" charset="-122"/>
            </a:endParaRPr>
          </a:p>
          <a:p>
            <a:pPr algn="ctr" fontAlgn="auto"/>
            <a:r>
              <a:rPr lang="zh-CN" altLang="en-US" sz="1600" noProof="1" smtClean="0">
                <a:solidFill>
                  <a:schemeClr val="bg1">
                    <a:lumMod val="50000"/>
                  </a:schemeClr>
                </a:solidFill>
                <a:latin typeface="迷你简少儿" pitchFamily="65" charset="-122"/>
                <a:ea typeface="迷你简少儿" pitchFamily="65" charset="-122"/>
              </a:rPr>
              <a:t>身体迅速发展的时期</a:t>
            </a:r>
            <a:endParaRPr lang="en-US" altLang="zh-CN" sz="1600" noProof="1" smtClean="0">
              <a:solidFill>
                <a:schemeClr val="bg1">
                  <a:lumMod val="50000"/>
                </a:schemeClr>
              </a:solidFill>
              <a:latin typeface="迷你简少儿" pitchFamily="65" charset="-122"/>
              <a:ea typeface="迷你简少儿" pitchFamily="65" charset="-122"/>
            </a:endParaRPr>
          </a:p>
          <a:p>
            <a:pPr algn="ctr" fontAlgn="auto"/>
            <a:r>
              <a:rPr lang="zh-CN" altLang="en-US" sz="1600" noProof="1" smtClean="0">
                <a:solidFill>
                  <a:schemeClr val="bg1">
                    <a:lumMod val="50000"/>
                  </a:schemeClr>
                </a:solidFill>
                <a:latin typeface="迷你简少儿" pitchFamily="65" charset="-122"/>
                <a:ea typeface="迷你简少儿" pitchFamily="65" charset="-122"/>
              </a:rPr>
              <a:t>可以掌握粗略的动作</a:t>
            </a:r>
            <a:endParaRPr lang="en-US" altLang="zh-CN" sz="1600" noProof="1" smtClean="0">
              <a:solidFill>
                <a:schemeClr val="bg1">
                  <a:lumMod val="50000"/>
                </a:schemeClr>
              </a:solidFill>
              <a:latin typeface="迷你简少儿" pitchFamily="65" charset="-122"/>
              <a:ea typeface="迷你简少儿" pitchFamily="65" charset="-122"/>
            </a:endParaRPr>
          </a:p>
          <a:p>
            <a:pPr algn="ctr" fontAlgn="auto"/>
            <a:r>
              <a:rPr lang="zh-CN" altLang="en-US" sz="1600" noProof="1" smtClean="0">
                <a:solidFill>
                  <a:schemeClr val="bg1">
                    <a:lumMod val="50000"/>
                  </a:schemeClr>
                </a:solidFill>
                <a:latin typeface="迷你简少儿" pitchFamily="65" charset="-122"/>
                <a:ea typeface="迷你简少儿" pitchFamily="65" charset="-122"/>
              </a:rPr>
              <a:t>骨骼发展增强</a:t>
            </a:r>
            <a:endParaRPr lang="zh-CN" altLang="en-US" sz="1600" noProof="1">
              <a:solidFill>
                <a:schemeClr val="bg1">
                  <a:lumMod val="50000"/>
                </a:schemeClr>
              </a:solidFill>
              <a:latin typeface="迷你简少儿" pitchFamily="65" charset="-122"/>
              <a:ea typeface="迷你简少儿" pitchFamily="65" charset="-122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4921886" y="4624917"/>
            <a:ext cx="2278380" cy="132207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/>
            <a:r>
              <a:rPr lang="zh-CN" altLang="en-US" sz="3200" spc="100" noProof="1" smtClean="0">
                <a:solidFill>
                  <a:srgbClr val="00B050"/>
                </a:solidFill>
                <a:latin typeface="方正卡通简体" pitchFamily="65" charset="-122"/>
                <a:ea typeface="方正卡通简体" pitchFamily="65" charset="-122"/>
              </a:rPr>
              <a:t>认识靠行动</a:t>
            </a:r>
            <a:endParaRPr lang="en-US" altLang="zh-CN" sz="3200" spc="100" noProof="1">
              <a:solidFill>
                <a:srgbClr val="00B050"/>
              </a:solidFill>
              <a:latin typeface="方正卡通简体" pitchFamily="65" charset="-122"/>
              <a:ea typeface="方正卡通简体" pitchFamily="65" charset="-122"/>
            </a:endParaRPr>
          </a:p>
          <a:p>
            <a:pPr algn="ctr" fontAlgn="auto"/>
            <a:r>
              <a:rPr lang="zh-CN" altLang="en-US" sz="1600" noProof="1" smtClean="0">
                <a:solidFill>
                  <a:schemeClr val="bg1">
                    <a:lumMod val="50000"/>
                  </a:schemeClr>
                </a:solidFill>
                <a:latin typeface="迷你简少儿" pitchFamily="65" charset="-122"/>
                <a:ea typeface="迷你简少儿" pitchFamily="65" charset="-122"/>
              </a:rPr>
              <a:t>形象思维过渡阶段</a:t>
            </a:r>
            <a:endParaRPr lang="en-US" altLang="zh-CN" sz="1600" noProof="1" smtClean="0">
              <a:solidFill>
                <a:schemeClr val="bg1">
                  <a:lumMod val="50000"/>
                </a:schemeClr>
              </a:solidFill>
              <a:latin typeface="迷你简少儿" pitchFamily="65" charset="-122"/>
              <a:ea typeface="迷你简少儿" pitchFamily="65" charset="-122"/>
            </a:endParaRPr>
          </a:p>
          <a:p>
            <a:pPr algn="ctr" fontAlgn="auto"/>
            <a:r>
              <a:rPr lang="zh-CN" altLang="en-US" sz="1600" noProof="1" smtClean="0">
                <a:solidFill>
                  <a:schemeClr val="bg1">
                    <a:lumMod val="50000"/>
                  </a:schemeClr>
                </a:solidFill>
                <a:latin typeface="迷你简少儿" pitchFamily="65" charset="-122"/>
                <a:ea typeface="迷你简少儿" pitchFamily="65" charset="-122"/>
              </a:rPr>
              <a:t>认识行为依赖行动</a:t>
            </a:r>
            <a:endParaRPr lang="en-US" altLang="zh-CN" sz="1600" noProof="1" smtClean="0">
              <a:solidFill>
                <a:schemeClr val="bg1">
                  <a:lumMod val="50000"/>
                </a:schemeClr>
              </a:solidFill>
              <a:latin typeface="迷你简少儿" pitchFamily="65" charset="-122"/>
              <a:ea typeface="迷你简少儿" pitchFamily="65" charset="-122"/>
            </a:endParaRPr>
          </a:p>
          <a:p>
            <a:pPr algn="ctr" fontAlgn="auto"/>
            <a:r>
              <a:rPr lang="zh-CN" altLang="en-US" sz="1600" noProof="1" smtClean="0">
                <a:solidFill>
                  <a:schemeClr val="bg1">
                    <a:lumMod val="50000"/>
                  </a:schemeClr>
                </a:solidFill>
                <a:latin typeface="迷你简少儿" pitchFamily="65" charset="-122"/>
                <a:ea typeface="迷你简少儿" pitchFamily="65" charset="-122"/>
              </a:rPr>
              <a:t>通过行动表达需求</a:t>
            </a:r>
            <a:endParaRPr lang="zh-CN" altLang="en-US" sz="1600" noProof="1">
              <a:solidFill>
                <a:schemeClr val="bg1">
                  <a:lumMod val="50000"/>
                </a:schemeClr>
              </a:solidFill>
              <a:latin typeface="迷你简少儿" pitchFamily="65" charset="-122"/>
              <a:ea typeface="迷你简少儿" pitchFamily="65" charset="-122"/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7325360" y="4624917"/>
            <a:ext cx="3230880" cy="132207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/>
            <a:r>
              <a:rPr lang="zh-CN" altLang="en-US" sz="3200" spc="100" noProof="1" smtClean="0">
                <a:solidFill>
                  <a:srgbClr val="FF5050"/>
                </a:solidFill>
                <a:latin typeface="方正卡通简体" pitchFamily="65" charset="-122"/>
                <a:ea typeface="方正卡通简体" pitchFamily="65" charset="-122"/>
              </a:rPr>
              <a:t>情绪化</a:t>
            </a:r>
            <a:endParaRPr lang="en-US" altLang="zh-CN" sz="3200" spc="100" noProof="1">
              <a:solidFill>
                <a:srgbClr val="FF5050"/>
              </a:solidFill>
              <a:latin typeface="方正卡通简体" pitchFamily="65" charset="-122"/>
              <a:ea typeface="方正卡通简体" pitchFamily="65" charset="-122"/>
            </a:endParaRPr>
          </a:p>
          <a:p>
            <a:pPr algn="ctr" fontAlgn="auto"/>
            <a:r>
              <a:rPr lang="zh-CN" altLang="en-US" sz="1600" noProof="1" smtClean="0">
                <a:solidFill>
                  <a:schemeClr val="bg1">
                    <a:lumMod val="50000"/>
                  </a:schemeClr>
                </a:solidFill>
                <a:latin typeface="迷你简少儿" pitchFamily="65" charset="-122"/>
                <a:ea typeface="迷你简少儿" pitchFamily="65" charset="-122"/>
              </a:rPr>
              <a:t>很容易激动，难以控制</a:t>
            </a:r>
            <a:endParaRPr lang="en-US" altLang="zh-CN" sz="1600" noProof="1" smtClean="0">
              <a:solidFill>
                <a:schemeClr val="bg1">
                  <a:lumMod val="50000"/>
                </a:schemeClr>
              </a:solidFill>
              <a:latin typeface="迷你简少儿" pitchFamily="65" charset="-122"/>
              <a:ea typeface="迷你简少儿" pitchFamily="65" charset="-122"/>
            </a:endParaRPr>
          </a:p>
          <a:p>
            <a:pPr algn="ctr" fontAlgn="auto"/>
            <a:r>
              <a:rPr lang="zh-CN" altLang="en-US" sz="1600" noProof="1" smtClean="0">
                <a:solidFill>
                  <a:schemeClr val="bg1">
                    <a:lumMod val="50000"/>
                  </a:schemeClr>
                </a:solidFill>
                <a:latin typeface="迷你简少儿" pitchFamily="65" charset="-122"/>
                <a:ea typeface="迷你简少儿" pitchFamily="65" charset="-122"/>
              </a:rPr>
              <a:t>对成人有强烈的依恋</a:t>
            </a:r>
            <a:endParaRPr lang="en-US" altLang="zh-CN" sz="1600" noProof="1" smtClean="0">
              <a:solidFill>
                <a:schemeClr val="bg1">
                  <a:lumMod val="50000"/>
                </a:schemeClr>
              </a:solidFill>
              <a:latin typeface="迷你简少儿" pitchFamily="65" charset="-122"/>
              <a:ea typeface="迷你简少儿" pitchFamily="65" charset="-122"/>
            </a:endParaRPr>
          </a:p>
          <a:p>
            <a:pPr algn="ctr" fontAlgn="auto"/>
            <a:r>
              <a:rPr lang="zh-CN" altLang="en-US" sz="1600" noProof="1" smtClean="0">
                <a:solidFill>
                  <a:schemeClr val="bg1">
                    <a:lumMod val="50000"/>
                  </a:schemeClr>
                </a:solidFill>
                <a:latin typeface="迷你简少儿" pitchFamily="65" charset="-122"/>
                <a:ea typeface="迷你简少儿" pitchFamily="65" charset="-122"/>
              </a:rPr>
              <a:t>情绪受他人影响较大，行为情绪化</a:t>
            </a:r>
            <a:endParaRPr lang="zh-CN" altLang="en-US" sz="1600" noProof="1">
              <a:solidFill>
                <a:schemeClr val="bg1">
                  <a:lumMod val="50000"/>
                </a:schemeClr>
              </a:solidFill>
              <a:latin typeface="迷你简少儿" pitchFamily="65" charset="-122"/>
              <a:ea typeface="迷你简少儿" pitchFamily="65" charset="-122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974909" y="1220816"/>
            <a:ext cx="839470" cy="470439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265" spc="100" smtClean="0">
                <a:solidFill>
                  <a:srgbClr val="FF0000"/>
                </a:solidFill>
                <a:latin typeface="迷你简少儿" pitchFamily="65" charset="-122"/>
                <a:ea typeface="迷你简少儿" pitchFamily="65" charset="-122"/>
              </a:rPr>
              <a:t>小班幼儿性格特点</a:t>
            </a:r>
            <a:endParaRPr lang="zh-CN" altLang="en-US" sz="4265" spc="100">
              <a:solidFill>
                <a:srgbClr val="FF0000"/>
              </a:solidFill>
              <a:latin typeface="迷你简少儿" pitchFamily="65" charset="-122"/>
              <a:ea typeface="迷你简少儿" pitchFamily="65" charset="-122"/>
            </a:endParaRPr>
          </a:p>
        </p:txBody>
      </p:sp>
    </p:spTree>
  </p:cSld>
  <p:clrMapOvr>
    <a:masterClrMapping/>
  </p:clrMapOvr>
  <p:transition spd="slow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17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dur="1000" fill="hold" grpId="0" nodeType="withEffect">
                                  <p:stCondLst>
                                    <p:cond delay="17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dur="1000" fill="hold" nodeType="withEffect">
                                  <p:stCondLst>
                                    <p:cond delay="18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7" presetClass="entr" presetSubtype="0" dur="1000" fill="hold" grpId="0" nodeType="withEffect">
                                  <p:stCondLst>
                                    <p:cond delay="18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dur="1000" fill="hold" nodeType="withEffect">
                                  <p:stCondLst>
                                    <p:cond delay="19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7" presetClass="entr" presetSubtype="0" dur="1000" fill="hold" grpId="0" nodeType="withEffect">
                                  <p:stCondLst>
                                    <p:cond delay="192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32" presetClass="emph" presetSubtype="0" dur="1750" fill="hold" nodeType="withEffect">
                                  <p:stCondLst>
                                    <p:cond delay="20250"/>
                                  </p:stCondLst>
                                  <p:childTnLst>
                                    <p:animRot by="120000">
                                      <p:cBhvr>
                                        <p:cTn id="36" dur="17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350" fill="hold">
                                          <p:stCondLst>
                                            <p:cond delay="3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350" fill="hold">
                                          <p:stCondLst>
                                            <p:cond delay="7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350" fill="hold">
                                          <p:stCondLst>
                                            <p:cond delay="10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35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1" presetID="32" presetClass="emph" presetSubtype="0" dur="1750" fill="hold" nodeType="withEffect">
                                  <p:stCondLst>
                                    <p:cond delay="20250"/>
                                  </p:stCondLst>
                                  <p:childTnLst>
                                    <p:animRot by="120000">
                                      <p:cBhvr>
                                        <p:cTn id="42" dur="17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350" fill="hold">
                                          <p:stCondLst>
                                            <p:cond delay="3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350" fill="hold">
                                          <p:stCondLst>
                                            <p:cond delay="7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350" fill="hold">
                                          <p:stCondLst>
                                            <p:cond delay="10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35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7" presetID="32" presetClass="emph" presetSubtype="0" dur="1750" fill="hold" nodeType="withEffect">
                                  <p:stCondLst>
                                    <p:cond delay="20250"/>
                                  </p:stCondLst>
                                  <p:childTnLst>
                                    <p:animRot by="120000">
                                      <p:cBhvr>
                                        <p:cTn id="48" dur="17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350" fill="hold">
                                          <p:stCondLst>
                                            <p:cond delay="3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0" dur="350" fill="hold">
                                          <p:stCondLst>
                                            <p:cond delay="7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350" fill="hold">
                                          <p:stCondLst>
                                            <p:cond delay="10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2" dur="35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3" presetID="10" presetClass="exit" presetSubtype="0" dur="1000" fill="hold" nodeType="withEffect">
                                  <p:stCondLst>
                                    <p:cond delay="22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0" presetClass="exit" presetSubtype="0" dur="1000" fill="hold" grpId="1" nodeType="withEffect">
                                  <p:stCondLst>
                                    <p:cond delay="22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0" presetClass="exit" presetSubtype="0" dur="1000" fill="hold" nodeType="withEffect">
                                  <p:stCondLst>
                                    <p:cond delay="22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dur="1000" fill="hold" grpId="1" nodeType="withEffect">
                                  <p:stCondLst>
                                    <p:cond delay="22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dur="1000" fill="hold" nodeType="withEffect">
                                  <p:stCondLst>
                                    <p:cond delay="22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0" presetClass="exit" presetSubtype="0" dur="1000" fill="hold" grpId="1" nodeType="withEffect">
                                  <p:stCondLst>
                                    <p:cond delay="22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3" grpId="1"/>
      <p:bldP spid="34" grpId="0"/>
      <p:bldP spid="34" grpId="1"/>
      <p:bldP spid="35" grpId="0"/>
      <p:bldP spid="35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Picture 2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4655880" y="1506099"/>
            <a:ext cx="2880240" cy="2880240"/>
          </a:xfrm>
          <a:prstGeom prst="rect">
            <a:avLst/>
          </a:prstGeom>
          <a:noFill/>
          <a:effectLst>
            <a:reflection blurRad="6350" stA="52000" endA="300" endPos="3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 flipH="1">
            <a:off x="1391608" y="1412832"/>
            <a:ext cx="3652525" cy="3223105"/>
          </a:xfrm>
          <a:prstGeom prst="rect">
            <a:avLst/>
          </a:prstGeom>
          <a:noFill/>
          <a:effectLst>
            <a:reflection blurRad="6350" stA="52000" endA="300" endPos="3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4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7824144" y="1412832"/>
            <a:ext cx="2414004" cy="3124793"/>
          </a:xfrm>
          <a:prstGeom prst="rect">
            <a:avLst/>
          </a:prstGeom>
          <a:noFill/>
          <a:effectLst>
            <a:reflection blurRad="6350" stA="52000" endA="300" endPos="3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TextBox 32"/>
          <p:cNvSpPr txBox="1"/>
          <p:nvPr/>
        </p:nvSpPr>
        <p:spPr>
          <a:xfrm>
            <a:off x="2352252" y="4624917"/>
            <a:ext cx="1808480" cy="132207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/>
            <a:r>
              <a:rPr lang="zh-CN" altLang="en-US" sz="3200" spc="100" noProof="1" smtClean="0">
                <a:solidFill>
                  <a:srgbClr val="0099FF"/>
                </a:solidFill>
                <a:latin typeface="方正卡通简体" pitchFamily="65" charset="-122"/>
                <a:ea typeface="方正卡通简体" pitchFamily="65" charset="-122"/>
              </a:rPr>
              <a:t>爱模仿</a:t>
            </a:r>
            <a:endParaRPr lang="en-US" altLang="zh-CN" sz="3200" spc="100" noProof="1">
              <a:solidFill>
                <a:srgbClr val="0099FF"/>
              </a:solidFill>
              <a:latin typeface="方正卡通简体" pitchFamily="65" charset="-122"/>
              <a:ea typeface="方正卡通简体" pitchFamily="65" charset="-122"/>
            </a:endParaRPr>
          </a:p>
          <a:p>
            <a:pPr algn="ctr" fontAlgn="auto"/>
            <a:r>
              <a:rPr lang="zh-CN" altLang="en-US" sz="1600" noProof="1" smtClean="0">
                <a:solidFill>
                  <a:schemeClr val="bg1">
                    <a:lumMod val="50000"/>
                  </a:schemeClr>
                </a:solidFill>
                <a:latin typeface="迷你简少儿" pitchFamily="65" charset="-122"/>
                <a:ea typeface="迷你简少儿" pitchFamily="65" charset="-122"/>
              </a:rPr>
              <a:t>喜欢模仿身边的人</a:t>
            </a:r>
            <a:endParaRPr lang="en-US" altLang="zh-CN" sz="1600" noProof="1" smtClean="0">
              <a:solidFill>
                <a:schemeClr val="bg1">
                  <a:lumMod val="50000"/>
                </a:schemeClr>
              </a:solidFill>
              <a:latin typeface="迷你简少儿" pitchFamily="65" charset="-122"/>
              <a:ea typeface="迷你简少儿" pitchFamily="65" charset="-122"/>
            </a:endParaRPr>
          </a:p>
          <a:p>
            <a:pPr algn="ctr" fontAlgn="auto"/>
            <a:r>
              <a:rPr lang="zh-CN" altLang="en-US" sz="1600" noProof="1" smtClean="0">
                <a:solidFill>
                  <a:schemeClr val="bg1">
                    <a:lumMod val="50000"/>
                  </a:schemeClr>
                </a:solidFill>
                <a:latin typeface="迷你简少儿" pitchFamily="65" charset="-122"/>
                <a:ea typeface="迷你简少儿" pitchFamily="65" charset="-122"/>
              </a:rPr>
              <a:t>在模仿中学习成长</a:t>
            </a:r>
            <a:endParaRPr lang="en-US" altLang="zh-CN" sz="1600" noProof="1" smtClean="0">
              <a:solidFill>
                <a:schemeClr val="bg1">
                  <a:lumMod val="50000"/>
                </a:schemeClr>
              </a:solidFill>
              <a:latin typeface="迷你简少儿" pitchFamily="65" charset="-122"/>
              <a:ea typeface="迷你简少儿" pitchFamily="65" charset="-122"/>
            </a:endParaRPr>
          </a:p>
          <a:p>
            <a:pPr algn="ctr" fontAlgn="auto"/>
            <a:r>
              <a:rPr lang="zh-CN" altLang="en-US" sz="1600" noProof="1" smtClean="0">
                <a:solidFill>
                  <a:schemeClr val="bg1">
                    <a:lumMod val="50000"/>
                  </a:schemeClr>
                </a:solidFill>
                <a:latin typeface="迷你简少儿" pitchFamily="65" charset="-122"/>
                <a:ea typeface="迷你简少儿" pitchFamily="65" charset="-122"/>
              </a:rPr>
              <a:t>在模仿中创造</a:t>
            </a:r>
            <a:endParaRPr lang="zh-CN" altLang="en-US" sz="1600" noProof="1">
              <a:solidFill>
                <a:schemeClr val="bg1">
                  <a:lumMod val="50000"/>
                </a:schemeClr>
              </a:solidFill>
              <a:latin typeface="迷你简少儿" pitchFamily="65" charset="-122"/>
              <a:ea typeface="迷你简少儿" pitchFamily="65" charset="-122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4921885" y="4624917"/>
            <a:ext cx="2278380" cy="132207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/>
            <a:r>
              <a:rPr lang="zh-CN" altLang="en-US" sz="3200" spc="100" noProof="1" smtClean="0">
                <a:solidFill>
                  <a:srgbClr val="00B050"/>
                </a:solidFill>
                <a:latin typeface="方正卡通简体" pitchFamily="65" charset="-122"/>
                <a:ea typeface="方正卡通简体" pitchFamily="65" charset="-122"/>
              </a:rPr>
              <a:t>想象力丰富</a:t>
            </a:r>
            <a:endParaRPr lang="en-US" altLang="zh-CN" sz="3200" spc="100" noProof="1">
              <a:solidFill>
                <a:srgbClr val="00B050"/>
              </a:solidFill>
              <a:latin typeface="方正卡通简体" pitchFamily="65" charset="-122"/>
              <a:ea typeface="方正卡通简体" pitchFamily="65" charset="-122"/>
            </a:endParaRPr>
          </a:p>
          <a:p>
            <a:pPr algn="ctr" fontAlgn="auto"/>
            <a:r>
              <a:rPr lang="zh-CN" altLang="en-US" sz="1600" spc="-150" noProof="1" smtClean="0">
                <a:solidFill>
                  <a:schemeClr val="bg1">
                    <a:lumMod val="50000"/>
                  </a:schemeClr>
                </a:solidFill>
                <a:latin typeface="迷你简少儿" pitchFamily="65" charset="-122"/>
                <a:ea typeface="迷你简少儿" pitchFamily="65" charset="-122"/>
              </a:rPr>
              <a:t>喜欢幻想  </a:t>
            </a:r>
            <a:endParaRPr lang="en-US" altLang="zh-CN" sz="1600" spc="-150" noProof="1" smtClean="0">
              <a:solidFill>
                <a:schemeClr val="bg1">
                  <a:lumMod val="50000"/>
                </a:schemeClr>
              </a:solidFill>
              <a:latin typeface="迷你简少儿" pitchFamily="65" charset="-122"/>
              <a:ea typeface="迷你简少儿" pitchFamily="65" charset="-122"/>
            </a:endParaRPr>
          </a:p>
          <a:p>
            <a:pPr algn="ctr" fontAlgn="auto"/>
            <a:r>
              <a:rPr lang="zh-CN" altLang="en-US" sz="1600" spc="-150" noProof="1" smtClean="0">
                <a:solidFill>
                  <a:schemeClr val="bg1">
                    <a:lumMod val="50000"/>
                  </a:schemeClr>
                </a:solidFill>
                <a:latin typeface="迷你简少儿" pitchFamily="65" charset="-122"/>
                <a:ea typeface="迷你简少儿" pitchFamily="65" charset="-122"/>
              </a:rPr>
              <a:t>会夸张事实</a:t>
            </a:r>
            <a:endParaRPr lang="en-US" altLang="zh-CN" sz="1600" spc="-150" noProof="1" smtClean="0">
              <a:solidFill>
                <a:schemeClr val="bg1">
                  <a:lumMod val="50000"/>
                </a:schemeClr>
              </a:solidFill>
              <a:latin typeface="迷你简少儿" pitchFamily="65" charset="-122"/>
              <a:ea typeface="迷你简少儿" pitchFamily="65" charset="-122"/>
            </a:endParaRPr>
          </a:p>
          <a:p>
            <a:pPr algn="ctr" fontAlgn="auto"/>
            <a:r>
              <a:rPr lang="zh-CN" altLang="en-US" sz="1600" spc="-150" noProof="1" smtClean="0">
                <a:solidFill>
                  <a:schemeClr val="bg1">
                    <a:lumMod val="50000"/>
                  </a:schemeClr>
                </a:solidFill>
                <a:latin typeface="迷你简少儿" pitchFamily="65" charset="-122"/>
                <a:ea typeface="迷你简少儿" pitchFamily="65" charset="-122"/>
              </a:rPr>
              <a:t>常常被误以为在“说谎”</a:t>
            </a:r>
            <a:endParaRPr lang="zh-CN" altLang="en-US" sz="1600" spc="-150" noProof="1" smtClean="0">
              <a:solidFill>
                <a:schemeClr val="bg1">
                  <a:lumMod val="50000"/>
                </a:schemeClr>
              </a:solidFill>
              <a:latin typeface="迷你简少儿" pitchFamily="65" charset="-122"/>
              <a:ea typeface="迷你简少儿" pitchFamily="65" charset="-122"/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7630159" y="4624917"/>
            <a:ext cx="2621280" cy="132207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/>
            <a:r>
              <a:rPr lang="zh-CN" altLang="en-US" sz="3200" spc="100" noProof="1" smtClean="0">
                <a:solidFill>
                  <a:srgbClr val="FF5050"/>
                </a:solidFill>
                <a:latin typeface="方正卡通简体" pitchFamily="65" charset="-122"/>
                <a:ea typeface="方正卡通简体" pitchFamily="65" charset="-122"/>
              </a:rPr>
              <a:t>喜欢拟人化</a:t>
            </a:r>
            <a:endParaRPr lang="en-US" altLang="zh-CN" sz="3200" spc="100" noProof="1">
              <a:solidFill>
                <a:srgbClr val="FF5050"/>
              </a:solidFill>
              <a:latin typeface="方正卡通简体" pitchFamily="65" charset="-122"/>
              <a:ea typeface="方正卡通简体" pitchFamily="65" charset="-122"/>
            </a:endParaRPr>
          </a:p>
          <a:p>
            <a:pPr algn="ctr" fontAlgn="auto"/>
            <a:r>
              <a:rPr lang="zh-CN" altLang="en-US" sz="1600" noProof="1" smtClean="0">
                <a:solidFill>
                  <a:schemeClr val="bg1">
                    <a:lumMod val="50000"/>
                  </a:schemeClr>
                </a:solidFill>
                <a:latin typeface="迷你简少儿" pitchFamily="65" charset="-122"/>
                <a:ea typeface="迷你简少儿" pitchFamily="65" charset="-122"/>
              </a:rPr>
              <a:t>常常把动物或者物体当做人</a:t>
            </a:r>
            <a:endParaRPr lang="en-US" altLang="zh-CN" sz="1600" noProof="1" smtClean="0">
              <a:solidFill>
                <a:schemeClr val="bg1">
                  <a:lumMod val="50000"/>
                </a:schemeClr>
              </a:solidFill>
              <a:latin typeface="迷你简少儿" pitchFamily="65" charset="-122"/>
              <a:ea typeface="迷你简少儿" pitchFamily="65" charset="-122"/>
            </a:endParaRPr>
          </a:p>
          <a:p>
            <a:pPr algn="ctr" fontAlgn="auto"/>
            <a:r>
              <a:rPr lang="zh-CN" altLang="en-US" sz="1600" noProof="1" smtClean="0">
                <a:solidFill>
                  <a:schemeClr val="bg1">
                    <a:lumMod val="50000"/>
                  </a:schemeClr>
                </a:solidFill>
                <a:latin typeface="迷你简少儿" pitchFamily="65" charset="-122"/>
                <a:ea typeface="迷你简少儿" pitchFamily="65" charset="-122"/>
              </a:rPr>
              <a:t>因此常常和“娃娃”说话</a:t>
            </a:r>
            <a:endParaRPr lang="en-US" altLang="zh-CN" sz="1600" noProof="1" smtClean="0">
              <a:solidFill>
                <a:schemeClr val="bg1">
                  <a:lumMod val="50000"/>
                </a:schemeClr>
              </a:solidFill>
              <a:latin typeface="迷你简少儿" pitchFamily="65" charset="-122"/>
              <a:ea typeface="迷你简少儿" pitchFamily="65" charset="-122"/>
            </a:endParaRPr>
          </a:p>
          <a:p>
            <a:pPr algn="ctr" fontAlgn="auto"/>
            <a:r>
              <a:rPr lang="zh-CN" altLang="en-US" sz="1600" noProof="1" smtClean="0">
                <a:solidFill>
                  <a:schemeClr val="bg1">
                    <a:lumMod val="50000"/>
                  </a:schemeClr>
                </a:solidFill>
                <a:latin typeface="迷你简少儿" pitchFamily="65" charset="-122"/>
                <a:ea typeface="迷你简少儿" pitchFamily="65" charset="-122"/>
              </a:rPr>
              <a:t>喜爱童话故事</a:t>
            </a:r>
            <a:endParaRPr lang="en-US" altLang="zh-CN" sz="1600" noProof="1" smtClean="0">
              <a:solidFill>
                <a:schemeClr val="bg1">
                  <a:lumMod val="50000"/>
                </a:schemeClr>
              </a:solidFill>
              <a:latin typeface="迷你简少儿" pitchFamily="65" charset="-122"/>
              <a:ea typeface="迷你简少儿" pitchFamily="65" charset="-122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974909" y="1220816"/>
            <a:ext cx="839470" cy="470439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265" spc="100" smtClean="0">
                <a:solidFill>
                  <a:srgbClr val="FF0000"/>
                </a:solidFill>
                <a:latin typeface="迷你简少儿" pitchFamily="65" charset="-122"/>
                <a:ea typeface="迷你简少儿" pitchFamily="65" charset="-122"/>
              </a:rPr>
              <a:t>小班幼儿性格特点</a:t>
            </a:r>
            <a:endParaRPr lang="zh-CN" altLang="en-US" sz="4265" spc="100">
              <a:solidFill>
                <a:srgbClr val="FF0000"/>
              </a:solidFill>
              <a:latin typeface="迷你简少儿" pitchFamily="65" charset="-122"/>
              <a:ea typeface="迷你简少儿" pitchFamily="65" charset="-122"/>
            </a:endParaRPr>
          </a:p>
        </p:txBody>
      </p:sp>
    </p:spTree>
  </p:cSld>
  <p:clrMapOvr>
    <a:masterClrMapping/>
  </p:clrMapOvr>
  <p:transition spd="slow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17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dur="1000" fill="hold" grpId="0" nodeType="withEffect">
                                  <p:stCondLst>
                                    <p:cond delay="17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dur="1000" fill="hold" nodeType="withEffect">
                                  <p:stCondLst>
                                    <p:cond delay="18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7" presetClass="entr" presetSubtype="0" dur="1000" fill="hold" grpId="0" nodeType="withEffect">
                                  <p:stCondLst>
                                    <p:cond delay="18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dur="1000" fill="hold" nodeType="withEffect">
                                  <p:stCondLst>
                                    <p:cond delay="19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7" presetClass="entr" presetSubtype="0" dur="1000" fill="hold" grpId="0" nodeType="withEffect">
                                  <p:stCondLst>
                                    <p:cond delay="192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32" presetClass="emph" presetSubtype="0" dur="1750" fill="hold" nodeType="withEffect">
                                  <p:stCondLst>
                                    <p:cond delay="20250"/>
                                  </p:stCondLst>
                                  <p:childTnLst>
                                    <p:animRot by="120000">
                                      <p:cBhvr>
                                        <p:cTn id="36" dur="17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350" fill="hold">
                                          <p:stCondLst>
                                            <p:cond delay="3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350" fill="hold">
                                          <p:stCondLst>
                                            <p:cond delay="7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350" fill="hold">
                                          <p:stCondLst>
                                            <p:cond delay="10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35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1" presetID="32" presetClass="emph" presetSubtype="0" dur="1750" fill="hold" nodeType="withEffect">
                                  <p:stCondLst>
                                    <p:cond delay="20250"/>
                                  </p:stCondLst>
                                  <p:childTnLst>
                                    <p:animRot by="120000">
                                      <p:cBhvr>
                                        <p:cTn id="42" dur="17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350" fill="hold">
                                          <p:stCondLst>
                                            <p:cond delay="3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350" fill="hold">
                                          <p:stCondLst>
                                            <p:cond delay="7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350" fill="hold">
                                          <p:stCondLst>
                                            <p:cond delay="10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35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7" presetID="32" presetClass="emph" presetSubtype="0" dur="1750" fill="hold" nodeType="withEffect">
                                  <p:stCondLst>
                                    <p:cond delay="20250"/>
                                  </p:stCondLst>
                                  <p:childTnLst>
                                    <p:animRot by="120000">
                                      <p:cBhvr>
                                        <p:cTn id="48" dur="17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350" fill="hold">
                                          <p:stCondLst>
                                            <p:cond delay="3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0" dur="350" fill="hold">
                                          <p:stCondLst>
                                            <p:cond delay="7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350" fill="hold">
                                          <p:stCondLst>
                                            <p:cond delay="10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2" dur="35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3" presetID="10" presetClass="exit" presetSubtype="0" dur="1000" fill="hold" nodeType="withEffect">
                                  <p:stCondLst>
                                    <p:cond delay="22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0" presetClass="exit" presetSubtype="0" dur="1000" fill="hold" grpId="1" nodeType="withEffect">
                                  <p:stCondLst>
                                    <p:cond delay="22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0" presetClass="exit" presetSubtype="0" dur="1000" fill="hold" nodeType="withEffect">
                                  <p:stCondLst>
                                    <p:cond delay="22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xit" presetSubtype="0" dur="1000" fill="hold" grpId="1" nodeType="withEffect">
                                  <p:stCondLst>
                                    <p:cond delay="22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dur="1000" fill="hold" nodeType="withEffect">
                                  <p:stCondLst>
                                    <p:cond delay="22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0" presetClass="exit" presetSubtype="0" dur="1000" fill="hold" grpId="1" nodeType="withEffect">
                                  <p:stCondLst>
                                    <p:cond delay="222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3" grpId="1"/>
      <p:bldP spid="34" grpId="0"/>
      <p:bldP spid="34" grpId="1"/>
      <p:bldP spid="35" grpId="0"/>
      <p:bldP spid="35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520" y="548760"/>
            <a:ext cx="6725023" cy="4597035"/>
          </a:xfrm>
          <a:prstGeom prst="rect">
            <a:avLst/>
          </a:prstGeom>
        </p:spPr>
      </p:pic>
      <p:sp>
        <p:nvSpPr>
          <p:cNvPr id="11" name="PA_文本框 95"/>
          <p:cNvSpPr txBox="1"/>
          <p:nvPr>
            <p:custDataLst>
              <p:tags r:id="rId4"/>
            </p:custDataLst>
          </p:nvPr>
        </p:nvSpPr>
        <p:spPr>
          <a:xfrm>
            <a:off x="1775640" y="836784"/>
            <a:ext cx="4443124" cy="10769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lnSpc>
                <a:spcPct val="150000"/>
              </a:lnSpc>
            </a:pPr>
            <a:r>
              <a:rPr lang="zh-CN" altLang="en-US" sz="4265" spc="300" smtClean="0">
                <a:solidFill>
                  <a:srgbClr val="B4783C"/>
                </a:solidFill>
                <a:latin typeface="迷你简少儿" pitchFamily="65" charset="-122"/>
                <a:ea typeface="迷你简少儿" pitchFamily="65" charset="-122"/>
              </a:rPr>
              <a:t>本班情况简介</a:t>
            </a:r>
            <a:endParaRPr lang="en-US" altLang="zh-CN" sz="4265" spc="300">
              <a:solidFill>
                <a:srgbClr val="B4783C"/>
              </a:solidFill>
              <a:latin typeface="迷你简少儿" pitchFamily="65" charset="-122"/>
              <a:ea typeface="迷你简少儿" pitchFamily="65" charset="-122"/>
            </a:endParaRPr>
          </a:p>
        </p:txBody>
      </p:sp>
      <p:grpSp>
        <p:nvGrpSpPr>
          <p:cNvPr id="12" name="组合 11"/>
          <p:cNvGrpSpPr/>
          <p:nvPr/>
        </p:nvGrpSpPr>
        <p:grpSpPr>
          <a:xfrm>
            <a:off x="1199592" y="4581096"/>
            <a:ext cx="506800" cy="606024"/>
            <a:chOff x="1269150" y="5674116"/>
            <a:chExt cx="983811" cy="983811"/>
          </a:xfrm>
        </p:grpSpPr>
        <p:sp>
          <p:nvSpPr>
            <p:cNvPr id="13" name="椭圆 12"/>
            <p:cNvSpPr/>
            <p:nvPr/>
          </p:nvSpPr>
          <p:spPr>
            <a:xfrm>
              <a:off x="1269150" y="5674116"/>
              <a:ext cx="983811" cy="983811"/>
            </a:xfrm>
            <a:prstGeom prst="ellipse">
              <a:avLst/>
            </a:prstGeom>
            <a:solidFill>
              <a:srgbClr val="FFE9AD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+mn-cs"/>
              </a:endParaRPr>
            </a:p>
          </p:txBody>
        </p:sp>
        <p:sp>
          <p:nvSpPr>
            <p:cNvPr id="14" name="椭圆 13"/>
            <p:cNvSpPr/>
            <p:nvPr/>
          </p:nvSpPr>
          <p:spPr>
            <a:xfrm>
              <a:off x="1447267" y="5874214"/>
              <a:ext cx="627575" cy="627575"/>
            </a:xfrm>
            <a:prstGeom prst="ellipse">
              <a:avLst/>
            </a:prstGeom>
            <a:solidFill>
              <a:srgbClr val="FAD96D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+mn-cs"/>
              </a:endParaRPr>
            </a:p>
          </p:txBody>
        </p:sp>
      </p:grpSp>
      <p:grpSp>
        <p:nvGrpSpPr>
          <p:cNvPr id="15" name="组合 14"/>
          <p:cNvGrpSpPr/>
          <p:nvPr/>
        </p:nvGrpSpPr>
        <p:grpSpPr>
          <a:xfrm>
            <a:off x="3023744" y="4677104"/>
            <a:ext cx="846655" cy="939661"/>
            <a:chOff x="-445036" y="1588643"/>
            <a:chExt cx="983811" cy="983811"/>
          </a:xfrm>
        </p:grpSpPr>
        <p:sp>
          <p:nvSpPr>
            <p:cNvPr id="16" name="椭圆 15"/>
            <p:cNvSpPr/>
            <p:nvPr/>
          </p:nvSpPr>
          <p:spPr>
            <a:xfrm>
              <a:off x="-445036" y="1588643"/>
              <a:ext cx="983811" cy="983811"/>
            </a:xfrm>
            <a:prstGeom prst="ellipse">
              <a:avLst/>
            </a:prstGeom>
            <a:solidFill>
              <a:srgbClr val="F9ECD4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+mn-cs"/>
              </a:endParaRPr>
            </a:p>
          </p:txBody>
        </p:sp>
        <p:sp>
          <p:nvSpPr>
            <p:cNvPr id="17" name="椭圆 16"/>
            <p:cNvSpPr/>
            <p:nvPr/>
          </p:nvSpPr>
          <p:spPr>
            <a:xfrm>
              <a:off x="-266919" y="1766760"/>
              <a:ext cx="627575" cy="627575"/>
            </a:xfrm>
            <a:prstGeom prst="ellipse">
              <a:avLst/>
            </a:prstGeom>
            <a:solidFill>
              <a:srgbClr val="FBB8A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+mn-cs"/>
              </a:endParaRPr>
            </a:p>
          </p:txBody>
        </p:sp>
      </p:grpSp>
      <p:grpSp>
        <p:nvGrpSpPr>
          <p:cNvPr id="18" name="组合 17"/>
          <p:cNvGrpSpPr/>
          <p:nvPr/>
        </p:nvGrpSpPr>
        <p:grpSpPr>
          <a:xfrm>
            <a:off x="9456280" y="548760"/>
            <a:ext cx="506800" cy="606024"/>
            <a:chOff x="1269150" y="5674116"/>
            <a:chExt cx="983811" cy="983811"/>
          </a:xfrm>
        </p:grpSpPr>
        <p:sp>
          <p:nvSpPr>
            <p:cNvPr id="19" name="椭圆 18"/>
            <p:cNvSpPr/>
            <p:nvPr/>
          </p:nvSpPr>
          <p:spPr>
            <a:xfrm>
              <a:off x="1269150" y="5674116"/>
              <a:ext cx="983811" cy="983811"/>
            </a:xfrm>
            <a:prstGeom prst="ellipse">
              <a:avLst/>
            </a:prstGeom>
            <a:solidFill>
              <a:srgbClr val="70AD47">
                <a:lumMod val="20000"/>
                <a:lumOff val="80000"/>
              </a:srgb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+mn-cs"/>
              </a:endParaRPr>
            </a:p>
          </p:txBody>
        </p:sp>
        <p:sp>
          <p:nvSpPr>
            <p:cNvPr id="20" name="椭圆 19"/>
            <p:cNvSpPr/>
            <p:nvPr/>
          </p:nvSpPr>
          <p:spPr>
            <a:xfrm>
              <a:off x="1447267" y="5874214"/>
              <a:ext cx="627575" cy="627575"/>
            </a:xfrm>
            <a:prstGeom prst="ellipse">
              <a:avLst/>
            </a:prstGeom>
            <a:solidFill>
              <a:srgbClr val="E4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+mn-cs"/>
              </a:endParaRPr>
            </a:p>
          </p:txBody>
        </p:sp>
      </p:grpSp>
      <p:grpSp>
        <p:nvGrpSpPr>
          <p:cNvPr id="21" name="组合 20"/>
          <p:cNvGrpSpPr/>
          <p:nvPr/>
        </p:nvGrpSpPr>
        <p:grpSpPr>
          <a:xfrm>
            <a:off x="8304184" y="1604848"/>
            <a:ext cx="506800" cy="606024"/>
            <a:chOff x="1269150" y="5674116"/>
            <a:chExt cx="983811" cy="983811"/>
          </a:xfrm>
        </p:grpSpPr>
        <p:sp>
          <p:nvSpPr>
            <p:cNvPr id="22" name="椭圆 21"/>
            <p:cNvSpPr/>
            <p:nvPr/>
          </p:nvSpPr>
          <p:spPr>
            <a:xfrm>
              <a:off x="1269150" y="5674116"/>
              <a:ext cx="983811" cy="983811"/>
            </a:xfrm>
            <a:prstGeom prst="ellipse">
              <a:avLst/>
            </a:prstGeom>
            <a:solidFill>
              <a:srgbClr val="2F96D8">
                <a:lumMod val="20000"/>
                <a:lumOff val="80000"/>
              </a:srgbClr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+mn-cs"/>
              </a:endParaRPr>
            </a:p>
          </p:txBody>
        </p:sp>
        <p:sp>
          <p:nvSpPr>
            <p:cNvPr id="23" name="椭圆 22"/>
            <p:cNvSpPr/>
            <p:nvPr/>
          </p:nvSpPr>
          <p:spPr>
            <a:xfrm>
              <a:off x="1447267" y="5874214"/>
              <a:ext cx="627575" cy="627575"/>
            </a:xfrm>
            <a:prstGeom prst="ellipse">
              <a:avLst/>
            </a:prstGeom>
            <a:solidFill>
              <a:srgbClr val="00A4AD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+mn-cs"/>
              </a:endParaRPr>
            </a:p>
          </p:txBody>
        </p:sp>
      </p:grpSp>
      <p:grpSp>
        <p:nvGrpSpPr>
          <p:cNvPr id="24" name="组合 23"/>
          <p:cNvGrpSpPr/>
          <p:nvPr/>
        </p:nvGrpSpPr>
        <p:grpSpPr>
          <a:xfrm>
            <a:off x="9640832" y="2227783"/>
            <a:ext cx="846655" cy="939661"/>
            <a:chOff x="-445036" y="1588643"/>
            <a:chExt cx="983811" cy="983811"/>
          </a:xfrm>
        </p:grpSpPr>
        <p:sp>
          <p:nvSpPr>
            <p:cNvPr id="25" name="椭圆 24"/>
            <p:cNvSpPr/>
            <p:nvPr/>
          </p:nvSpPr>
          <p:spPr>
            <a:xfrm>
              <a:off x="-445036" y="1588643"/>
              <a:ext cx="983811" cy="983811"/>
            </a:xfrm>
            <a:prstGeom prst="ellipse">
              <a:avLst/>
            </a:prstGeom>
            <a:solidFill>
              <a:srgbClr val="E4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+mn-cs"/>
              </a:endParaRPr>
            </a:p>
          </p:txBody>
        </p:sp>
        <p:sp>
          <p:nvSpPr>
            <p:cNvPr id="26" name="椭圆 25"/>
            <p:cNvSpPr/>
            <p:nvPr/>
          </p:nvSpPr>
          <p:spPr>
            <a:xfrm>
              <a:off x="-266919" y="1766760"/>
              <a:ext cx="627575" cy="627575"/>
            </a:xfrm>
            <a:prstGeom prst="ellipse">
              <a:avLst/>
            </a:prstGeom>
            <a:solidFill>
              <a:srgbClr val="F9ECD4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微软雅黑 Light" panose="020b0502040204020203" charset="-122"/>
                <a:ea typeface="微软雅黑 Light" panose="020b0502040204020203" charset="-122"/>
                <a:cs typeface="+mn-cs"/>
              </a:endParaRPr>
            </a:p>
          </p:txBody>
        </p:sp>
      </p:grpSp>
      <p:pic>
        <p:nvPicPr>
          <p:cNvPr id="27" name="图片 26"/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9992" y="3137187"/>
            <a:ext cx="6192008" cy="3720813"/>
          </a:xfrm>
          <a:prstGeom prst="rect">
            <a:avLst/>
          </a:prstGeom>
        </p:spPr>
      </p:pic>
      <p:sp>
        <p:nvSpPr>
          <p:cNvPr id="29" name="矩形 28"/>
          <p:cNvSpPr/>
          <p:nvPr/>
        </p:nvSpPr>
        <p:spPr>
          <a:xfrm>
            <a:off x="1487616" y="1988880"/>
            <a:ext cx="4608384" cy="230695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zh-CN" altLang="en-US" sz="2400" spc="100" smtClean="0">
                <a:latin typeface="迷你简少儿" pitchFamily="65" charset="-122"/>
                <a:ea typeface="迷你简少儿" pitchFamily="65" charset="-122"/>
              </a:rPr>
              <a:t>小一班一共幼儿</a:t>
            </a:r>
            <a:r>
              <a:rPr lang="en-US" altLang="zh-CN" sz="2400" spc="100" smtClean="0">
                <a:latin typeface="迷你简少儿" pitchFamily="65" charset="-122"/>
                <a:ea typeface="迷你简少儿" pitchFamily="65" charset="-122"/>
              </a:rPr>
              <a:t>38</a:t>
            </a:r>
            <a:r>
              <a:rPr lang="zh-CN" altLang="en-US" sz="2400" spc="100" smtClean="0">
                <a:latin typeface="迷你简少儿" pitchFamily="65" charset="-122"/>
                <a:ea typeface="迷你简少儿" pitchFamily="65" charset="-122"/>
              </a:rPr>
              <a:t>名，其中男生</a:t>
            </a:r>
            <a:r>
              <a:rPr lang="en-US" altLang="zh-CN" sz="2400" spc="100" smtClean="0">
                <a:latin typeface="迷你简少儿" pitchFamily="65" charset="-122"/>
                <a:ea typeface="迷你简少儿" pitchFamily="65" charset="-122"/>
              </a:rPr>
              <a:t>20</a:t>
            </a:r>
            <a:r>
              <a:rPr lang="zh-CN" altLang="en-US" sz="2400" spc="100" smtClean="0">
                <a:latin typeface="迷你简少儿" pitchFamily="65" charset="-122"/>
                <a:ea typeface="迷你简少儿" pitchFamily="65" charset="-122"/>
              </a:rPr>
              <a:t>名，女生</a:t>
            </a:r>
            <a:r>
              <a:rPr lang="en-US" altLang="zh-CN" sz="2400" spc="100" smtClean="0">
                <a:latin typeface="迷你简少儿" pitchFamily="65" charset="-122"/>
                <a:ea typeface="迷你简少儿" pitchFamily="65" charset="-122"/>
              </a:rPr>
              <a:t>16</a:t>
            </a:r>
            <a:r>
              <a:rPr lang="zh-CN" altLang="en-US" sz="2400" spc="100" smtClean="0">
                <a:latin typeface="迷你简少儿" pitchFamily="65" charset="-122"/>
                <a:ea typeface="迷你简少儿" pitchFamily="65" charset="-122"/>
              </a:rPr>
              <a:t>名。其中</a:t>
            </a:r>
            <a:r>
              <a:rPr lang="en-US" altLang="zh-CN" sz="2400" spc="100" smtClean="0">
                <a:latin typeface="迷你简少儿" pitchFamily="65" charset="-122"/>
                <a:ea typeface="迷你简少儿" pitchFamily="65" charset="-122"/>
              </a:rPr>
              <a:t>31</a:t>
            </a:r>
            <a:r>
              <a:rPr lang="zh-CN" altLang="en-US" sz="2400" spc="100" smtClean="0">
                <a:latin typeface="迷你简少儿" pitchFamily="65" charset="-122"/>
                <a:ea typeface="迷你简少儿" pitchFamily="65" charset="-122"/>
              </a:rPr>
              <a:t>名小朋友是托班升上来的，有</a:t>
            </a:r>
            <a:r>
              <a:rPr lang="en-US" altLang="zh-CN" sz="2400" spc="100" smtClean="0">
                <a:latin typeface="迷你简少儿" pitchFamily="65" charset="-122"/>
                <a:ea typeface="迷你简少儿" pitchFamily="65" charset="-122"/>
              </a:rPr>
              <a:t>5</a:t>
            </a:r>
            <a:r>
              <a:rPr lang="zh-CN" altLang="en-US" sz="2400" spc="100" smtClean="0">
                <a:latin typeface="迷你简少儿" pitchFamily="65" charset="-122"/>
                <a:ea typeface="迷你简少儿" pitchFamily="65" charset="-122"/>
              </a:rPr>
              <a:t>位幼儿是新生。</a:t>
            </a:r>
            <a:endParaRPr lang="en-US" altLang="zh-CN" sz="2400" spc="100" smtClean="0">
              <a:latin typeface="迷你简少儿" pitchFamily="65" charset="-122"/>
              <a:ea typeface="迷你简少儿" pitchFamily="65" charset="-122"/>
            </a:endParaRPr>
          </a:p>
        </p:txBody>
      </p:sp>
    </p:spTree>
  </p:cSld>
  <p:clrMapOvr>
    <a:masterClrMapping/>
  </p:clrMapOvr>
  <p:transition spd="slow" advTm="0"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PA_文本框 95"/>
          <p:cNvSpPr txBox="1"/>
          <p:nvPr>
            <p:custDataLst>
              <p:tags r:id="rId3"/>
            </p:custDataLst>
          </p:nvPr>
        </p:nvSpPr>
        <p:spPr>
          <a:xfrm>
            <a:off x="3311768" y="164728"/>
            <a:ext cx="6144512" cy="10769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lnSpc>
                <a:spcPct val="150000"/>
              </a:lnSpc>
            </a:pPr>
            <a:r>
              <a:rPr lang="zh-CN" altLang="en-US" sz="4265" spc="300" smtClean="0">
                <a:solidFill>
                  <a:srgbClr val="00B050"/>
                </a:solidFill>
                <a:latin typeface="迷你简少儿" pitchFamily="65" charset="-122"/>
                <a:ea typeface="迷你简少儿" pitchFamily="65" charset="-122"/>
              </a:rPr>
              <a:t>幼儿园一日流程简介</a:t>
            </a:r>
            <a:endParaRPr lang="en-US" altLang="zh-CN" sz="4265" spc="300">
              <a:solidFill>
                <a:srgbClr val="00B050"/>
              </a:solidFill>
              <a:latin typeface="迷你简少儿" pitchFamily="65" charset="-122"/>
              <a:ea typeface="迷你简少儿" pitchFamily="65" charset="-122"/>
            </a:endParaRPr>
          </a:p>
        </p:txBody>
      </p:sp>
      <p:pic>
        <p:nvPicPr>
          <p:cNvPr id="3" name="图片 2" descr="摄图网_401308579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40528" y="233448"/>
            <a:ext cx="6336528" cy="633652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039912" y="1316824"/>
            <a:ext cx="6432536" cy="4892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300"/>
              </a:spcBef>
            </a:pPr>
            <a:r>
              <a:rPr lang="en-US" altLang="zh-CN" sz="1600" smtClean="0"/>
              <a:t>7:30—7:50  </a:t>
            </a:r>
            <a:r>
              <a:rPr lang="zh-CN" altLang="en-US" sz="1600" smtClean="0"/>
              <a:t>老师准备晨间活动器具，打扫卫生</a:t>
            </a:r>
            <a:endParaRPr lang="en-US" altLang="zh-CN" sz="1600" smtClean="0"/>
          </a:p>
          <a:p>
            <a:pPr>
              <a:spcBef>
                <a:spcPts val="300"/>
              </a:spcBef>
            </a:pPr>
            <a:r>
              <a:rPr lang="en-US" altLang="zh-CN" sz="1600" smtClean="0"/>
              <a:t>7:50—8:25   </a:t>
            </a:r>
            <a:r>
              <a:rPr lang="zh-CN" altLang="en-US" sz="1600" smtClean="0"/>
              <a:t>幼儿入园</a:t>
            </a:r>
            <a:endParaRPr lang="en-US" altLang="zh-CN" sz="1600" smtClean="0"/>
          </a:p>
          <a:p>
            <a:pPr>
              <a:spcBef>
                <a:spcPts val="300"/>
              </a:spcBef>
            </a:pPr>
            <a:r>
              <a:rPr lang="en-US" altLang="zh-CN" sz="1600" smtClean="0"/>
              <a:t>8:35—8:55   </a:t>
            </a:r>
            <a:r>
              <a:rPr lang="zh-CN" altLang="en-US" sz="1600" smtClean="0"/>
              <a:t>整理玩具、小便、准备做操</a:t>
            </a:r>
            <a:endParaRPr lang="en-US" altLang="zh-CN" sz="1600" smtClean="0"/>
          </a:p>
          <a:p>
            <a:pPr>
              <a:spcBef>
                <a:spcPts val="300"/>
              </a:spcBef>
            </a:pPr>
            <a:r>
              <a:rPr lang="en-US" altLang="zh-CN" sz="1600" smtClean="0"/>
              <a:t>8:55—9:30   </a:t>
            </a:r>
            <a:r>
              <a:rPr lang="zh-CN" altLang="en-US" sz="1600" smtClean="0"/>
              <a:t>吃点心、喝水、晨间谈话</a:t>
            </a:r>
            <a:endParaRPr lang="en-US" altLang="zh-CN" sz="1600" smtClean="0"/>
          </a:p>
          <a:p>
            <a:pPr>
              <a:spcBef>
                <a:spcPts val="300"/>
              </a:spcBef>
            </a:pPr>
            <a:r>
              <a:rPr lang="en-US" altLang="zh-CN" sz="1600" smtClean="0"/>
              <a:t>9:30—9:40   </a:t>
            </a:r>
            <a:r>
              <a:rPr lang="zh-CN" altLang="en-US" sz="1600" smtClean="0"/>
              <a:t>小便，准备上课</a:t>
            </a:r>
            <a:endParaRPr lang="en-US" altLang="zh-CN" sz="1600" smtClean="0"/>
          </a:p>
          <a:p>
            <a:pPr>
              <a:spcBef>
                <a:spcPts val="300"/>
              </a:spcBef>
            </a:pPr>
            <a:r>
              <a:rPr lang="en-US" altLang="zh-CN" sz="1600" smtClean="0"/>
              <a:t>9:40—10:00  </a:t>
            </a:r>
            <a:r>
              <a:rPr lang="zh-CN" altLang="en-US" sz="1600" smtClean="0"/>
              <a:t>组织第一节活动</a:t>
            </a:r>
            <a:endParaRPr lang="en-US" altLang="zh-CN" sz="1600" smtClean="0"/>
          </a:p>
          <a:p>
            <a:pPr>
              <a:spcBef>
                <a:spcPts val="300"/>
              </a:spcBef>
            </a:pPr>
            <a:r>
              <a:rPr lang="en-US" altLang="zh-CN" sz="1600" smtClean="0"/>
              <a:t>10:00—10:10</a:t>
            </a:r>
            <a:r>
              <a:rPr lang="zh-CN" altLang="en-US" sz="1600" smtClean="0"/>
              <a:t>休息一会，小便或喝水</a:t>
            </a:r>
            <a:endParaRPr lang="en-US" altLang="zh-CN" sz="1600" smtClean="0"/>
          </a:p>
          <a:p>
            <a:pPr>
              <a:spcBef>
                <a:spcPts val="300"/>
              </a:spcBef>
            </a:pPr>
            <a:r>
              <a:rPr lang="en-US" altLang="zh-CN" sz="1600" smtClean="0"/>
              <a:t>10:10—10:30 </a:t>
            </a:r>
            <a:r>
              <a:rPr lang="zh-CN" altLang="en-US" sz="1600" smtClean="0"/>
              <a:t>组织第二节活动，或者区域游戏</a:t>
            </a:r>
            <a:endParaRPr lang="en-US" altLang="zh-CN" sz="1600" smtClean="0"/>
          </a:p>
          <a:p>
            <a:pPr>
              <a:spcBef>
                <a:spcPts val="300"/>
              </a:spcBef>
            </a:pPr>
            <a:r>
              <a:rPr lang="en-US" altLang="zh-CN" sz="1600" smtClean="0"/>
              <a:t>10:30—10:40 </a:t>
            </a:r>
            <a:r>
              <a:rPr lang="zh-CN" altLang="en-US" sz="1600" smtClean="0"/>
              <a:t>小便、喝水或休息一会</a:t>
            </a:r>
            <a:endParaRPr lang="en-US" altLang="zh-CN" sz="1600" smtClean="0"/>
          </a:p>
          <a:p>
            <a:pPr>
              <a:spcBef>
                <a:spcPts val="300"/>
              </a:spcBef>
            </a:pPr>
            <a:r>
              <a:rPr lang="en-US" altLang="zh-CN" sz="1600" smtClean="0"/>
              <a:t>10:40—10:55 </a:t>
            </a:r>
            <a:r>
              <a:rPr lang="zh-CN" altLang="en-US" sz="1600" smtClean="0"/>
              <a:t>幼儿听小故事或者看看动画，老师为幼儿准备午餐</a:t>
            </a:r>
            <a:endParaRPr lang="en-US" altLang="zh-CN" sz="1600" smtClean="0"/>
          </a:p>
          <a:p>
            <a:pPr>
              <a:spcBef>
                <a:spcPts val="300"/>
              </a:spcBef>
            </a:pPr>
            <a:r>
              <a:rPr lang="en-US" altLang="zh-CN" sz="1600" smtClean="0"/>
              <a:t>10:55—12:00 </a:t>
            </a:r>
            <a:r>
              <a:rPr lang="zh-CN" altLang="en-US" sz="1600" smtClean="0"/>
              <a:t>幼儿洗手吃饭、散步、小便、就寝</a:t>
            </a:r>
            <a:endParaRPr lang="en-US" altLang="zh-CN" sz="1600" smtClean="0"/>
          </a:p>
          <a:p>
            <a:pPr>
              <a:spcBef>
                <a:spcPts val="300"/>
              </a:spcBef>
            </a:pPr>
            <a:r>
              <a:rPr lang="en-US" altLang="zh-CN" sz="1600" smtClean="0"/>
              <a:t>12:00—14:30 </a:t>
            </a:r>
            <a:r>
              <a:rPr lang="zh-CN" altLang="en-US" sz="1600" smtClean="0"/>
              <a:t>幼儿午睡</a:t>
            </a:r>
            <a:endParaRPr lang="en-US" altLang="zh-CN" sz="1600" smtClean="0"/>
          </a:p>
          <a:p>
            <a:pPr>
              <a:spcBef>
                <a:spcPts val="300"/>
              </a:spcBef>
            </a:pPr>
            <a:r>
              <a:rPr lang="en-US" altLang="zh-CN" sz="1600" smtClean="0"/>
              <a:t>14:30—15:10 </a:t>
            </a:r>
            <a:r>
              <a:rPr lang="zh-CN" altLang="en-US" sz="1600" smtClean="0"/>
              <a:t>穿衣、小便、洗手和脸，梳头、喝水吃点心</a:t>
            </a:r>
            <a:endParaRPr lang="en-US" altLang="zh-CN" sz="1600" smtClean="0"/>
          </a:p>
          <a:p>
            <a:pPr>
              <a:spcBef>
                <a:spcPts val="300"/>
              </a:spcBef>
            </a:pPr>
            <a:r>
              <a:rPr lang="en-US" altLang="zh-CN" sz="1600" smtClean="0"/>
              <a:t>15:10—15:40 </a:t>
            </a:r>
            <a:r>
              <a:rPr lang="zh-CN" altLang="en-US" sz="1600" smtClean="0"/>
              <a:t>幼儿下午操及户外活动</a:t>
            </a:r>
            <a:endParaRPr lang="en-US" altLang="zh-CN" sz="1600" smtClean="0"/>
          </a:p>
          <a:p>
            <a:pPr>
              <a:spcBef>
                <a:spcPts val="300"/>
              </a:spcBef>
            </a:pPr>
            <a:r>
              <a:rPr lang="en-US" altLang="zh-CN" sz="1600" smtClean="0"/>
              <a:t>15:40—15:50 </a:t>
            </a:r>
            <a:r>
              <a:rPr lang="zh-CN" altLang="en-US" sz="1600" smtClean="0"/>
              <a:t>小便、喝水、准备上课</a:t>
            </a:r>
            <a:endParaRPr lang="en-US" altLang="zh-CN" sz="1600" smtClean="0"/>
          </a:p>
          <a:p>
            <a:pPr>
              <a:spcBef>
                <a:spcPts val="300"/>
              </a:spcBef>
            </a:pPr>
            <a:r>
              <a:rPr lang="en-US" altLang="zh-CN" sz="1600" smtClean="0"/>
              <a:t>15:50—16:10 </a:t>
            </a:r>
            <a:r>
              <a:rPr lang="zh-CN" altLang="en-US" sz="1600" smtClean="0"/>
              <a:t>组织第三节活动</a:t>
            </a:r>
            <a:endParaRPr lang="en-US" altLang="zh-CN" sz="1600" smtClean="0"/>
          </a:p>
          <a:p>
            <a:pPr>
              <a:spcBef>
                <a:spcPts val="300"/>
              </a:spcBef>
            </a:pPr>
            <a:r>
              <a:rPr lang="en-US" altLang="zh-CN" sz="1600" smtClean="0"/>
              <a:t>16:10—16:20 </a:t>
            </a:r>
            <a:r>
              <a:rPr lang="zh-CN" altLang="en-US" sz="1600" smtClean="0"/>
              <a:t>评价幼儿活动，整理衣物等</a:t>
            </a:r>
            <a:endParaRPr lang="en-US" altLang="zh-CN" sz="1600" smtClean="0"/>
          </a:p>
        </p:txBody>
      </p:sp>
    </p:spTree>
  </p:cSld>
  <p:clrMapOvr>
    <a:masterClrMapping/>
  </p:clrMapOvr>
  <p:transition spd="slow" advTm="0"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482" name="Picture 2" descr="F:\1-原创素材\1_mm1102\PPT\PPT_014\materaials\pageimg_g15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1528" y="1412832"/>
            <a:ext cx="11136928" cy="44163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2735720" y="452752"/>
            <a:ext cx="4979187" cy="10147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4000" smtClean="0">
                <a:solidFill>
                  <a:srgbClr val="0099FF"/>
                </a:solidFill>
                <a:latin typeface="华康海报体W12(P)" pitchFamily="82" charset="-122"/>
                <a:ea typeface="华康海报体W12(P)" pitchFamily="82" charset="-122"/>
              </a:rPr>
              <a:t>本学期幼儿培养目标</a:t>
            </a:r>
            <a:endParaRPr lang="en-US" altLang="zh-CN" sz="4000">
              <a:solidFill>
                <a:srgbClr val="0099FF"/>
              </a:solidFill>
              <a:latin typeface="华康海报体W12(P)" pitchFamily="82" charset="-122"/>
              <a:ea typeface="华康海报体W12(P)" pitchFamily="82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2159672" y="2180896"/>
            <a:ext cx="6336528" cy="30460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en-US" altLang="zh-CN" sz="1600" noProof="1" smtClean="0">
                <a:solidFill>
                  <a:schemeClr val="accent6">
                    <a:lumMod val="75000"/>
                  </a:schemeClr>
                </a:solidFill>
                <a:latin typeface="迷你简少儿" pitchFamily="65" charset="-122"/>
                <a:ea typeface="迷你简少儿" pitchFamily="65" charset="-122"/>
              </a:rPr>
              <a:t>1</a:t>
            </a:r>
            <a:r>
              <a:rPr lang="zh-CN" altLang="en-US" sz="1600" noProof="1" smtClean="0">
                <a:solidFill>
                  <a:schemeClr val="accent6">
                    <a:lumMod val="75000"/>
                  </a:schemeClr>
                </a:solidFill>
                <a:latin typeface="迷你简少儿" pitchFamily="65" charset="-122"/>
                <a:ea typeface="迷你简少儿" pitchFamily="65" charset="-122"/>
              </a:rPr>
              <a:t>、坚持来园、机体发育正常，基本上能适应环境和气候的变化。</a:t>
            </a:r>
            <a:endParaRPr lang="en-US" altLang="zh-CN" sz="1600" noProof="1" smtClean="0">
              <a:solidFill>
                <a:schemeClr val="accent6">
                  <a:lumMod val="75000"/>
                </a:schemeClr>
              </a:solidFill>
              <a:latin typeface="迷你简少儿" pitchFamily="65" charset="-122"/>
              <a:ea typeface="迷你简少儿" pitchFamily="65" charset="-122"/>
            </a:endParaRPr>
          </a:p>
          <a:p>
            <a:pPr fontAlgn="auto">
              <a:lnSpc>
                <a:spcPct val="150000"/>
              </a:lnSpc>
            </a:pPr>
            <a:r>
              <a:rPr lang="en-US" altLang="zh-CN" sz="1600" noProof="1" smtClean="0">
                <a:solidFill>
                  <a:schemeClr val="accent6">
                    <a:lumMod val="75000"/>
                  </a:schemeClr>
                </a:solidFill>
                <a:latin typeface="迷你简少儿" pitchFamily="65" charset="-122"/>
                <a:ea typeface="迷你简少儿" pitchFamily="65" charset="-122"/>
              </a:rPr>
              <a:t>2</a:t>
            </a:r>
            <a:r>
              <a:rPr lang="zh-CN" altLang="en-US" sz="1600" noProof="1" smtClean="0">
                <a:solidFill>
                  <a:schemeClr val="accent6">
                    <a:lumMod val="75000"/>
                  </a:schemeClr>
                </a:solidFill>
                <a:latin typeface="迷你简少儿" pitchFamily="65" charset="-122"/>
                <a:ea typeface="迷你简少儿" pitchFamily="65" charset="-122"/>
              </a:rPr>
              <a:t>、有独立做事的愿望，学习正确洗手、穿脱衣服、自己用餐、喝水及漱口。</a:t>
            </a:r>
            <a:endParaRPr lang="en-US" altLang="zh-CN" sz="1600" noProof="1" smtClean="0">
              <a:solidFill>
                <a:schemeClr val="accent6">
                  <a:lumMod val="75000"/>
                </a:schemeClr>
              </a:solidFill>
              <a:latin typeface="迷你简少儿" pitchFamily="65" charset="-122"/>
              <a:ea typeface="迷你简少儿" pitchFamily="65" charset="-122"/>
            </a:endParaRPr>
          </a:p>
          <a:p>
            <a:pPr fontAlgn="auto">
              <a:lnSpc>
                <a:spcPct val="150000"/>
              </a:lnSpc>
            </a:pPr>
            <a:r>
              <a:rPr lang="en-US" altLang="zh-CN" sz="1600" noProof="1" smtClean="0">
                <a:solidFill>
                  <a:schemeClr val="accent6">
                    <a:lumMod val="75000"/>
                  </a:schemeClr>
                </a:solidFill>
                <a:latin typeface="迷你简少儿" pitchFamily="65" charset="-122"/>
                <a:ea typeface="迷你简少儿" pitchFamily="65" charset="-122"/>
              </a:rPr>
              <a:t>3</a:t>
            </a:r>
            <a:r>
              <a:rPr lang="zh-CN" altLang="en-US" sz="1600" noProof="1" smtClean="0">
                <a:solidFill>
                  <a:schemeClr val="accent6">
                    <a:lumMod val="75000"/>
                  </a:schemeClr>
                </a:solidFill>
                <a:latin typeface="迷你简少儿" pitchFamily="65" charset="-122"/>
                <a:ea typeface="迷你简少儿" pitchFamily="65" charset="-122"/>
              </a:rPr>
              <a:t>、能接受成人的指示，遵守集体生活中的基本常规，体验与老师、同伴共处的快乐。</a:t>
            </a:r>
            <a:endParaRPr lang="en-US" altLang="zh-CN" sz="1600" noProof="1" smtClean="0">
              <a:solidFill>
                <a:schemeClr val="accent6">
                  <a:lumMod val="75000"/>
                </a:schemeClr>
              </a:solidFill>
              <a:latin typeface="迷你简少儿" pitchFamily="65" charset="-122"/>
              <a:ea typeface="迷你简少儿" pitchFamily="65" charset="-122"/>
            </a:endParaRPr>
          </a:p>
          <a:p>
            <a:pPr fontAlgn="auto">
              <a:lnSpc>
                <a:spcPct val="150000"/>
              </a:lnSpc>
            </a:pPr>
            <a:r>
              <a:rPr lang="en-US" altLang="zh-CN" sz="1600" noProof="1" smtClean="0">
                <a:solidFill>
                  <a:schemeClr val="accent6">
                    <a:lumMod val="75000"/>
                  </a:schemeClr>
                </a:solidFill>
                <a:latin typeface="迷你简少儿" pitchFamily="65" charset="-122"/>
                <a:ea typeface="迷你简少儿" pitchFamily="65" charset="-122"/>
              </a:rPr>
              <a:t>4</a:t>
            </a:r>
            <a:r>
              <a:rPr lang="zh-CN" altLang="en-US" sz="1600" noProof="1" smtClean="0">
                <a:solidFill>
                  <a:schemeClr val="accent6">
                    <a:lumMod val="75000"/>
                  </a:schemeClr>
                </a:solidFill>
                <a:latin typeface="迷你简少儿" pitchFamily="65" charset="-122"/>
                <a:ea typeface="迷你简少儿" pitchFamily="65" charset="-122"/>
              </a:rPr>
              <a:t>、培养幼儿能注意听别人的讲话，不随便插嘴的习惯。</a:t>
            </a:r>
            <a:endParaRPr lang="en-US" altLang="zh-CN" sz="1600" noProof="1" smtClean="0">
              <a:solidFill>
                <a:schemeClr val="accent6">
                  <a:lumMod val="75000"/>
                </a:schemeClr>
              </a:solidFill>
              <a:latin typeface="迷你简少儿" pitchFamily="65" charset="-122"/>
              <a:ea typeface="迷你简少儿" pitchFamily="65" charset="-122"/>
            </a:endParaRPr>
          </a:p>
          <a:p>
            <a:pPr fontAlgn="auto">
              <a:lnSpc>
                <a:spcPct val="150000"/>
              </a:lnSpc>
            </a:pPr>
            <a:r>
              <a:rPr lang="en-US" altLang="zh-CN" sz="1600" noProof="1" smtClean="0">
                <a:solidFill>
                  <a:schemeClr val="accent6">
                    <a:lumMod val="75000"/>
                  </a:schemeClr>
                </a:solidFill>
                <a:latin typeface="迷你简少儿" pitchFamily="65" charset="-122"/>
                <a:ea typeface="迷你简少儿" pitchFamily="65" charset="-122"/>
              </a:rPr>
              <a:t>5</a:t>
            </a:r>
            <a:r>
              <a:rPr lang="zh-CN" altLang="en-US" sz="1600" noProof="1" smtClean="0">
                <a:solidFill>
                  <a:schemeClr val="accent6">
                    <a:lumMod val="75000"/>
                  </a:schemeClr>
                </a:solidFill>
                <a:latin typeface="迷你简少儿" pitchFamily="65" charset="-122"/>
                <a:ea typeface="迷你简少儿" pitchFamily="65" charset="-122"/>
              </a:rPr>
              <a:t>、爱护玩具和物品，学习收拾和整理。</a:t>
            </a:r>
            <a:endParaRPr lang="en-US" altLang="zh-CN" sz="1600" noProof="1" smtClean="0">
              <a:solidFill>
                <a:schemeClr val="accent6">
                  <a:lumMod val="75000"/>
                </a:schemeClr>
              </a:solidFill>
              <a:latin typeface="迷你简少儿" pitchFamily="65" charset="-122"/>
              <a:ea typeface="迷你简少儿" pitchFamily="65" charset="-122"/>
            </a:endParaRPr>
          </a:p>
          <a:p>
            <a:pPr fontAlgn="auto">
              <a:lnSpc>
                <a:spcPct val="150000"/>
              </a:lnSpc>
            </a:pPr>
            <a:r>
              <a:rPr lang="en-US" altLang="zh-CN" sz="1600" noProof="1" smtClean="0">
                <a:solidFill>
                  <a:schemeClr val="accent6">
                    <a:lumMod val="75000"/>
                  </a:schemeClr>
                </a:solidFill>
                <a:latin typeface="迷你简少儿" pitchFamily="65" charset="-122"/>
                <a:ea typeface="迷你简少儿" pitchFamily="65" charset="-122"/>
              </a:rPr>
              <a:t>6</a:t>
            </a:r>
            <a:r>
              <a:rPr lang="zh-CN" altLang="en-US" sz="1600" noProof="1" smtClean="0">
                <a:solidFill>
                  <a:schemeClr val="accent6">
                    <a:lumMod val="75000"/>
                  </a:schemeClr>
                </a:solidFill>
                <a:latin typeface="迷你简少儿" pitchFamily="65" charset="-122"/>
                <a:ea typeface="迷你简少儿" pitchFamily="65" charset="-122"/>
              </a:rPr>
              <a:t>、能在角色游戏中进行简单的互动交流。</a:t>
            </a:r>
            <a:endParaRPr lang="zh-CN" altLang="en-US" sz="1600" noProof="1">
              <a:solidFill>
                <a:schemeClr val="accent6">
                  <a:lumMod val="75000"/>
                </a:schemeClr>
              </a:solidFill>
              <a:latin typeface="迷你简少儿" pitchFamily="65" charset="-122"/>
              <a:ea typeface="迷你简少儿" pitchFamily="65" charset="-122"/>
            </a:endParaRPr>
          </a:p>
        </p:txBody>
      </p:sp>
    </p:spTree>
  </p:cSld>
  <p:clrMapOvr>
    <a:masterClrMapping/>
  </p:clrMapOvr>
  <p:transition spd="slow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dur="1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15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dur="50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42" presetClass="entr" presetSubtype="0" dur="100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106"/>
          <a:stretch>
            <a:fillRect/>
          </a:stretch>
        </p:blipFill>
        <p:spPr>
          <a:xfrm>
            <a:off x="431528" y="452752"/>
            <a:ext cx="812520" cy="871303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391608" y="644768"/>
            <a:ext cx="3552296" cy="501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65" b="1" spc="100" smtClean="0">
                <a:latin typeface="方正悠黑简体 513B" pitchFamily="2" charset="-122"/>
                <a:ea typeface="方正悠黑简体 513B" pitchFamily="2" charset="-122"/>
              </a:rPr>
              <a:t>（一）身心状况</a:t>
            </a:r>
            <a:endParaRPr lang="zh-CN" altLang="en-US" sz="2665" b="1" spc="100">
              <a:latin typeface="方正悠黑简体 513B" pitchFamily="2" charset="-122"/>
              <a:ea typeface="方正悠黑简体 513B" pitchFamily="2" charset="-122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583624" y="1316824"/>
            <a:ext cx="4032336" cy="420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35" smtClean="0"/>
              <a:t>目标</a:t>
            </a:r>
            <a:r>
              <a:rPr lang="en-US" altLang="zh-CN" sz="2135" smtClean="0"/>
              <a:t>1 </a:t>
            </a:r>
            <a:r>
              <a:rPr lang="zh-CN" altLang="en-US" sz="2135" smtClean="0"/>
              <a:t>：具有健康的体态</a:t>
            </a:r>
            <a:endParaRPr lang="zh-CN" altLang="en-US" sz="2135"/>
          </a:p>
        </p:txBody>
      </p:sp>
      <p:sp>
        <p:nvSpPr>
          <p:cNvPr id="12" name="五边形 31"/>
          <p:cNvSpPr/>
          <p:nvPr/>
        </p:nvSpPr>
        <p:spPr>
          <a:xfrm flipH="1">
            <a:off x="7239860" y="2795253"/>
            <a:ext cx="4364417" cy="2416725"/>
          </a:xfrm>
          <a:prstGeom prst="homePlate">
            <a:avLst>
              <a:gd name="adj" fmla="val 21973"/>
            </a:avLst>
          </a:prstGeom>
          <a:solidFill>
            <a:srgbClr val="FF8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cs typeface="+mn-ea"/>
              <a:sym typeface="+mn-lt"/>
            </a:endParaRPr>
          </a:p>
        </p:txBody>
      </p:sp>
      <p:sp>
        <p:nvSpPr>
          <p:cNvPr id="13" name="五边形 6"/>
          <p:cNvSpPr/>
          <p:nvPr/>
        </p:nvSpPr>
        <p:spPr>
          <a:xfrm>
            <a:off x="1487616" y="2756944"/>
            <a:ext cx="4364417" cy="3168264"/>
          </a:xfrm>
          <a:prstGeom prst="homePlate">
            <a:avLst>
              <a:gd name="adj" fmla="val 21973"/>
            </a:avLst>
          </a:prstGeom>
          <a:solidFill>
            <a:srgbClr val="5BB9A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cs typeface="+mn-ea"/>
              <a:sym typeface="+mn-lt"/>
            </a:endParaRPr>
          </a:p>
        </p:txBody>
      </p:sp>
      <p:sp>
        <p:nvSpPr>
          <p:cNvPr id="14" name="文本框 5"/>
          <p:cNvSpPr txBox="1"/>
          <p:nvPr/>
        </p:nvSpPr>
        <p:spPr>
          <a:xfrm>
            <a:off x="1487616" y="2084888"/>
            <a:ext cx="1238250" cy="5016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65" b="1" smtClean="0">
                <a:solidFill>
                  <a:srgbClr val="5BB9AA"/>
                </a:solidFill>
                <a:cs typeface="+mn-ea"/>
                <a:sym typeface="+mn-lt"/>
              </a:rPr>
              <a:t>3—4</a:t>
            </a:r>
            <a:r>
              <a:rPr lang="zh-CN" altLang="en-US" sz="2665" b="1" smtClean="0">
                <a:solidFill>
                  <a:srgbClr val="5BB9AA"/>
                </a:solidFill>
                <a:cs typeface="+mn-ea"/>
                <a:sym typeface="+mn-lt"/>
              </a:rPr>
              <a:t>岁</a:t>
            </a:r>
            <a:endParaRPr lang="zh-CN" altLang="en-US" sz="2665" b="1">
              <a:solidFill>
                <a:srgbClr val="5BB9AA"/>
              </a:solidFill>
              <a:cs typeface="+mn-ea"/>
              <a:sym typeface="+mn-lt"/>
            </a:endParaRPr>
          </a:p>
        </p:txBody>
      </p:sp>
      <p:sp>
        <p:nvSpPr>
          <p:cNvPr id="15" name="文本框 7"/>
          <p:cNvSpPr txBox="1"/>
          <p:nvPr/>
        </p:nvSpPr>
        <p:spPr>
          <a:xfrm>
            <a:off x="7594071" y="2180896"/>
            <a:ext cx="1539240" cy="5016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65" b="1" smtClean="0">
                <a:solidFill>
                  <a:srgbClr val="FF8050"/>
                </a:solidFill>
                <a:cs typeface="+mn-ea"/>
                <a:sym typeface="+mn-lt"/>
              </a:rPr>
              <a:t>教育建议</a:t>
            </a:r>
            <a:endParaRPr lang="zh-CN" altLang="en-US" sz="2665" b="1">
              <a:solidFill>
                <a:srgbClr val="FF8050"/>
              </a:solidFill>
              <a:cs typeface="+mn-ea"/>
              <a:sym typeface="+mn-lt"/>
            </a:endParaRPr>
          </a:p>
        </p:txBody>
      </p:sp>
      <p:sp>
        <p:nvSpPr>
          <p:cNvPr id="16" name="文本框 6"/>
          <p:cNvSpPr txBox="1"/>
          <p:nvPr/>
        </p:nvSpPr>
        <p:spPr>
          <a:xfrm>
            <a:off x="1583624" y="2852952"/>
            <a:ext cx="3317463" cy="29997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身高和体重适宜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  <a:p>
            <a:pPr>
              <a:lnSpc>
                <a:spcPct val="15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参考标准：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  <a:p>
            <a:pPr>
              <a:lnSpc>
                <a:spcPct val="150000"/>
              </a:lnSpc>
            </a:pPr>
            <a:r>
              <a:rPr lang="zh-CN" altLang="en-US" sz="1400" b="1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男孩</a:t>
            </a:r>
            <a:endParaRPr lang="en-US" altLang="zh-CN" sz="1400" b="1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  <a:p>
            <a:pPr>
              <a:lnSpc>
                <a:spcPct val="15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身高：</a:t>
            </a:r>
            <a:r>
              <a:rPr lang="en-US" altLang="zh-CN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94.9-111.7cm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  <a:p>
            <a:pPr>
              <a:lnSpc>
                <a:spcPct val="15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体重：</a:t>
            </a:r>
            <a:r>
              <a:rPr lang="en-US" altLang="zh-CN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12.7-21.2</a:t>
            </a: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公斤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  <a:p>
            <a:pPr>
              <a:lnSpc>
                <a:spcPct val="150000"/>
              </a:lnSpc>
            </a:pPr>
            <a:r>
              <a:rPr lang="zh-CN" altLang="en-US" sz="1400" b="1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女孩</a:t>
            </a:r>
            <a:endParaRPr lang="en-US" altLang="zh-CN" sz="1400" b="1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  <a:p>
            <a:pPr>
              <a:lnSpc>
                <a:spcPct val="15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身高：</a:t>
            </a:r>
            <a:r>
              <a:rPr lang="en-US" altLang="zh-CN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94.1-111.3cm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  <a:p>
            <a:pPr>
              <a:lnSpc>
                <a:spcPct val="150000"/>
              </a:lnSpc>
            </a:pP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体重：</a:t>
            </a:r>
            <a:r>
              <a:rPr lang="en-US" altLang="zh-CN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12.3-21.5</a:t>
            </a: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公斤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在提醒下能自然坐直、站直</a:t>
            </a:r>
            <a:endParaRPr lang="zh-CN" altLang="en-US" sz="140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</p:txBody>
      </p:sp>
      <p:sp>
        <p:nvSpPr>
          <p:cNvPr id="17" name="文本框 6"/>
          <p:cNvSpPr txBox="1"/>
          <p:nvPr/>
        </p:nvSpPr>
        <p:spPr>
          <a:xfrm>
            <a:off x="7824144" y="2948960"/>
            <a:ext cx="3317463" cy="2030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为幼儿提供营养丰富、健康的饮食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保证幼儿每天睡</a:t>
            </a:r>
            <a:r>
              <a:rPr lang="en-US" altLang="zh-CN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11-12</a:t>
            </a: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小时，其中午睡一般达到</a:t>
            </a:r>
            <a:r>
              <a:rPr lang="en-US" altLang="zh-CN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2</a:t>
            </a: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小时左右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注意幼儿的体态，帮助他们形成正确的姿势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每年为幼儿进行体检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</p:txBody>
      </p:sp>
    </p:spTree>
  </p:cSld>
  <p:clrMapOvr>
    <a:masterClrMapping/>
  </p:clrMapOvr>
  <p:transition spd="slow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0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106"/>
          <a:stretch>
            <a:fillRect/>
          </a:stretch>
        </p:blipFill>
        <p:spPr>
          <a:xfrm>
            <a:off x="431528" y="452752"/>
            <a:ext cx="812520" cy="871303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391608" y="644768"/>
            <a:ext cx="3552296" cy="501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65" b="1" spc="100" smtClean="0">
                <a:latin typeface="方正悠黑简体 513B" pitchFamily="2" charset="-122"/>
                <a:ea typeface="方正悠黑简体 513B" pitchFamily="2" charset="-122"/>
              </a:rPr>
              <a:t>（一）身心状况</a:t>
            </a:r>
            <a:endParaRPr lang="zh-CN" altLang="en-US" sz="2665" b="1" spc="100">
              <a:latin typeface="方正悠黑简体 513B" pitchFamily="2" charset="-122"/>
              <a:ea typeface="方正悠黑简体 513B" pitchFamily="2" charset="-122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583624" y="1316824"/>
            <a:ext cx="4032336" cy="420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35" smtClean="0"/>
              <a:t>目标</a:t>
            </a:r>
            <a:r>
              <a:rPr lang="en-US" altLang="zh-CN" sz="2135" smtClean="0"/>
              <a:t>2 </a:t>
            </a:r>
            <a:r>
              <a:rPr lang="zh-CN" altLang="en-US" sz="2135" smtClean="0"/>
              <a:t>：情绪安定愉快</a:t>
            </a:r>
            <a:endParaRPr lang="zh-CN" altLang="en-US" sz="2135"/>
          </a:p>
        </p:txBody>
      </p:sp>
      <p:sp>
        <p:nvSpPr>
          <p:cNvPr id="12" name="五边形 31"/>
          <p:cNvSpPr/>
          <p:nvPr/>
        </p:nvSpPr>
        <p:spPr>
          <a:xfrm flipH="1">
            <a:off x="7239860" y="2795253"/>
            <a:ext cx="4364417" cy="2416725"/>
          </a:xfrm>
          <a:prstGeom prst="homePlate">
            <a:avLst>
              <a:gd name="adj" fmla="val 21973"/>
            </a:avLst>
          </a:prstGeom>
          <a:solidFill>
            <a:srgbClr val="FF8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cs typeface="+mn-ea"/>
              <a:sym typeface="+mn-lt"/>
            </a:endParaRPr>
          </a:p>
        </p:txBody>
      </p:sp>
      <p:sp>
        <p:nvSpPr>
          <p:cNvPr id="13" name="五边形 6"/>
          <p:cNvSpPr/>
          <p:nvPr/>
        </p:nvSpPr>
        <p:spPr>
          <a:xfrm>
            <a:off x="1487616" y="2756944"/>
            <a:ext cx="4364417" cy="2592216"/>
          </a:xfrm>
          <a:prstGeom prst="homePlate">
            <a:avLst>
              <a:gd name="adj" fmla="val 21973"/>
            </a:avLst>
          </a:prstGeom>
          <a:solidFill>
            <a:srgbClr val="5BB9A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cs typeface="+mn-ea"/>
              <a:sym typeface="+mn-lt"/>
            </a:endParaRPr>
          </a:p>
        </p:txBody>
      </p:sp>
      <p:sp>
        <p:nvSpPr>
          <p:cNvPr id="14" name="文本框 5"/>
          <p:cNvSpPr txBox="1"/>
          <p:nvPr/>
        </p:nvSpPr>
        <p:spPr>
          <a:xfrm>
            <a:off x="1487616" y="2084888"/>
            <a:ext cx="1238250" cy="5016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65" b="1" smtClean="0">
                <a:solidFill>
                  <a:srgbClr val="5BB9AA"/>
                </a:solidFill>
                <a:cs typeface="+mn-ea"/>
                <a:sym typeface="+mn-lt"/>
              </a:rPr>
              <a:t>3—4</a:t>
            </a:r>
            <a:r>
              <a:rPr lang="zh-CN" altLang="en-US" sz="2665" b="1" smtClean="0">
                <a:solidFill>
                  <a:srgbClr val="5BB9AA"/>
                </a:solidFill>
                <a:cs typeface="+mn-ea"/>
                <a:sym typeface="+mn-lt"/>
              </a:rPr>
              <a:t>岁</a:t>
            </a:r>
            <a:endParaRPr lang="zh-CN" altLang="en-US" sz="2665" b="1">
              <a:solidFill>
                <a:srgbClr val="5BB9AA"/>
              </a:solidFill>
              <a:cs typeface="+mn-ea"/>
              <a:sym typeface="+mn-lt"/>
            </a:endParaRPr>
          </a:p>
        </p:txBody>
      </p:sp>
      <p:sp>
        <p:nvSpPr>
          <p:cNvPr id="15" name="文本框 7"/>
          <p:cNvSpPr txBox="1"/>
          <p:nvPr/>
        </p:nvSpPr>
        <p:spPr>
          <a:xfrm>
            <a:off x="7594071" y="2180896"/>
            <a:ext cx="1539240" cy="5016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65" b="1" smtClean="0">
                <a:solidFill>
                  <a:srgbClr val="FF8050"/>
                </a:solidFill>
                <a:cs typeface="+mn-ea"/>
                <a:sym typeface="+mn-lt"/>
              </a:rPr>
              <a:t>教育建议</a:t>
            </a:r>
            <a:endParaRPr lang="zh-CN" altLang="en-US" sz="2665" b="1">
              <a:solidFill>
                <a:srgbClr val="FF8050"/>
              </a:solidFill>
              <a:cs typeface="+mn-ea"/>
              <a:sym typeface="+mn-lt"/>
            </a:endParaRPr>
          </a:p>
        </p:txBody>
      </p:sp>
      <p:sp>
        <p:nvSpPr>
          <p:cNvPr id="16" name="文本框 6"/>
          <p:cNvSpPr txBox="1"/>
          <p:nvPr/>
        </p:nvSpPr>
        <p:spPr>
          <a:xfrm>
            <a:off x="1583624" y="2852952"/>
            <a:ext cx="3317463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情绪比较稳定，很少因一点小事哭闹不止。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</a:t>
            </a: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有比较强烈的情绪反应时，能在成人的安抚下逐渐平静下来。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</p:txBody>
      </p:sp>
      <p:sp>
        <p:nvSpPr>
          <p:cNvPr id="17" name="文本框 6"/>
          <p:cNvSpPr txBox="1"/>
          <p:nvPr/>
        </p:nvSpPr>
        <p:spPr>
          <a:xfrm>
            <a:off x="7824144" y="2948960"/>
            <a:ext cx="3317463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营造温暖、轻松的心理环境，让幼儿形成安全感和信赖感。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</a:t>
            </a: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帮助幼儿学会恰当表达和调控情绪。鼓励幼儿与他人分享自己的情绪。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</p:txBody>
      </p:sp>
    </p:spTree>
  </p:cSld>
  <p:clrMapOvr>
    <a:masterClrMapping/>
  </p:clrMapOvr>
  <p:transition spd="slow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0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106"/>
          <a:stretch>
            <a:fillRect/>
          </a:stretch>
        </p:blipFill>
        <p:spPr>
          <a:xfrm>
            <a:off x="431528" y="452752"/>
            <a:ext cx="812520" cy="871303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391608" y="644768"/>
            <a:ext cx="3552296" cy="501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65" b="1" spc="100" smtClean="0">
                <a:latin typeface="方正悠黑简体 513B" pitchFamily="2" charset="-122"/>
                <a:ea typeface="方正悠黑简体 513B" pitchFamily="2" charset="-122"/>
              </a:rPr>
              <a:t>（一）身心状况</a:t>
            </a:r>
            <a:endParaRPr lang="zh-CN" altLang="en-US" sz="2665" b="1" spc="100">
              <a:latin typeface="方正悠黑简体 513B" pitchFamily="2" charset="-122"/>
              <a:ea typeface="方正悠黑简体 513B" pitchFamily="2" charset="-122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583624" y="1316824"/>
            <a:ext cx="4032336" cy="420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35" smtClean="0"/>
              <a:t>目标</a:t>
            </a:r>
            <a:r>
              <a:rPr lang="en-US" altLang="zh-CN" sz="2135" smtClean="0"/>
              <a:t>3 </a:t>
            </a:r>
            <a:r>
              <a:rPr lang="zh-CN" altLang="en-US" sz="2135" smtClean="0"/>
              <a:t>：具有一定的适应能力</a:t>
            </a:r>
            <a:endParaRPr lang="zh-CN" altLang="en-US" sz="2135"/>
          </a:p>
        </p:txBody>
      </p:sp>
      <p:sp>
        <p:nvSpPr>
          <p:cNvPr id="12" name="五边形 31"/>
          <p:cNvSpPr/>
          <p:nvPr/>
        </p:nvSpPr>
        <p:spPr>
          <a:xfrm flipH="1">
            <a:off x="7239860" y="2795253"/>
            <a:ext cx="4364417" cy="2416725"/>
          </a:xfrm>
          <a:prstGeom prst="homePlate">
            <a:avLst>
              <a:gd name="adj" fmla="val 21973"/>
            </a:avLst>
          </a:prstGeom>
          <a:solidFill>
            <a:srgbClr val="FF8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cs typeface="+mn-ea"/>
              <a:sym typeface="+mn-lt"/>
            </a:endParaRPr>
          </a:p>
        </p:txBody>
      </p:sp>
      <p:sp>
        <p:nvSpPr>
          <p:cNvPr id="13" name="五边形 6"/>
          <p:cNvSpPr/>
          <p:nvPr/>
        </p:nvSpPr>
        <p:spPr>
          <a:xfrm>
            <a:off x="1487616" y="2756944"/>
            <a:ext cx="4364417" cy="2592216"/>
          </a:xfrm>
          <a:prstGeom prst="homePlate">
            <a:avLst>
              <a:gd name="adj" fmla="val 21973"/>
            </a:avLst>
          </a:prstGeom>
          <a:solidFill>
            <a:srgbClr val="5BB9A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cs typeface="+mn-ea"/>
              <a:sym typeface="+mn-lt"/>
            </a:endParaRPr>
          </a:p>
        </p:txBody>
      </p:sp>
      <p:sp>
        <p:nvSpPr>
          <p:cNvPr id="14" name="文本框 5"/>
          <p:cNvSpPr txBox="1"/>
          <p:nvPr/>
        </p:nvSpPr>
        <p:spPr>
          <a:xfrm>
            <a:off x="1487616" y="2084888"/>
            <a:ext cx="1238250" cy="5016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65" b="1" smtClean="0">
                <a:solidFill>
                  <a:srgbClr val="5BB9AA"/>
                </a:solidFill>
                <a:cs typeface="+mn-ea"/>
                <a:sym typeface="+mn-lt"/>
              </a:rPr>
              <a:t>3—4</a:t>
            </a:r>
            <a:r>
              <a:rPr lang="zh-CN" altLang="en-US" sz="2665" b="1" smtClean="0">
                <a:solidFill>
                  <a:srgbClr val="5BB9AA"/>
                </a:solidFill>
                <a:cs typeface="+mn-ea"/>
                <a:sym typeface="+mn-lt"/>
              </a:rPr>
              <a:t>岁</a:t>
            </a:r>
            <a:endParaRPr lang="zh-CN" altLang="en-US" sz="2665" b="1">
              <a:solidFill>
                <a:srgbClr val="5BB9AA"/>
              </a:solidFill>
              <a:cs typeface="+mn-ea"/>
              <a:sym typeface="+mn-lt"/>
            </a:endParaRPr>
          </a:p>
        </p:txBody>
      </p:sp>
      <p:sp>
        <p:nvSpPr>
          <p:cNvPr id="15" name="文本框 7"/>
          <p:cNvSpPr txBox="1"/>
          <p:nvPr/>
        </p:nvSpPr>
        <p:spPr>
          <a:xfrm>
            <a:off x="7594071" y="2180896"/>
            <a:ext cx="1539240" cy="5016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65" b="1" smtClean="0">
                <a:solidFill>
                  <a:srgbClr val="FF8050"/>
                </a:solidFill>
                <a:cs typeface="+mn-ea"/>
                <a:sym typeface="+mn-lt"/>
              </a:rPr>
              <a:t>教育建议</a:t>
            </a:r>
            <a:endParaRPr lang="zh-CN" altLang="en-US" sz="2665" b="1">
              <a:solidFill>
                <a:srgbClr val="FF8050"/>
              </a:solidFill>
              <a:cs typeface="+mn-ea"/>
              <a:sym typeface="+mn-lt"/>
            </a:endParaRPr>
          </a:p>
        </p:txBody>
      </p:sp>
      <p:sp>
        <p:nvSpPr>
          <p:cNvPr id="16" name="文本框 6"/>
          <p:cNvSpPr txBox="1"/>
          <p:nvPr/>
        </p:nvSpPr>
        <p:spPr>
          <a:xfrm>
            <a:off x="1583624" y="2852952"/>
            <a:ext cx="3317463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能在较热或较冷的户外环境中活动。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</a:t>
            </a: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换新环境时情绪能较快稳定，睡眠、饮食基本正常。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</a:t>
            </a: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在帮助下能较快适应集体生活。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</p:txBody>
      </p:sp>
      <p:sp>
        <p:nvSpPr>
          <p:cNvPr id="17" name="文本框 6"/>
          <p:cNvSpPr txBox="1"/>
          <p:nvPr/>
        </p:nvSpPr>
        <p:spPr>
          <a:xfrm>
            <a:off x="7824144" y="2948960"/>
            <a:ext cx="3317463" cy="2030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保证幼儿的户外活动时间，提高幼儿适应季节变化的能力。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</a:t>
            </a: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经常与幼儿玩拉手转圈、秋千、转椅等游戏活动，让幼儿适应轻微的摆动，颠簸，旋转，促进其平衡机能的发展。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</a:t>
            </a: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锻炼幼儿适应生活环境变化的能力。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</p:txBody>
      </p:sp>
    </p:spTree>
  </p:cSld>
  <p:clrMapOvr>
    <a:masterClrMapping/>
  </p:clrMapOvr>
  <p:transition spd="slow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0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106"/>
          <a:stretch>
            <a:fillRect/>
          </a:stretch>
        </p:blipFill>
        <p:spPr>
          <a:xfrm>
            <a:off x="431528" y="452752"/>
            <a:ext cx="812520" cy="871303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391608" y="644768"/>
            <a:ext cx="3552296" cy="501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65" b="1" spc="100" smtClean="0">
                <a:latin typeface="方正悠黑简体 513B" pitchFamily="2" charset="-122"/>
                <a:ea typeface="方正悠黑简体 513B" pitchFamily="2" charset="-122"/>
              </a:rPr>
              <a:t>（二）动作状况</a:t>
            </a:r>
            <a:endParaRPr lang="zh-CN" altLang="en-US" sz="2665" b="1" spc="100">
              <a:latin typeface="方正悠黑简体 513B" pitchFamily="2" charset="-122"/>
              <a:ea typeface="方正悠黑简体 513B" pitchFamily="2" charset="-122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583624" y="1316824"/>
            <a:ext cx="7584632" cy="420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35" smtClean="0"/>
              <a:t>目标</a:t>
            </a:r>
            <a:r>
              <a:rPr lang="en-US" altLang="zh-CN" sz="2135" smtClean="0"/>
              <a:t>1 </a:t>
            </a:r>
            <a:r>
              <a:rPr lang="zh-CN" altLang="en-US" sz="2135" smtClean="0"/>
              <a:t>：具有一定的平衡能力，动作协调、灵敏</a:t>
            </a:r>
            <a:endParaRPr lang="zh-CN" altLang="en-US" sz="2135"/>
          </a:p>
        </p:txBody>
      </p:sp>
      <p:sp>
        <p:nvSpPr>
          <p:cNvPr id="12" name="五边形 31"/>
          <p:cNvSpPr/>
          <p:nvPr/>
        </p:nvSpPr>
        <p:spPr>
          <a:xfrm flipH="1">
            <a:off x="7239860" y="2795253"/>
            <a:ext cx="4364417" cy="2416725"/>
          </a:xfrm>
          <a:prstGeom prst="homePlate">
            <a:avLst>
              <a:gd name="adj" fmla="val 21973"/>
            </a:avLst>
          </a:prstGeom>
          <a:solidFill>
            <a:srgbClr val="FF8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cs typeface="+mn-ea"/>
              <a:sym typeface="+mn-lt"/>
            </a:endParaRPr>
          </a:p>
        </p:txBody>
      </p:sp>
      <p:sp>
        <p:nvSpPr>
          <p:cNvPr id="13" name="五边形 6"/>
          <p:cNvSpPr/>
          <p:nvPr/>
        </p:nvSpPr>
        <p:spPr>
          <a:xfrm>
            <a:off x="1487616" y="2756944"/>
            <a:ext cx="4364417" cy="2592216"/>
          </a:xfrm>
          <a:prstGeom prst="homePlate">
            <a:avLst>
              <a:gd name="adj" fmla="val 21973"/>
            </a:avLst>
          </a:prstGeom>
          <a:solidFill>
            <a:srgbClr val="5BB9A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cs typeface="+mn-ea"/>
              <a:sym typeface="+mn-lt"/>
            </a:endParaRPr>
          </a:p>
        </p:txBody>
      </p:sp>
      <p:sp>
        <p:nvSpPr>
          <p:cNvPr id="14" name="文本框 5"/>
          <p:cNvSpPr txBox="1"/>
          <p:nvPr/>
        </p:nvSpPr>
        <p:spPr>
          <a:xfrm>
            <a:off x="1487616" y="2084888"/>
            <a:ext cx="1238250" cy="5016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65" b="1" smtClean="0">
                <a:solidFill>
                  <a:srgbClr val="5BB9AA"/>
                </a:solidFill>
                <a:cs typeface="+mn-ea"/>
                <a:sym typeface="+mn-lt"/>
              </a:rPr>
              <a:t>3—4</a:t>
            </a:r>
            <a:r>
              <a:rPr lang="zh-CN" altLang="en-US" sz="2665" b="1" smtClean="0">
                <a:solidFill>
                  <a:srgbClr val="5BB9AA"/>
                </a:solidFill>
                <a:cs typeface="+mn-ea"/>
                <a:sym typeface="+mn-lt"/>
              </a:rPr>
              <a:t>岁</a:t>
            </a:r>
            <a:endParaRPr lang="zh-CN" altLang="en-US" sz="2665" b="1">
              <a:solidFill>
                <a:srgbClr val="5BB9AA"/>
              </a:solidFill>
              <a:cs typeface="+mn-ea"/>
              <a:sym typeface="+mn-lt"/>
            </a:endParaRPr>
          </a:p>
        </p:txBody>
      </p:sp>
      <p:sp>
        <p:nvSpPr>
          <p:cNvPr id="15" name="文本框 7"/>
          <p:cNvSpPr txBox="1"/>
          <p:nvPr/>
        </p:nvSpPr>
        <p:spPr>
          <a:xfrm>
            <a:off x="7594071" y="2180896"/>
            <a:ext cx="1539240" cy="5016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65" b="1" smtClean="0">
                <a:solidFill>
                  <a:srgbClr val="FF8050"/>
                </a:solidFill>
                <a:cs typeface="+mn-ea"/>
                <a:sym typeface="+mn-lt"/>
              </a:rPr>
              <a:t>教育建议</a:t>
            </a:r>
            <a:endParaRPr lang="zh-CN" altLang="en-US" sz="2665" b="1">
              <a:solidFill>
                <a:srgbClr val="FF8050"/>
              </a:solidFill>
              <a:cs typeface="+mn-ea"/>
              <a:sym typeface="+mn-lt"/>
            </a:endParaRPr>
          </a:p>
        </p:txBody>
      </p:sp>
      <p:sp>
        <p:nvSpPr>
          <p:cNvPr id="16" name="文本框 6"/>
          <p:cNvSpPr txBox="1"/>
          <p:nvPr/>
        </p:nvSpPr>
        <p:spPr>
          <a:xfrm>
            <a:off x="1583624" y="2852952"/>
            <a:ext cx="3317463" cy="2030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能沿地面直线或在较窄的低矮物体上走一段距离。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</a:t>
            </a: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能双脚灵活交替上下楼梯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</a:t>
            </a: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能身体平稳地双脚连续向前跳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</a:t>
            </a: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分散跑时能躲避他人的碰撞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</a:t>
            </a: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能双手向上抛球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</p:txBody>
      </p:sp>
      <p:sp>
        <p:nvSpPr>
          <p:cNvPr id="17" name="文本框 6"/>
          <p:cNvSpPr txBox="1"/>
          <p:nvPr/>
        </p:nvSpPr>
        <p:spPr>
          <a:xfrm>
            <a:off x="7824144" y="2948960"/>
            <a:ext cx="3317463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利用多种活动发展身体平衡和协调能力（走平衡木、沿直线走等）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</a:t>
            </a: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发展幼儿动作的协调性和灵活性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</a:t>
            </a: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培养幼儿的自我保护能力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</p:txBody>
      </p:sp>
    </p:spTree>
  </p:cSld>
  <p:clrMapOvr>
    <a:masterClrMapping/>
  </p:clrMapOvr>
  <p:transition spd="slow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0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106"/>
          <a:stretch>
            <a:fillRect/>
          </a:stretch>
        </p:blipFill>
        <p:spPr>
          <a:xfrm>
            <a:off x="431528" y="452752"/>
            <a:ext cx="812520" cy="871303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391608" y="644768"/>
            <a:ext cx="3552296" cy="501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65" b="1" spc="100" smtClean="0">
                <a:latin typeface="方正悠黑简体 513B" pitchFamily="2" charset="-122"/>
                <a:ea typeface="方正悠黑简体 513B" pitchFamily="2" charset="-122"/>
              </a:rPr>
              <a:t>（二）动作状况</a:t>
            </a:r>
            <a:endParaRPr lang="zh-CN" altLang="en-US" sz="2665" b="1" spc="100">
              <a:latin typeface="方正悠黑简体 513B" pitchFamily="2" charset="-122"/>
              <a:ea typeface="方正悠黑简体 513B" pitchFamily="2" charset="-122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583624" y="1316824"/>
            <a:ext cx="7584632" cy="420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35" smtClean="0"/>
              <a:t>目标</a:t>
            </a:r>
            <a:r>
              <a:rPr lang="en-US" altLang="zh-CN" sz="2135" smtClean="0"/>
              <a:t>2 </a:t>
            </a:r>
            <a:r>
              <a:rPr lang="zh-CN" altLang="en-US" sz="2135" smtClean="0"/>
              <a:t>：具有一定的力量和耐力</a:t>
            </a:r>
            <a:endParaRPr lang="zh-CN" altLang="en-US" sz="2135"/>
          </a:p>
        </p:txBody>
      </p:sp>
      <p:sp>
        <p:nvSpPr>
          <p:cNvPr id="12" name="五边形 31"/>
          <p:cNvSpPr/>
          <p:nvPr/>
        </p:nvSpPr>
        <p:spPr>
          <a:xfrm flipH="1">
            <a:off x="7239860" y="2795253"/>
            <a:ext cx="4364417" cy="2416725"/>
          </a:xfrm>
          <a:prstGeom prst="homePlate">
            <a:avLst>
              <a:gd name="adj" fmla="val 21973"/>
            </a:avLst>
          </a:prstGeom>
          <a:solidFill>
            <a:srgbClr val="FF8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cs typeface="+mn-ea"/>
              <a:sym typeface="+mn-lt"/>
            </a:endParaRPr>
          </a:p>
        </p:txBody>
      </p:sp>
      <p:sp>
        <p:nvSpPr>
          <p:cNvPr id="13" name="五边形 6"/>
          <p:cNvSpPr/>
          <p:nvPr/>
        </p:nvSpPr>
        <p:spPr>
          <a:xfrm>
            <a:off x="1487616" y="2756944"/>
            <a:ext cx="4364417" cy="2592216"/>
          </a:xfrm>
          <a:prstGeom prst="homePlate">
            <a:avLst>
              <a:gd name="adj" fmla="val 21973"/>
            </a:avLst>
          </a:prstGeom>
          <a:solidFill>
            <a:srgbClr val="5BB9A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cs typeface="+mn-ea"/>
              <a:sym typeface="+mn-lt"/>
            </a:endParaRPr>
          </a:p>
        </p:txBody>
      </p:sp>
      <p:sp>
        <p:nvSpPr>
          <p:cNvPr id="14" name="文本框 5"/>
          <p:cNvSpPr txBox="1"/>
          <p:nvPr/>
        </p:nvSpPr>
        <p:spPr>
          <a:xfrm>
            <a:off x="1487616" y="2084888"/>
            <a:ext cx="1238250" cy="5016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65" b="1" smtClean="0">
                <a:solidFill>
                  <a:srgbClr val="5BB9AA"/>
                </a:solidFill>
                <a:cs typeface="+mn-ea"/>
                <a:sym typeface="+mn-lt"/>
              </a:rPr>
              <a:t>3—4</a:t>
            </a:r>
            <a:r>
              <a:rPr lang="zh-CN" altLang="en-US" sz="2665" b="1" smtClean="0">
                <a:solidFill>
                  <a:srgbClr val="5BB9AA"/>
                </a:solidFill>
                <a:cs typeface="+mn-ea"/>
                <a:sym typeface="+mn-lt"/>
              </a:rPr>
              <a:t>岁</a:t>
            </a:r>
            <a:endParaRPr lang="zh-CN" altLang="en-US" sz="2665" b="1">
              <a:solidFill>
                <a:srgbClr val="5BB9AA"/>
              </a:solidFill>
              <a:cs typeface="+mn-ea"/>
              <a:sym typeface="+mn-lt"/>
            </a:endParaRPr>
          </a:p>
        </p:txBody>
      </p:sp>
      <p:sp>
        <p:nvSpPr>
          <p:cNvPr id="15" name="文本框 7"/>
          <p:cNvSpPr txBox="1"/>
          <p:nvPr/>
        </p:nvSpPr>
        <p:spPr>
          <a:xfrm>
            <a:off x="7594071" y="2180896"/>
            <a:ext cx="1539240" cy="5016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65" b="1" smtClean="0">
                <a:solidFill>
                  <a:srgbClr val="FF8050"/>
                </a:solidFill>
                <a:cs typeface="+mn-ea"/>
                <a:sym typeface="+mn-lt"/>
              </a:rPr>
              <a:t>教育建议</a:t>
            </a:r>
            <a:endParaRPr lang="zh-CN" altLang="en-US" sz="2665" b="1">
              <a:solidFill>
                <a:srgbClr val="FF8050"/>
              </a:solidFill>
              <a:cs typeface="+mn-ea"/>
              <a:sym typeface="+mn-lt"/>
            </a:endParaRPr>
          </a:p>
        </p:txBody>
      </p:sp>
      <p:sp>
        <p:nvSpPr>
          <p:cNvPr id="16" name="文本框 6"/>
          <p:cNvSpPr txBox="1"/>
          <p:nvPr/>
        </p:nvSpPr>
        <p:spPr>
          <a:xfrm>
            <a:off x="1583624" y="2852952"/>
            <a:ext cx="3317463" cy="1706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能双手抓起悬空吊起</a:t>
            </a:r>
            <a:r>
              <a:rPr lang="en-US" altLang="zh-CN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10</a:t>
            </a: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秒左右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</a:t>
            </a: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能单手将沙包向前投掷</a:t>
            </a:r>
            <a:r>
              <a:rPr lang="en-US" altLang="zh-CN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2</a:t>
            </a: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米左右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</a:t>
            </a: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能单脚连续向前跳</a:t>
            </a:r>
            <a:r>
              <a:rPr lang="en-US" altLang="zh-CN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2</a:t>
            </a: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米左右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</a:t>
            </a: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能快跑</a:t>
            </a:r>
            <a:r>
              <a:rPr lang="en-US" altLang="zh-CN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15</a:t>
            </a: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米左右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</a:t>
            </a: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能行走</a:t>
            </a:r>
            <a:r>
              <a:rPr lang="en-US" altLang="zh-CN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1</a:t>
            </a: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公里左右（图中可适当停歇）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</p:txBody>
      </p:sp>
      <p:sp>
        <p:nvSpPr>
          <p:cNvPr id="17" name="文本框 6"/>
          <p:cNvSpPr txBox="1"/>
          <p:nvPr/>
        </p:nvSpPr>
        <p:spPr>
          <a:xfrm>
            <a:off x="7824144" y="2948960"/>
            <a:ext cx="3317463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开展丰富多样，适合幼儿年龄特点的各种身体活动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</a:t>
            </a: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日常生活中鼓励幼儿多走路、少坐车，自己背包、自己上下楼梯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</p:txBody>
      </p:sp>
    </p:spTree>
  </p:cSld>
  <p:clrMapOvr>
    <a:masterClrMapping/>
  </p:clrMapOvr>
  <p:transition spd="slow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0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106"/>
          <a:stretch>
            <a:fillRect/>
          </a:stretch>
        </p:blipFill>
        <p:spPr>
          <a:xfrm>
            <a:off x="431528" y="452752"/>
            <a:ext cx="812520" cy="871303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391608" y="644768"/>
            <a:ext cx="3552296" cy="501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65" b="1" spc="100" smtClean="0">
                <a:latin typeface="方正悠黑简体 513B" pitchFamily="2" charset="-122"/>
                <a:ea typeface="方正悠黑简体 513B" pitchFamily="2" charset="-122"/>
              </a:rPr>
              <a:t>（二）动作状况</a:t>
            </a:r>
            <a:endParaRPr lang="zh-CN" altLang="en-US" sz="2665" b="1" spc="100">
              <a:latin typeface="方正悠黑简体 513B" pitchFamily="2" charset="-122"/>
              <a:ea typeface="方正悠黑简体 513B" pitchFamily="2" charset="-122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583624" y="1316824"/>
            <a:ext cx="7584632" cy="420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35" smtClean="0"/>
              <a:t>目标</a:t>
            </a:r>
            <a:r>
              <a:rPr lang="en-US" altLang="zh-CN" sz="2135" smtClean="0"/>
              <a:t>3 </a:t>
            </a:r>
            <a:r>
              <a:rPr lang="zh-CN" altLang="en-US" sz="2135" smtClean="0"/>
              <a:t>：手的动作灵活协调</a:t>
            </a:r>
            <a:endParaRPr lang="zh-CN" altLang="en-US" sz="2135"/>
          </a:p>
        </p:txBody>
      </p:sp>
      <p:sp>
        <p:nvSpPr>
          <p:cNvPr id="12" name="五边形 31"/>
          <p:cNvSpPr/>
          <p:nvPr/>
        </p:nvSpPr>
        <p:spPr>
          <a:xfrm flipH="1">
            <a:off x="7239860" y="2795253"/>
            <a:ext cx="4364417" cy="2416725"/>
          </a:xfrm>
          <a:prstGeom prst="homePlate">
            <a:avLst>
              <a:gd name="adj" fmla="val 21973"/>
            </a:avLst>
          </a:prstGeom>
          <a:solidFill>
            <a:srgbClr val="FF8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cs typeface="+mn-ea"/>
              <a:sym typeface="+mn-lt"/>
            </a:endParaRPr>
          </a:p>
        </p:txBody>
      </p:sp>
      <p:sp>
        <p:nvSpPr>
          <p:cNvPr id="13" name="五边形 6"/>
          <p:cNvSpPr/>
          <p:nvPr/>
        </p:nvSpPr>
        <p:spPr>
          <a:xfrm>
            <a:off x="1487616" y="2756944"/>
            <a:ext cx="4364417" cy="2592216"/>
          </a:xfrm>
          <a:prstGeom prst="homePlate">
            <a:avLst>
              <a:gd name="adj" fmla="val 21973"/>
            </a:avLst>
          </a:prstGeom>
          <a:solidFill>
            <a:srgbClr val="5BB9A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cs typeface="+mn-ea"/>
              <a:sym typeface="+mn-lt"/>
            </a:endParaRPr>
          </a:p>
        </p:txBody>
      </p:sp>
      <p:sp>
        <p:nvSpPr>
          <p:cNvPr id="14" name="文本框 5"/>
          <p:cNvSpPr txBox="1"/>
          <p:nvPr/>
        </p:nvSpPr>
        <p:spPr>
          <a:xfrm>
            <a:off x="1487616" y="2084888"/>
            <a:ext cx="1238250" cy="5016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65" b="1" smtClean="0">
                <a:solidFill>
                  <a:srgbClr val="5BB9AA"/>
                </a:solidFill>
                <a:cs typeface="+mn-ea"/>
                <a:sym typeface="+mn-lt"/>
              </a:rPr>
              <a:t>3—4</a:t>
            </a:r>
            <a:r>
              <a:rPr lang="zh-CN" altLang="en-US" sz="2665" b="1" smtClean="0">
                <a:solidFill>
                  <a:srgbClr val="5BB9AA"/>
                </a:solidFill>
                <a:cs typeface="+mn-ea"/>
                <a:sym typeface="+mn-lt"/>
              </a:rPr>
              <a:t>岁</a:t>
            </a:r>
            <a:endParaRPr lang="zh-CN" altLang="en-US" sz="2665" b="1">
              <a:solidFill>
                <a:srgbClr val="5BB9AA"/>
              </a:solidFill>
              <a:cs typeface="+mn-ea"/>
              <a:sym typeface="+mn-lt"/>
            </a:endParaRPr>
          </a:p>
        </p:txBody>
      </p:sp>
      <p:sp>
        <p:nvSpPr>
          <p:cNvPr id="15" name="文本框 7"/>
          <p:cNvSpPr txBox="1"/>
          <p:nvPr/>
        </p:nvSpPr>
        <p:spPr>
          <a:xfrm>
            <a:off x="7594071" y="2180896"/>
            <a:ext cx="1539240" cy="5016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65" b="1" smtClean="0">
                <a:solidFill>
                  <a:srgbClr val="FF8050"/>
                </a:solidFill>
                <a:cs typeface="+mn-ea"/>
                <a:sym typeface="+mn-lt"/>
              </a:rPr>
              <a:t>教育建议</a:t>
            </a:r>
            <a:endParaRPr lang="zh-CN" altLang="en-US" sz="2665" b="1">
              <a:solidFill>
                <a:srgbClr val="FF8050"/>
              </a:solidFill>
              <a:cs typeface="+mn-ea"/>
              <a:sym typeface="+mn-lt"/>
            </a:endParaRPr>
          </a:p>
        </p:txBody>
      </p:sp>
      <p:sp>
        <p:nvSpPr>
          <p:cNvPr id="16" name="文本框 6"/>
          <p:cNvSpPr txBox="1"/>
          <p:nvPr/>
        </p:nvSpPr>
        <p:spPr>
          <a:xfrm>
            <a:off x="1583624" y="2852952"/>
            <a:ext cx="3317463" cy="1060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能用笔涂涂画画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</a:t>
            </a: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能熟练地用勺子吃饭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</a:t>
            </a: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能用剪刀沿直线剪，边线基本吻合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</p:txBody>
      </p:sp>
      <p:sp>
        <p:nvSpPr>
          <p:cNvPr id="17" name="文本框 6"/>
          <p:cNvSpPr txBox="1"/>
          <p:nvPr/>
        </p:nvSpPr>
        <p:spPr>
          <a:xfrm>
            <a:off x="7824144" y="2948960"/>
            <a:ext cx="3317463" cy="1060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创造条件和机会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</a:t>
            </a: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引导幼儿生活自理或参与家务劳动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</a:t>
            </a: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要正确示范工具的使用方法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</p:txBody>
      </p:sp>
    </p:spTree>
  </p:cSld>
  <p:clrMapOvr>
    <a:masterClrMapping/>
  </p:clrMapOvr>
  <p:transition spd="slow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0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106"/>
          <a:stretch>
            <a:fillRect/>
          </a:stretch>
        </p:blipFill>
        <p:spPr>
          <a:xfrm>
            <a:off x="431528" y="452752"/>
            <a:ext cx="812520" cy="871303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391608" y="644768"/>
            <a:ext cx="6144512" cy="501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65" b="1" spc="100" smtClean="0">
                <a:latin typeface="方正悠黑简体 513B" pitchFamily="2" charset="-122"/>
                <a:ea typeface="方正悠黑简体 513B" pitchFamily="2" charset="-122"/>
              </a:rPr>
              <a:t>（三）生活习惯与生活能力</a:t>
            </a:r>
            <a:endParaRPr lang="zh-CN" altLang="en-US" sz="2665" b="1" spc="100">
              <a:latin typeface="方正悠黑简体 513B" pitchFamily="2" charset="-122"/>
              <a:ea typeface="方正悠黑简体 513B" pitchFamily="2" charset="-122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583624" y="1316824"/>
            <a:ext cx="7584632" cy="420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35" smtClean="0"/>
              <a:t>目标</a:t>
            </a:r>
            <a:r>
              <a:rPr lang="en-US" altLang="zh-CN" sz="2135" smtClean="0"/>
              <a:t>1 </a:t>
            </a:r>
            <a:r>
              <a:rPr lang="zh-CN" altLang="en-US" sz="2135" smtClean="0"/>
              <a:t>：具有良好的生活与卫生习惯</a:t>
            </a:r>
            <a:endParaRPr lang="zh-CN" altLang="en-US" sz="2135"/>
          </a:p>
        </p:txBody>
      </p:sp>
      <p:sp>
        <p:nvSpPr>
          <p:cNvPr id="12" name="五边形 31"/>
          <p:cNvSpPr/>
          <p:nvPr/>
        </p:nvSpPr>
        <p:spPr>
          <a:xfrm flipH="1">
            <a:off x="7239857" y="2795253"/>
            <a:ext cx="4364417" cy="3129955"/>
          </a:xfrm>
          <a:prstGeom prst="homePlate">
            <a:avLst>
              <a:gd name="adj" fmla="val 21973"/>
            </a:avLst>
          </a:prstGeom>
          <a:solidFill>
            <a:srgbClr val="FF8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cs typeface="+mn-ea"/>
              <a:sym typeface="+mn-lt"/>
            </a:endParaRPr>
          </a:p>
        </p:txBody>
      </p:sp>
      <p:sp>
        <p:nvSpPr>
          <p:cNvPr id="13" name="五边形 6"/>
          <p:cNvSpPr/>
          <p:nvPr/>
        </p:nvSpPr>
        <p:spPr>
          <a:xfrm>
            <a:off x="1487616" y="2756944"/>
            <a:ext cx="4364417" cy="3072256"/>
          </a:xfrm>
          <a:prstGeom prst="homePlate">
            <a:avLst>
              <a:gd name="adj" fmla="val 21973"/>
            </a:avLst>
          </a:prstGeom>
          <a:solidFill>
            <a:srgbClr val="5BB9A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cs typeface="+mn-ea"/>
              <a:sym typeface="+mn-lt"/>
            </a:endParaRPr>
          </a:p>
        </p:txBody>
      </p:sp>
      <p:sp>
        <p:nvSpPr>
          <p:cNvPr id="14" name="文本框 5"/>
          <p:cNvSpPr txBox="1"/>
          <p:nvPr/>
        </p:nvSpPr>
        <p:spPr>
          <a:xfrm>
            <a:off x="1487616" y="2084888"/>
            <a:ext cx="1238250" cy="5016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65" b="1" smtClean="0">
                <a:solidFill>
                  <a:srgbClr val="5BB9AA"/>
                </a:solidFill>
                <a:cs typeface="+mn-ea"/>
                <a:sym typeface="+mn-lt"/>
              </a:rPr>
              <a:t>3—4</a:t>
            </a:r>
            <a:r>
              <a:rPr lang="zh-CN" altLang="en-US" sz="2665" b="1" smtClean="0">
                <a:solidFill>
                  <a:srgbClr val="5BB9AA"/>
                </a:solidFill>
                <a:cs typeface="+mn-ea"/>
                <a:sym typeface="+mn-lt"/>
              </a:rPr>
              <a:t>岁</a:t>
            </a:r>
            <a:endParaRPr lang="zh-CN" altLang="en-US" sz="2665" b="1">
              <a:solidFill>
                <a:srgbClr val="5BB9AA"/>
              </a:solidFill>
              <a:cs typeface="+mn-ea"/>
              <a:sym typeface="+mn-lt"/>
            </a:endParaRPr>
          </a:p>
        </p:txBody>
      </p:sp>
      <p:sp>
        <p:nvSpPr>
          <p:cNvPr id="15" name="文本框 7"/>
          <p:cNvSpPr txBox="1"/>
          <p:nvPr/>
        </p:nvSpPr>
        <p:spPr>
          <a:xfrm>
            <a:off x="7594071" y="2180896"/>
            <a:ext cx="1539240" cy="5016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65" b="1" smtClean="0">
                <a:solidFill>
                  <a:srgbClr val="FF8050"/>
                </a:solidFill>
                <a:cs typeface="+mn-ea"/>
                <a:sym typeface="+mn-lt"/>
              </a:rPr>
              <a:t>教育建议</a:t>
            </a:r>
            <a:endParaRPr lang="zh-CN" altLang="en-US" sz="2665" b="1">
              <a:solidFill>
                <a:srgbClr val="FF8050"/>
              </a:solidFill>
              <a:cs typeface="+mn-ea"/>
              <a:sym typeface="+mn-lt"/>
            </a:endParaRPr>
          </a:p>
        </p:txBody>
      </p:sp>
      <p:sp>
        <p:nvSpPr>
          <p:cNvPr id="16" name="文本框 6"/>
          <p:cNvSpPr txBox="1"/>
          <p:nvPr/>
        </p:nvSpPr>
        <p:spPr>
          <a:xfrm>
            <a:off x="1583624" y="2852952"/>
            <a:ext cx="3317463" cy="29997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在提醒下，按时睡觉和起床，并能坚持午睡。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</a:t>
            </a: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喜欢参加体育活动。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</a:t>
            </a: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在引导下，不偏食、不挑食，喜欢吃瓜果蔬菜等新鲜食品。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</a:t>
            </a: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愿意饮用白开水，不贪喝饮料。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</a:t>
            </a: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不用脏手揉眼睛，连续看电视剧等不超过</a:t>
            </a:r>
            <a:r>
              <a:rPr lang="en-US" altLang="zh-CN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15</a:t>
            </a: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分钟。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</a:t>
            </a: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在提醒下，每天早晚刷牙。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</p:txBody>
      </p:sp>
      <p:sp>
        <p:nvSpPr>
          <p:cNvPr id="17" name="文本框 6"/>
          <p:cNvSpPr txBox="1"/>
          <p:nvPr/>
        </p:nvSpPr>
        <p:spPr>
          <a:xfrm>
            <a:off x="7824144" y="2948960"/>
            <a:ext cx="3317463" cy="2676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养成良好的作息习惯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</a:t>
            </a: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帮助幼儿养成良好的饮食习惯。如：养成定点、定时、定量进餐，鼓励幼儿不偏食、挑食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</a:t>
            </a: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养成良好的个人卫生习惯。如：早晚刷牙，饭后漱口。勤为幼儿洗澡、换衣服、剪指甲。看电视保持</a:t>
            </a:r>
            <a:r>
              <a:rPr lang="en-US" altLang="zh-CN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3</a:t>
            </a: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米左右的距离。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</a:t>
            </a: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激发幼儿参加体育活动的兴趣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</p:txBody>
      </p:sp>
    </p:spTree>
  </p:cSld>
  <p:clrMapOvr>
    <a:masterClrMapping/>
  </p:clrMapOvr>
  <p:transition spd="slow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0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8106"/>
          <a:stretch>
            <a:fillRect/>
          </a:stretch>
        </p:blipFill>
        <p:spPr>
          <a:xfrm>
            <a:off x="431528" y="452752"/>
            <a:ext cx="812520" cy="871303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391608" y="644768"/>
            <a:ext cx="6144512" cy="501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65" b="1" spc="100" smtClean="0">
                <a:latin typeface="方正悠黑简体 513B" pitchFamily="2" charset="-122"/>
                <a:ea typeface="方正悠黑简体 513B" pitchFamily="2" charset="-122"/>
              </a:rPr>
              <a:t>（三）生活习惯与生活能力</a:t>
            </a:r>
            <a:endParaRPr lang="zh-CN" altLang="en-US" sz="2665" b="1" spc="100">
              <a:latin typeface="方正悠黑简体 513B" pitchFamily="2" charset="-122"/>
              <a:ea typeface="方正悠黑简体 513B" pitchFamily="2" charset="-122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583624" y="1316824"/>
            <a:ext cx="7584632" cy="420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35" smtClean="0"/>
              <a:t>目标</a:t>
            </a:r>
            <a:r>
              <a:rPr lang="en-US" altLang="zh-CN" sz="2135" smtClean="0"/>
              <a:t>2</a:t>
            </a:r>
            <a:r>
              <a:rPr lang="zh-CN" altLang="en-US" sz="2135" smtClean="0"/>
              <a:t>：具有基本的生活自理能力</a:t>
            </a:r>
            <a:endParaRPr lang="zh-CN" altLang="en-US" sz="2135"/>
          </a:p>
        </p:txBody>
      </p:sp>
      <p:sp>
        <p:nvSpPr>
          <p:cNvPr id="12" name="五边形 31"/>
          <p:cNvSpPr/>
          <p:nvPr/>
        </p:nvSpPr>
        <p:spPr>
          <a:xfrm flipH="1">
            <a:off x="7239853" y="2795253"/>
            <a:ext cx="4364417" cy="2361891"/>
          </a:xfrm>
          <a:prstGeom prst="homePlate">
            <a:avLst>
              <a:gd name="adj" fmla="val 21973"/>
            </a:avLst>
          </a:prstGeom>
          <a:solidFill>
            <a:srgbClr val="FF8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cs typeface="+mn-ea"/>
              <a:sym typeface="+mn-lt"/>
            </a:endParaRPr>
          </a:p>
        </p:txBody>
      </p:sp>
      <p:sp>
        <p:nvSpPr>
          <p:cNvPr id="13" name="五边形 6"/>
          <p:cNvSpPr/>
          <p:nvPr/>
        </p:nvSpPr>
        <p:spPr>
          <a:xfrm>
            <a:off x="1487616" y="2756944"/>
            <a:ext cx="4364417" cy="2304192"/>
          </a:xfrm>
          <a:prstGeom prst="homePlate">
            <a:avLst>
              <a:gd name="adj" fmla="val 21973"/>
            </a:avLst>
          </a:prstGeom>
          <a:solidFill>
            <a:srgbClr val="5BB9A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cs typeface="+mn-ea"/>
              <a:sym typeface="+mn-lt"/>
            </a:endParaRPr>
          </a:p>
        </p:txBody>
      </p:sp>
      <p:sp>
        <p:nvSpPr>
          <p:cNvPr id="14" name="文本框 5"/>
          <p:cNvSpPr txBox="1"/>
          <p:nvPr/>
        </p:nvSpPr>
        <p:spPr>
          <a:xfrm>
            <a:off x="1487616" y="2084888"/>
            <a:ext cx="1238250" cy="5016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65" b="1" smtClean="0">
                <a:solidFill>
                  <a:srgbClr val="5BB9AA"/>
                </a:solidFill>
                <a:cs typeface="+mn-ea"/>
                <a:sym typeface="+mn-lt"/>
              </a:rPr>
              <a:t>3—4</a:t>
            </a:r>
            <a:r>
              <a:rPr lang="zh-CN" altLang="en-US" sz="2665" b="1" smtClean="0">
                <a:solidFill>
                  <a:srgbClr val="5BB9AA"/>
                </a:solidFill>
                <a:cs typeface="+mn-ea"/>
                <a:sym typeface="+mn-lt"/>
              </a:rPr>
              <a:t>岁</a:t>
            </a:r>
            <a:endParaRPr lang="zh-CN" altLang="en-US" sz="2665" b="1">
              <a:solidFill>
                <a:srgbClr val="5BB9AA"/>
              </a:solidFill>
              <a:cs typeface="+mn-ea"/>
              <a:sym typeface="+mn-lt"/>
            </a:endParaRPr>
          </a:p>
        </p:txBody>
      </p:sp>
      <p:sp>
        <p:nvSpPr>
          <p:cNvPr id="15" name="文本框 7"/>
          <p:cNvSpPr txBox="1"/>
          <p:nvPr/>
        </p:nvSpPr>
        <p:spPr>
          <a:xfrm>
            <a:off x="7594071" y="2180896"/>
            <a:ext cx="1539240" cy="5016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65" b="1" smtClean="0">
                <a:solidFill>
                  <a:srgbClr val="FF8050"/>
                </a:solidFill>
                <a:cs typeface="+mn-ea"/>
                <a:sym typeface="+mn-lt"/>
              </a:rPr>
              <a:t>教育建议</a:t>
            </a:r>
            <a:endParaRPr lang="zh-CN" altLang="en-US" sz="2665" b="1">
              <a:solidFill>
                <a:srgbClr val="FF8050"/>
              </a:solidFill>
              <a:cs typeface="+mn-ea"/>
              <a:sym typeface="+mn-lt"/>
            </a:endParaRPr>
          </a:p>
        </p:txBody>
      </p:sp>
      <p:sp>
        <p:nvSpPr>
          <p:cNvPr id="16" name="文本框 6"/>
          <p:cNvSpPr txBox="1"/>
          <p:nvPr/>
        </p:nvSpPr>
        <p:spPr>
          <a:xfrm>
            <a:off x="1583624" y="2852952"/>
            <a:ext cx="3317463" cy="737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在帮助下能穿脱衣服或鞋袜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</a:t>
            </a: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能将玩具和图书放回原处。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</p:txBody>
      </p:sp>
      <p:sp>
        <p:nvSpPr>
          <p:cNvPr id="17" name="文本框 6"/>
          <p:cNvSpPr txBox="1"/>
          <p:nvPr/>
        </p:nvSpPr>
        <p:spPr>
          <a:xfrm>
            <a:off x="7824144" y="2948960"/>
            <a:ext cx="3317463" cy="2030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鼓励幼儿做力所能及的事，对幼儿的尝试与努力要给予肯定，不因做不好或做的慢而包办代替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</a:t>
            </a: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指导幼儿学习和掌握生活自理的基本方法。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 </a:t>
            </a:r>
            <a:r>
              <a:rPr lang="zh-CN" altLang="en-US" sz="1400" smtClean="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提供有利于幼儿生活自理的条件。</a:t>
            </a:r>
            <a:endParaRPr lang="en-US" altLang="zh-CN" sz="1400" smtClean="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</p:txBody>
      </p:sp>
    </p:spTree>
  </p:cSld>
  <p:clrMapOvr>
    <a:masterClrMapping/>
  </p:clrMapOvr>
  <p:transition spd="slow" advTm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0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https://d.book118.com/607030151006006045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custom2020517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SHOW_EDIT_AREA_INDICATION" val="1"/>
  <p:tag name="KSO_WM_UNIT_TYPE" val="a"/>
  <p:tag name="KSO_WM_UNIT_VALUE" val="28"/>
</p:tagLst>
</file>

<file path=ppt/tags/tag64.xml><?xml version="1.0" encoding="utf-8"?>
<p:tagLst xmlns:p="http://schemas.openxmlformats.org/presentationml/2006/main">
  <p:tag name="KSO_WM_BEAUTIFY_FLAG" val="#wm#"/>
  <p:tag name="KSO_WM_SLIDE_ID" val="custom20205176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5.xml><?xml version="1.0" encoding="utf-8"?>
<p:tagLst xmlns:p="http://schemas.openxmlformats.org/presentationml/2006/main">
  <p:tag name="PA" val="v3.0.0"/>
</p:tagLst>
</file>

<file path=ppt/tags/tag66.xml><?xml version="1.0" encoding="utf-8"?>
<p:tagLst xmlns:p="http://schemas.openxmlformats.org/presentationml/2006/main">
  <p:tag name="PA" val="v3.0.0"/>
</p:tagLst>
</file>

<file path=ppt/tags/tag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/>
            </a:gs>
            <a:gs pos="100000">
              <a:schemeClr val="phClr">
                <a:lumMod val="85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155</Paragraphs>
  <Slides>16</Slides>
  <Notes>14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微软雅黑</vt:lpstr>
      <vt:lpstr>Wingdings</vt:lpstr>
      <vt:lpstr>华康海报体W12(P)</vt:lpstr>
      <vt:lpstr>方正卡通简体</vt:lpstr>
      <vt:lpstr>迷你简少儿</vt:lpstr>
      <vt:lpstr>黑体</vt:lpstr>
      <vt:lpstr>Calibri Light</vt:lpstr>
      <vt:lpstr>微软雅黑 Light</vt:lpstr>
      <vt:lpstr>方正悠黑简体 513B</vt:lpstr>
      <vt:lpstr>Office Theme</vt:lpstr>
      <vt:lpstr>小班新生家长会PPT模板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2024-09-19T15:48:57.434</cp:lastPrinted>
  <dcterms:created xsi:type="dcterms:W3CDTF">2024-09-19T07:48:57Z</dcterms:created>
  <dcterms:modified xsi:type="dcterms:W3CDTF">2024-09-19T07:48:59Z</dcterms:modified>
</cp:coreProperties>
</file>