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6C41F45-505C-4A0E-B37F-D2620496766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649CC5-5232-4B7C-8A5A-A3E3390901F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D46C3ED-4F22-4C91-A4CF-06AD9DD0E39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709369C-7957-4EB4-8FC3-C04982C4362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0147BB8-5794-4357-A626-6E611E926D2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F08B5C5-51E1-40F6-82A5-D3E71EFF20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A325DEC-64E6-44A9-968D-AA6EF71A752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D568BC9-F8A1-4B3A-A676-9A5D56D12C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2F5D040-A151-4BEF-A302-F59D624F0A3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066E8369-376C-4EB7-8718-D71C37B79BF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0B7FA8E-28C4-4160-9EFF-6A8F3D0CFB0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607043123053006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1049867" y="5173998"/>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9867" y="4442659"/>
            <a:ext cx="3454400" cy="612806"/>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049867" y="1052928"/>
            <a:ext cx="10114374"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Microsoft Yahei"/>
                <a:ea typeface="Microsoft Yahei"/>
                <a:cs typeface="Microsoft Yahei"/>
              </a:rPr>
              <a:t>医学信息学在妇科疾病诊断中的应用研究</a:t>
            </a:r>
          </a:p>
        </p:txBody>
      </p:sp>
      <p:sp>
        <p:nvSpPr>
          <p:cNvPr id="7" name="AutoShape 7"/>
          <p:cNvSpPr/>
          <p:nvPr/>
        </p:nvSpPr>
        <p:spPr>
          <a:xfrm>
            <a:off x="1049867" y="4442659"/>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049867" y="5173998"/>
            <a:ext cx="203200" cy="61280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医学信息学在妇科疾病诊断中的应用方法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医学信息学在妇科疾病诊断中的实验设计</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医学信息学在妇科疾病诊断中的效果评估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医学信息学在妇科疾病诊断中的挑战和展望</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01</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引言</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妇科疾病是女性常见疾病之一，其高发率和危害性对女性健康造成了严重影响。因此，提高妇科疾病的诊断准确率和效率具有重要意义。</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妇科疾病的高发率和危害性</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随着医学信息学的不断发展和应用，其在医学领域中的作用越来越重要。通过利用医学信息学技术，可以对医学数据进行高效、准确的处理和分析，为医学研究和临床实践提供有力支持。</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医学信息学的发展和应用</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研究背景和意义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医学影像处理技术的应用</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医学影像处理技术是医学信息学的重要组成部分，其在妇科疾病诊断中发挥着重要作用。通过对医学影像数据进行处理和分析，可以辅助医生进行妇科疾病的诊断和治疗。</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医学数据挖掘技术的应用</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医学数据挖掘技术可以从海量的医学数据中提取有用的信息和知识，为妇科疾病的诊断和治疗提供决策支持。例如，利用数据挖掘技术对妇科疾病患者的病历数据进行分析，可以发现患者之间的相似性和差异性，为个性化治疗提供依据。</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医学信息学在妇科疾病诊断中的应用现状</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提高妇科疾病的诊断准确率和效率</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通过利用医学信息学技术，可以对妇科疾病的医学影像数据和病历数据等进行高效、准确的处理和分析，从而提高妇科疾病的诊断准确率和效率。</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推动医学信息学在妇科疾病诊断中的应用发展</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本研究旨在探讨医学信息学在妇科疾病诊断中的应用现状和未来发展趋势，为推动医学信息学在妇科疾病诊断中的应用发展提供理论支持和实践指导。同时，本研究还可以为其他相关领域的研究提供参考和借鉴。</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研究目的和意义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02</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医学信息学在妇科疾病诊断中的应用方法</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数据预处理</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对医学数据进行清洗、转换和标准化处理，以消除噪声和不一致性，提高数据质量。</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特征提取</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从医学数据中提取与妇科疾病相关的特征，如症状、体征、实验室检查结果等。</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模型构建</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利用数据挖掘算法（如决策树、支持向量机、随机森林等）构建分类或预测模型，用于妇科疾病的诊断或预后评估。</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数据挖掘技术</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1103852" y="4838783"/>
            <a:ext cx="10266726" cy="1333500"/>
            <a:chOff x="1103852" y="4838783"/>
            <a:chExt cx="10266726" cy="1333500"/>
          </a:xfrm>
        </p:grpSpPr>
        <p:sp>
          <p:nvSpPr>
            <p:cNvPr id="3" name="AutoShape 3"/>
            <p:cNvSpPr/>
            <p:nvPr/>
          </p:nvSpPr>
          <p:spPr>
            <a:xfrm>
              <a:off x="2377205" y="4838783"/>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10800000">
              <a:off x="1103852"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10800000">
              <a:off x="9159730" y="4838783"/>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031730" y="3081147"/>
            <a:ext cx="10266726" cy="1333500"/>
            <a:chOff x="1031730" y="3081147"/>
            <a:chExt cx="10266726" cy="1333500"/>
          </a:xfrm>
        </p:grpSpPr>
        <p:sp>
          <p:nvSpPr>
            <p:cNvPr id="7" name="AutoShape 7"/>
            <p:cNvSpPr/>
            <p:nvPr/>
          </p:nvSpPr>
          <p:spPr>
            <a:xfrm>
              <a:off x="2305083" y="3081147"/>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1031730"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10800000">
              <a:off x="9087608" y="3081147"/>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1103852" y="1348302"/>
            <a:ext cx="10266726" cy="1333500"/>
            <a:chOff x="1103852" y="1348302"/>
            <a:chExt cx="10266726" cy="1333500"/>
          </a:xfrm>
        </p:grpSpPr>
        <p:sp>
          <p:nvSpPr>
            <p:cNvPr id="11" name="AutoShape 11"/>
            <p:cNvSpPr/>
            <p:nvPr/>
          </p:nvSpPr>
          <p:spPr>
            <a:xfrm>
              <a:off x="2377205" y="1348302"/>
              <a:ext cx="8305833" cy="1333500"/>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rot="10800000">
              <a:off x="1103852"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rot="10800000">
              <a:off x="9159730" y="1348302"/>
              <a:ext cx="2210848" cy="1333500"/>
            </a:xfrm>
            <a:custGeom>
              <a:rect l="l" t="t" r="r" b="b"/>
              <a:pathLst>
                <a:path w="7875" h="3593">
                  <a:moveTo>
                    <a:pt x="5874" y="1811"/>
                  </a:moveTo>
                  <a:lnTo>
                    <a:pt x="7874" y="0"/>
                  </a:lnTo>
                  <a:lnTo>
                    <a:pt x="1969" y="0"/>
                  </a:lnTo>
                  <a:lnTo>
                    <a:pt x="0" y="1811"/>
                  </a:lnTo>
                  <a:lnTo>
                    <a:pt x="1969" y="3593"/>
                  </a:lnTo>
                  <a:lnTo>
                    <a:pt x="7874" y="3593"/>
                  </a:lnTo>
                  <a:lnTo>
                    <a:pt x="5874" y="1811"/>
                  </a:lnTo>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4" name="Group 14"/>
          <p:cNvGrpSpPr/>
          <p:nvPr/>
        </p:nvGrpSpPr>
        <p:grpSpPr>
          <a:xfrm>
            <a:off x="9997333" y="3400044"/>
            <a:ext cx="685705" cy="695706"/>
            <a:chOff x="9997333" y="3400044"/>
            <a:chExt cx="685705" cy="695706"/>
          </a:xfrm>
        </p:grpSpPr>
        <p:sp>
          <p:nvSpPr>
            <p:cNvPr id="15" name="Freeform 15"/>
            <p:cNvSpPr/>
            <p:nvPr/>
          </p:nvSpPr>
          <p:spPr>
            <a:xfrm>
              <a:off x="10034290" y="3847243"/>
              <a:ext cx="87725" cy="163068"/>
            </a:xfrm>
            <a:custGeom>
              <a:rect l="l" t="t"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10177260" y="3757422"/>
              <a:ext cx="87725" cy="252984"/>
            </a:xfrm>
            <a:custGeom>
              <a:rect l="l" t="t"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10320231" y="3757422"/>
              <a:ext cx="87725" cy="252984"/>
            </a:xfrm>
            <a:custGeom>
              <a:rect l="l" t="t"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10459962" y="3670840"/>
              <a:ext cx="94202" cy="342805"/>
            </a:xfrm>
            <a:custGeom>
              <a:rect l="l" t="t" r="r" b="b"/>
              <a:pathLst>
                <a:path w="125"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10011525" y="3517678"/>
              <a:ext cx="536162" cy="342805"/>
            </a:xfrm>
            <a:custGeom>
              <a:rect l="l" t="t"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9997333" y="3400044"/>
              <a:ext cx="685705" cy="695706"/>
            </a:xfrm>
            <a:custGeom>
              <a:rect l="l" t="t"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1" name="Freeform 21"/>
          <p:cNvSpPr/>
          <p:nvPr/>
        </p:nvSpPr>
        <p:spPr>
          <a:xfrm>
            <a:off x="1935480" y="1646434"/>
            <a:ext cx="719895" cy="555403"/>
          </a:xfrm>
          <a:custGeom>
            <a:rect l="l" t="t"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1975414" y="5261363"/>
            <a:ext cx="613870" cy="6138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人工智能技术</a:t>
              </a:r>
            </a:p>
          </p:txBody>
        </p:sp>
      </p:grpSp>
      <p:sp>
        <p:nvSpPr>
          <p:cNvPr id="45" name="TextBox 45"/>
          <p:cNvSpPr txBox="1"/>
          <p:nvPr/>
        </p:nvSpPr>
        <p:spPr>
          <a:xfrm>
            <a:off x="3314700" y="5303594"/>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构建妇科疾病智能问答系统，为患者提供疾病知识普及、症状自查、治疗建议等方面的咨询服务。</a:t>
            </a:r>
          </a:p>
        </p:txBody>
      </p:sp>
      <p:sp>
        <p:nvSpPr>
          <p:cNvPr id="46" name="TextBox 46"/>
          <p:cNvSpPr txBox="1"/>
          <p:nvPr/>
        </p:nvSpPr>
        <p:spPr>
          <a:xfrm>
            <a:off x="3314700" y="4838783"/>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智能问答</a:t>
            </a:r>
          </a:p>
        </p:txBody>
      </p:sp>
      <p:sp>
        <p:nvSpPr>
          <p:cNvPr id="47" name="TextBox 47"/>
          <p:cNvSpPr txBox="1"/>
          <p:nvPr/>
        </p:nvSpPr>
        <p:spPr>
          <a:xfrm>
            <a:off x="3456760" y="1771107"/>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应用深度学习算法（如卷积神经网络、循环神经网络等）对医学图像、文本等数据进行自动特征提取和分类，提高诊断准确性和效率。</a:t>
            </a:r>
          </a:p>
        </p:txBody>
      </p:sp>
      <p:sp>
        <p:nvSpPr>
          <p:cNvPr id="48" name="TextBox 48"/>
          <p:cNvSpPr txBox="1"/>
          <p:nvPr/>
        </p:nvSpPr>
        <p:spPr>
          <a:xfrm>
            <a:off x="3456760" y="1395927"/>
            <a:ext cx="7293402" cy="490334"/>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深度学习</a:t>
            </a:r>
          </a:p>
        </p:txBody>
      </p:sp>
      <p:sp>
        <p:nvSpPr>
          <p:cNvPr id="49" name="TextBox 49"/>
          <p:cNvSpPr txBox="1"/>
          <p:nvPr/>
        </p:nvSpPr>
        <p:spPr>
          <a:xfrm>
            <a:off x="1704918" y="3545958"/>
            <a:ext cx="7382690" cy="863070"/>
          </a:xfrm>
          <a:prstGeom prst="rect">
            <a:avLst/>
          </a:prstGeom>
        </p:spPr>
        <p:txBody>
          <a:bodyPr vert="horz" wrap="square" lIns="66008" tIns="33052" rIns="66008" bIns="33052"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6000"/>
              </a:lnSpc>
            </a:pPr>
            <a:r>
              <a:rPr lang="en-US" sz="1500">
                <a:solidFill>
                  <a:srgbClr val="000000">
                    <a:alpha val="100000"/>
                  </a:srgbClr>
                </a:solidFill>
                <a:latin typeface="Microsoft Yahei"/>
                <a:ea typeface="Microsoft Yahei"/>
                <a:cs typeface="Microsoft Yahei"/>
              </a:rPr>
              <a:t>利用自然语言处理技术对医学文献、病例报告等文本数据进行信息抽取和知识发现，为医生提供诊断参考和决策支持。</a:t>
            </a:r>
          </a:p>
        </p:txBody>
      </p:sp>
      <p:sp>
        <p:nvSpPr>
          <p:cNvPr id="50" name="TextBox 50"/>
          <p:cNvSpPr txBox="1"/>
          <p:nvPr/>
        </p:nvSpPr>
        <p:spPr>
          <a:xfrm>
            <a:off x="1704918" y="3081147"/>
            <a:ext cx="7382690" cy="490334"/>
          </a:xfrm>
          <a:prstGeom prst="rect">
            <a:avLst/>
          </a:prstGeom>
        </p:spPr>
        <p:txBody>
          <a:bodyPr vert="horz" wrap="square" lIns="66008" tIns="33052" rIns="66008" bIns="33052"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自然语言处理</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图像处理</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对医学影像进行增强、去噪、分割等处理，提高图像质量和可读性。</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特征提取</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从医学影像中提取与妇科疾病相关的特征，如病灶大小、形状、边缘等。</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图像分类</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利用医学影像分类算法对病灶进行自动识别和分类，辅助医生进行疾病诊断。</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医学影像技术</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利用生物信息学方法对基因序列、蛋白质组学等数据进行分析和挖掘，探索妇科疾病的分子机制和生物标志物。</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生物信息学技术</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应用可视化技术对医学数据进行三维重建、动态模拟等处理，为医生提供更加直观、全面的诊断信息。</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医学可视化技术</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利用云计算和大数据技术对海量医学数据进行存储、管理和分析，提高数据处理效率和诊断准确性。</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云计算和大数据技术</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其他技术</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l="-18" r="-18"/>
          </a:stretch>
        </a:blipFill>
      </p:bgPr>
    </p:bg>
    <p:spTree>
      <p:nvGrpSpPr>
        <p:cNvPr id="1" name=""/>
        <p:cNvGrpSpPr/>
        <p:nvPr/>
      </p:nvGrpSpPr>
      <p:grpSpPr>
        <a:xfrm>
          <a:off x="0" y="0"/>
          <a:ext cx="0" cy="0"/>
        </a:xfrm>
      </p:grpSpPr>
      <p:sp>
        <p:nvSpPr>
          <p:cNvPr id="2" name="AutoShape 2"/>
          <p:cNvSpPr/>
          <p:nvPr/>
        </p:nvSpPr>
        <p:spPr>
          <a:xfrm>
            <a:off x="0" y="2818458"/>
            <a:ext cx="12192000" cy="2508250"/>
          </a:xfrm>
          <a:prstGeom prst="rect">
            <a:avLst/>
          </a:pr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11188" y="3101033"/>
            <a:ext cx="8039100" cy="19431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9600" b="1">
                <a:solidFill>
                  <a:schemeClr val="accent1">
                    <a:alpha val="100000"/>
                  </a:schemeClr>
                </a:solidFill>
                <a:highlight>
                  <a:srgbClr val="000000">
                    <a:alpha val="0"/>
                  </a:srgbClr>
                </a:highlight>
                <a:latin typeface="Microsoft Yahei"/>
                <a:ea typeface="Microsoft Yahei"/>
                <a:cs typeface="Microsoft Yahei"/>
              </a:rPr>
              <a:t>03</a:t>
            </a:r>
          </a:p>
        </p:txBody>
      </p:sp>
      <p:sp>
        <p:nvSpPr>
          <p:cNvPr id="4" name="TextBox 4"/>
          <p:cNvSpPr txBox="1"/>
          <p:nvPr/>
        </p:nvSpPr>
        <p:spPr>
          <a:xfrm>
            <a:off x="2504319" y="3158183"/>
            <a:ext cx="6715125" cy="182880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rgbClr val="FFFFFF">
                    <a:alpha val="100000"/>
                  </a:srgbClr>
                </a:solidFill>
                <a:latin typeface="Microsoft Yahei"/>
                <a:ea typeface="Microsoft Yahei"/>
                <a:cs typeface="Microsoft Yahei"/>
              </a:rPr>
              <a:t>医学信息学在妇科疾病诊断中的实验设计</a:t>
            </a:r>
          </a:p>
        </p:txBody>
      </p:sp>
      <p:sp>
        <p:nvSpPr>
          <p:cNvPr id="5" name="AutoShape 5"/>
          <p:cNvSpPr/>
          <p:nvPr/>
        </p:nvSpPr>
        <p:spPr>
          <a:xfrm>
            <a:off x="0" y="2818458"/>
            <a:ext cx="254000"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280374" y="2818458"/>
            <a:ext cx="2911626" cy="2508250"/>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675283" y="3534950"/>
            <a:ext cx="1075267" cy="1075267"/>
          </a:xfrm>
          <a:prstGeom prst="ellipse">
            <a:avLst/>
          </a:prstGeom>
          <a:solidFill>
            <a:schemeClr val="accent1">
              <a:alpha val="100000"/>
            </a:schemeClr>
          </a:solidFill>
          <a:ln w="38100">
            <a:solidFill>
              <a:srgbClr val="FFFFFF">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0020300" y="3827050"/>
            <a:ext cx="423333" cy="491067"/>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444001" y="1600152"/>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2079755" y="160015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2079755" y="3212750"/>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439820" y="3012201"/>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44001" y="4825344"/>
            <a:ext cx="6918594" cy="1211501"/>
          </a:xfrm>
          <a:prstGeom prst="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079755" y="4424248"/>
            <a:ext cx="1922776" cy="1612594"/>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实验对象和样本选择</a:t>
              </a:r>
            </a:p>
          </p:txBody>
        </p:sp>
      </p:grpSp>
      <p:sp>
        <p:nvSpPr>
          <p:cNvPr id="30" name="Freeform 30"/>
          <p:cNvSpPr/>
          <p:nvPr/>
        </p:nvSpPr>
        <p:spPr>
          <a:xfrm>
            <a:off x="2600086" y="1951546"/>
            <a:ext cx="843915" cy="860108"/>
          </a:xfrm>
          <a:custGeom>
            <a:rect l="l" t="t" r="r" b="b"/>
            <a:pathLst>
              <a:path w="68" h="69">
                <a:moveTo>
                  <a:pt x="65" y="29"/>
                </a:moveTo>
                <a:cubicBezTo>
                  <a:pt x="67" y="30"/>
                  <a:pt x="68" y="32"/>
                  <a:pt x="68" y="34"/>
                </a:cubicBezTo>
                <a:cubicBezTo>
                  <a:pt x="68" y="63"/>
                  <a:pt x="68" y="63"/>
                  <a:pt x="68" y="63"/>
                </a:cubicBezTo>
                <a:cubicBezTo>
                  <a:pt x="68" y="66"/>
                  <a:pt x="65" y="69"/>
                  <a:pt x="61" y="69"/>
                </a:cubicBezTo>
                <a:cubicBezTo>
                  <a:pt x="7" y="69"/>
                  <a:pt x="7" y="69"/>
                  <a:pt x="7" y="69"/>
                </a:cubicBezTo>
                <a:cubicBezTo>
                  <a:pt x="3" y="69"/>
                  <a:pt x="0" y="66"/>
                  <a:pt x="0" y="63"/>
                </a:cubicBezTo>
                <a:cubicBezTo>
                  <a:pt x="0" y="34"/>
                  <a:pt x="0" y="34"/>
                  <a:pt x="0" y="34"/>
                </a:cubicBezTo>
                <a:cubicBezTo>
                  <a:pt x="0" y="33"/>
                  <a:pt x="1" y="31"/>
                  <a:pt x="2" y="30"/>
                </a:cubicBezTo>
                <a:cubicBezTo>
                  <a:pt x="2" y="30"/>
                  <a:pt x="2" y="30"/>
                  <a:pt x="2" y="30"/>
                </a:cubicBezTo>
                <a:cubicBezTo>
                  <a:pt x="2" y="30"/>
                  <a:pt x="2" y="30"/>
                  <a:pt x="2" y="30"/>
                </a:cubicBezTo>
                <a:cubicBezTo>
                  <a:pt x="2" y="29"/>
                  <a:pt x="2" y="29"/>
                  <a:pt x="2" y="29"/>
                </a:cubicBezTo>
                <a:cubicBezTo>
                  <a:pt x="30" y="2"/>
                  <a:pt x="30" y="2"/>
                  <a:pt x="30" y="2"/>
                </a:cubicBezTo>
                <a:cubicBezTo>
                  <a:pt x="33" y="0"/>
                  <a:pt x="35" y="0"/>
                  <a:pt x="38" y="2"/>
                </a:cubicBezTo>
                <a:cubicBezTo>
                  <a:pt x="65" y="29"/>
                  <a:pt x="65" y="29"/>
                  <a:pt x="65" y="29"/>
                </a:cubicBezTo>
                <a:close/>
                <a:moveTo>
                  <a:pt x="12" y="22"/>
                </a:moveTo>
                <a:cubicBezTo>
                  <a:pt x="12" y="39"/>
                  <a:pt x="12" y="39"/>
                  <a:pt x="12" y="39"/>
                </a:cubicBezTo>
                <a:cubicBezTo>
                  <a:pt x="34" y="56"/>
                  <a:pt x="34" y="56"/>
                  <a:pt x="34" y="56"/>
                </a:cubicBezTo>
                <a:cubicBezTo>
                  <a:pt x="55" y="40"/>
                  <a:pt x="55" y="40"/>
                  <a:pt x="55" y="40"/>
                </a:cubicBezTo>
                <a:cubicBezTo>
                  <a:pt x="55" y="22"/>
                  <a:pt x="55" y="22"/>
                  <a:pt x="55" y="22"/>
                </a:cubicBezTo>
                <a:cubicBezTo>
                  <a:pt x="12" y="22"/>
                  <a:pt x="12" y="22"/>
                  <a:pt x="12" y="22"/>
                </a:cubicBezTo>
                <a:close/>
                <a:moveTo>
                  <a:pt x="19" y="26"/>
                </a:moveTo>
                <a:cubicBezTo>
                  <a:pt x="19" y="29"/>
                  <a:pt x="19" y="29"/>
                  <a:pt x="19" y="29"/>
                </a:cubicBezTo>
                <a:cubicBezTo>
                  <a:pt x="48" y="29"/>
                  <a:pt x="48" y="29"/>
                  <a:pt x="48" y="29"/>
                </a:cubicBezTo>
                <a:cubicBezTo>
                  <a:pt x="48" y="26"/>
                  <a:pt x="48" y="26"/>
                  <a:pt x="48" y="26"/>
                </a:cubicBezTo>
                <a:cubicBezTo>
                  <a:pt x="19" y="26"/>
                  <a:pt x="19" y="26"/>
                  <a:pt x="19" y="26"/>
                </a:cubicBezTo>
                <a:close/>
                <a:moveTo>
                  <a:pt x="19" y="38"/>
                </a:moveTo>
                <a:cubicBezTo>
                  <a:pt x="19" y="41"/>
                  <a:pt x="19" y="41"/>
                  <a:pt x="19" y="41"/>
                </a:cubicBezTo>
                <a:cubicBezTo>
                  <a:pt x="48" y="41"/>
                  <a:pt x="48" y="41"/>
                  <a:pt x="48" y="41"/>
                </a:cubicBezTo>
                <a:cubicBezTo>
                  <a:pt x="48" y="38"/>
                  <a:pt x="48" y="38"/>
                  <a:pt x="48" y="38"/>
                </a:cubicBezTo>
                <a:cubicBezTo>
                  <a:pt x="19" y="38"/>
                  <a:pt x="19" y="38"/>
                  <a:pt x="19" y="38"/>
                </a:cubicBezTo>
                <a:close/>
                <a:moveTo>
                  <a:pt x="19" y="32"/>
                </a:moveTo>
                <a:cubicBezTo>
                  <a:pt x="19" y="35"/>
                  <a:pt x="19" y="35"/>
                  <a:pt x="19" y="35"/>
                </a:cubicBezTo>
                <a:cubicBezTo>
                  <a:pt x="48" y="35"/>
                  <a:pt x="48" y="35"/>
                  <a:pt x="48" y="35"/>
                </a:cubicBezTo>
                <a:cubicBezTo>
                  <a:pt x="48" y="32"/>
                  <a:pt x="48" y="32"/>
                  <a:pt x="48" y="32"/>
                </a:cubicBezTo>
                <a:cubicBezTo>
                  <a:pt x="19" y="32"/>
                  <a:pt x="19" y="32"/>
                  <a:pt x="19" y="32"/>
                </a:cubicBezTo>
                <a:close/>
                <a:moveTo>
                  <a:pt x="8" y="65"/>
                </a:moveTo>
                <a:cubicBezTo>
                  <a:pt x="21" y="52"/>
                  <a:pt x="21" y="52"/>
                  <a:pt x="21" y="52"/>
                </a:cubicBezTo>
                <a:cubicBezTo>
                  <a:pt x="22" y="52"/>
                  <a:pt x="22" y="51"/>
                  <a:pt x="21" y="50"/>
                </a:cubicBezTo>
                <a:cubicBezTo>
                  <a:pt x="21" y="49"/>
                  <a:pt x="20" y="49"/>
                  <a:pt x="19" y="50"/>
                </a:cubicBezTo>
                <a:cubicBezTo>
                  <a:pt x="6" y="63"/>
                  <a:pt x="6" y="63"/>
                  <a:pt x="6" y="63"/>
                </a:cubicBezTo>
                <a:cubicBezTo>
                  <a:pt x="5" y="64"/>
                  <a:pt x="5" y="64"/>
                  <a:pt x="6" y="65"/>
                </a:cubicBezTo>
                <a:cubicBezTo>
                  <a:pt x="6" y="66"/>
                  <a:pt x="7" y="66"/>
                  <a:pt x="8" y="65"/>
                </a:cubicBezTo>
                <a:close/>
                <a:moveTo>
                  <a:pt x="63" y="63"/>
                </a:moveTo>
                <a:cubicBezTo>
                  <a:pt x="50" y="50"/>
                  <a:pt x="50" y="50"/>
                  <a:pt x="50" y="50"/>
                </a:cubicBezTo>
                <a:cubicBezTo>
                  <a:pt x="49" y="49"/>
                  <a:pt x="48" y="49"/>
                  <a:pt x="48" y="50"/>
                </a:cubicBezTo>
                <a:cubicBezTo>
                  <a:pt x="47" y="51"/>
                  <a:pt x="47" y="52"/>
                  <a:pt x="48" y="52"/>
                </a:cubicBezTo>
                <a:cubicBezTo>
                  <a:pt x="61" y="65"/>
                  <a:pt x="61" y="65"/>
                  <a:pt x="61" y="65"/>
                </a:cubicBezTo>
                <a:cubicBezTo>
                  <a:pt x="62" y="66"/>
                  <a:pt x="63" y="66"/>
                  <a:pt x="64" y="65"/>
                </a:cubicBezTo>
                <a:cubicBezTo>
                  <a:pt x="64" y="64"/>
                  <a:pt x="64" y="64"/>
                  <a:pt x="63" y="63"/>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8998349" y="3304525"/>
            <a:ext cx="857250" cy="857250"/>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2"/>
          <p:cNvSpPr/>
          <p:nvPr/>
        </p:nvSpPr>
        <p:spPr>
          <a:xfrm>
            <a:off x="2648637" y="4816650"/>
            <a:ext cx="857250" cy="857250"/>
          </a:xfrm>
          <a:custGeom>
            <a:rect l="l" t="t" r="r" b="b"/>
            <a:pathLst>
              <a:path w="304800" h="304800">
                <a:moveTo>
                  <a:pt x="81229" y="194615"/>
                </a:moveTo>
                <a:cubicBezTo>
                  <a:pt x="74981" y="196987"/>
                  <a:pt x="67751" y="198358"/>
                  <a:pt x="60208" y="198358"/>
                </a:cubicBezTo>
                <a:cubicBezTo>
                  <a:pt x="26537" y="198358"/>
                  <a:pt x="-752" y="171069"/>
                  <a:pt x="-752" y="137398"/>
                </a:cubicBezTo>
                <a:cubicBezTo>
                  <a:pt x="-752" y="108871"/>
                  <a:pt x="18840" y="84925"/>
                  <a:pt x="45301" y="78276"/>
                </a:cubicBezTo>
                <a:lnTo>
                  <a:pt x="45720" y="78191"/>
                </a:lnTo>
                <a:lnTo>
                  <a:pt x="45720" y="76210"/>
                </a:lnTo>
                <a:cubicBezTo>
                  <a:pt x="45720" y="76190"/>
                  <a:pt x="45720" y="76171"/>
                  <a:pt x="45720" y="76152"/>
                </a:cubicBezTo>
                <a:cubicBezTo>
                  <a:pt x="45720" y="42481"/>
                  <a:pt x="73009" y="15192"/>
                  <a:pt x="106680" y="15192"/>
                </a:cubicBezTo>
                <a:cubicBezTo>
                  <a:pt x="116148" y="15192"/>
                  <a:pt x="125111" y="17355"/>
                  <a:pt x="133102" y="21203"/>
                </a:cubicBezTo>
                <a:lnTo>
                  <a:pt x="132740" y="21041"/>
                </a:lnTo>
                <a:cubicBezTo>
                  <a:pt x="142580" y="8153"/>
                  <a:pt x="157953" y="-86"/>
                  <a:pt x="175250" y="-86"/>
                </a:cubicBezTo>
                <a:cubicBezTo>
                  <a:pt x="202273" y="-86"/>
                  <a:pt x="224600" y="20002"/>
                  <a:pt x="228114" y="46063"/>
                </a:cubicBezTo>
                <a:lnTo>
                  <a:pt x="228143" y="46339"/>
                </a:lnTo>
                <a:cubicBezTo>
                  <a:pt x="243964" y="49454"/>
                  <a:pt x="256127" y="62036"/>
                  <a:pt x="258594" y="77819"/>
                </a:cubicBezTo>
                <a:lnTo>
                  <a:pt x="258623" y="78038"/>
                </a:lnTo>
                <a:cubicBezTo>
                  <a:pt x="285255" y="84953"/>
                  <a:pt x="304610" y="108785"/>
                  <a:pt x="304610" y="137131"/>
                </a:cubicBezTo>
                <a:cubicBezTo>
                  <a:pt x="304610" y="170802"/>
                  <a:pt x="277320" y="198091"/>
                  <a:pt x="243649" y="198091"/>
                </a:cubicBezTo>
                <a:cubicBezTo>
                  <a:pt x="234134" y="198091"/>
                  <a:pt x="225133" y="195910"/>
                  <a:pt x="217113" y="192024"/>
                </a:cubicBezTo>
                <a:lnTo>
                  <a:pt x="217475" y="192186"/>
                </a:lnTo>
                <a:cubicBezTo>
                  <a:pt x="209226" y="205435"/>
                  <a:pt x="197406" y="215779"/>
                  <a:pt x="183366" y="222018"/>
                </a:cubicBezTo>
                <a:lnTo>
                  <a:pt x="182880" y="222209"/>
                </a:lnTo>
                <a:lnTo>
                  <a:pt x="182880" y="274330"/>
                </a:lnTo>
                <a:lnTo>
                  <a:pt x="213360" y="289570"/>
                </a:lnTo>
                <a:lnTo>
                  <a:pt x="213360" y="304810"/>
                </a:lnTo>
                <a:lnTo>
                  <a:pt x="91440" y="304810"/>
                </a:lnTo>
                <a:lnTo>
                  <a:pt x="91440" y="289570"/>
                </a:lnTo>
                <a:lnTo>
                  <a:pt x="121920" y="274330"/>
                </a:lnTo>
                <a:lnTo>
                  <a:pt x="121920" y="228610"/>
                </a:lnTo>
                <a:lnTo>
                  <a:pt x="81229" y="194624"/>
                </a:lnTo>
                <a:close/>
                <a:moveTo>
                  <a:pt x="76200" y="152400"/>
                </a:moveTo>
                <a:lnTo>
                  <a:pt x="121920" y="198120"/>
                </a:lnTo>
                <a:lnTo>
                  <a:pt x="121920" y="152400"/>
                </a:lnTo>
                <a:lnTo>
                  <a:pt x="76200" y="1524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3" name="Group 33"/>
          <p:cNvGrpSpPr/>
          <p:nvPr/>
        </p:nvGrpSpPr>
        <p:grpSpPr>
          <a:xfrm>
            <a:off x="4068198" y="1804533"/>
            <a:ext cx="6294397" cy="802744"/>
            <a:chOff x="4068198" y="1804533"/>
            <a:chExt cx="6294397" cy="802744"/>
          </a:xfrm>
        </p:grpSpPr>
        <p:sp>
          <p:nvSpPr>
            <p:cNvPr id="34" name="TextBox 34"/>
            <p:cNvSpPr txBox="1"/>
            <p:nvPr/>
          </p:nvSpPr>
          <p:spPr>
            <a:xfrm>
              <a:off x="4068198" y="1804533"/>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选择具有代表性的妇科疾病患者作为实验对象，如宫颈炎、盆腔炎、子宫肌瘤等。</a:t>
              </a:r>
            </a:p>
          </p:txBody>
        </p:sp>
      </p:grpSp>
      <p:grpSp>
        <p:nvGrpSpPr>
          <p:cNvPr id="35" name="Group 35"/>
          <p:cNvGrpSpPr/>
          <p:nvPr/>
        </p:nvGrpSpPr>
        <p:grpSpPr>
          <a:xfrm>
            <a:off x="2102790" y="3417125"/>
            <a:ext cx="6294397" cy="802744"/>
            <a:chOff x="2102790" y="3417125"/>
            <a:chExt cx="6294397" cy="802744"/>
          </a:xfrm>
        </p:grpSpPr>
        <p:sp>
          <p:nvSpPr>
            <p:cNvPr id="36" name="TextBox 36"/>
            <p:cNvSpPr txBox="1"/>
            <p:nvPr/>
          </p:nvSpPr>
          <p:spPr>
            <a:xfrm>
              <a:off x="2102790" y="3417125"/>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根据疾病类型和严重程度，将患者分为不同的组别，以便进行针对性的分析和比较。</a:t>
              </a:r>
            </a:p>
          </p:txBody>
        </p:sp>
      </p:grpSp>
      <p:grpSp>
        <p:nvGrpSpPr>
          <p:cNvPr id="37" name="Group 37"/>
          <p:cNvGrpSpPr/>
          <p:nvPr/>
        </p:nvGrpSpPr>
        <p:grpSpPr>
          <a:xfrm>
            <a:off x="4025566" y="5029724"/>
            <a:ext cx="6294397" cy="802744"/>
            <a:chOff x="4025566" y="5029724"/>
            <a:chExt cx="6294397" cy="802744"/>
          </a:xfrm>
        </p:grpSpPr>
        <p:sp>
          <p:nvSpPr>
            <p:cNvPr id="38" name="TextBox 38"/>
            <p:cNvSpPr txBox="1"/>
            <p:nvPr/>
          </p:nvSpPr>
          <p:spPr>
            <a:xfrm>
              <a:off x="4025566" y="5029724"/>
              <a:ext cx="6294397" cy="80274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sz="1500">
                  <a:solidFill>
                    <a:srgbClr val="060001">
                      <a:alpha val="100000"/>
                    </a:srgbClr>
                  </a:solidFill>
                  <a:latin typeface="Microsoft Yahei"/>
                  <a:ea typeface="Microsoft Yahei"/>
                  <a:cs typeface="Microsoft Yahei"/>
                </a:rPr>
                <a:t>收集患者的临床信息，如症状、体征、病史等，以及相关的医学检查结果，如血液化验、影像学检查等。</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https://d.book118.com/607043123053006040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2A26"/>
      </a:lt1>
      <a:dk2>
        <a:srgbClr val="D9FFFA"/>
      </a:dk2>
      <a:lt2>
        <a:srgbClr val="000000"/>
      </a:lt2>
      <a:accent1>
        <a:srgbClr val="00BEA8"/>
      </a:accent1>
      <a:accent2>
        <a:srgbClr val="00A5B2"/>
      </a:accent2>
      <a:accent3>
        <a:srgbClr val="00657D"/>
      </a:accent3>
      <a:accent4>
        <a:srgbClr val="05DD68"/>
      </a:accent4>
      <a:accent5>
        <a:srgbClr val="5DE88C"/>
      </a:accent5>
      <a:accent6>
        <a:srgbClr val="6BAFFF"/>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69</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2024-09-12T16:57:22.751</cp:lastPrinted>
  <dcterms:created xsi:type="dcterms:W3CDTF">2024-09-12T08:57:22Z</dcterms:created>
  <dcterms:modified xsi:type="dcterms:W3CDTF">2024-09-12T08:57:24Z</dcterms:modified>
</cp:coreProperties>
</file>