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8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image" Target="../media/image2.svg" /><Relationship Id="rId4" Type="http://schemas.openxmlformats.org/officeDocument/2006/relationships/tags" Target="../tags/tag2.xml" /><Relationship Id="rId5" Type="http://schemas.openxmlformats.org/officeDocument/2006/relationships/image" Target="NULL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3.xml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NULL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12" Type="http://schemas.openxmlformats.org/officeDocument/2006/relationships/tags" Target="../tags/tag28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5.png" /><Relationship Id="rId3" Type="http://schemas.openxmlformats.org/officeDocument/2006/relationships/image" Target="../media/image6.svg" /><Relationship Id="rId4" Type="http://schemas.openxmlformats.org/officeDocument/2006/relationships/tags" Target="../tags/tag22.xml" /><Relationship Id="rId5" Type="http://schemas.openxmlformats.org/officeDocument/2006/relationships/image" Target="NULL" TargetMode="External" /><Relationship Id="rId6" Type="http://schemas.openxmlformats.org/officeDocument/2006/relationships/image" Target="../media/image7.png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image" Target="../media/image9.svg" /><Relationship Id="rId4" Type="http://schemas.openxmlformats.org/officeDocument/2006/relationships/tags" Target="../tags/tag60.xml" /><Relationship Id="rId5" Type="http://schemas.openxmlformats.org/officeDocument/2006/relationships/image" Target="NULL" TargetMode="External" /><Relationship Id="rId6" Type="http://schemas.openxmlformats.org/officeDocument/2006/relationships/image" Target="../media/image7.png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47F96-5F21-4FA4-859F-B8B4F3D2D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673C6-71FA-4DC3-9B63-E47A8CCC7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9E211-F763-4F6E-81AE-FC5E1465C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5A53A-820C-40D7-9B7B-4C1D78A7A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BF914-6A45-45DA-A896-6FD8CEBB1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127DB-2A71-43DE-86BF-B0B4BA417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771900-9BDB-4221-B871-0CE880C4C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2AB39-524C-4D20-BF53-FE26E8C05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8FAD0-9DF3-455B-8968-7B4BEC564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349DA-1F10-4E7F-897D-14A8146F2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31437-57BA-4492-9E95-E1D28564F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 r:link="rId6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9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9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@svg_bg4" descr="C:/Users/kingsoft/AppData/Local/Temp/fig2wpp/@svg_bg4.sv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 r:link="rId6"/>
              </a:ext>
            </a:extLst>
          </a:blip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10" name="@png2x" descr="C:/Users/kingsoft/AppData/Local/Temp/fig2wpp/@png2x.pn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@svg_bg2" descr="C:/Users/kingsoft/AppData/Local/Temp/fig2wpp/@svg_bg2.sv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 r:link="rId6"/>
              </a:ext>
            </a:extLst>
          </a:blip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9" name="@png2x" descr="C:/Users/kingsoft/AppData/Local/Temp/fig2wpp/@png2x.pn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0.png" /><Relationship Id="rId14" Type="http://schemas.openxmlformats.org/officeDocument/2006/relationships/image" Target="../media/image11.svg" /><Relationship Id="rId15" Type="http://schemas.openxmlformats.org/officeDocument/2006/relationships/tags" Target="../tags/tag68.xml" /><Relationship Id="rId16" Type="http://schemas.openxmlformats.org/officeDocument/2006/relationships/tags" Target="../tags/tag69.xml" /><Relationship Id="rId17" Type="http://schemas.openxmlformats.org/officeDocument/2006/relationships/tags" Target="../tags/tag70.xml" /><Relationship Id="rId18" Type="http://schemas.openxmlformats.org/officeDocument/2006/relationships/tags" Target="../tags/tag71.xml" /><Relationship Id="rId19" Type="http://schemas.openxmlformats.org/officeDocument/2006/relationships/tags" Target="../tags/tag7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3.xml" /><Relationship Id="rId21" Type="http://schemas.openxmlformats.org/officeDocument/2006/relationships/tags" Target="../tags/tag7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@svg_bg3" descr="C:/Users/kingsoft/AppData/Local/Temp/fig2wpp/@svg_bg3.svg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 r:link="rId16"/>
              </a:ext>
            </a:extLst>
          </a:blip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tags" Target="../tags/tag111.xml" /><Relationship Id="rId2" Type="http://schemas.openxmlformats.org/officeDocument/2006/relationships/tags" Target="../tags/tag94.xml" /><Relationship Id="rId20" Type="http://schemas.openxmlformats.org/officeDocument/2006/relationships/tags" Target="../tags/tag112.xml" /><Relationship Id="rId21" Type="http://schemas.openxmlformats.org/officeDocument/2006/relationships/tags" Target="../tags/tag113.xml" /><Relationship Id="rId22" Type="http://schemas.openxmlformats.org/officeDocument/2006/relationships/tags" Target="../tags/tag114.xml" /><Relationship Id="rId23" Type="http://schemas.openxmlformats.org/officeDocument/2006/relationships/tags" Target="../tags/tag115.xml" /><Relationship Id="rId24" Type="http://schemas.openxmlformats.org/officeDocument/2006/relationships/tags" Target="../tags/tag116.xml" /><Relationship Id="rId25" Type="http://schemas.openxmlformats.org/officeDocument/2006/relationships/tags" Target="../tags/tag117.xml" /><Relationship Id="rId26" Type="http://schemas.openxmlformats.org/officeDocument/2006/relationships/tags" Target="../tags/tag118.xml" /><Relationship Id="rId27" Type="http://schemas.openxmlformats.org/officeDocument/2006/relationships/tags" Target="../tags/tag119.xml" /><Relationship Id="rId28" Type="http://schemas.openxmlformats.org/officeDocument/2006/relationships/tags" Target="../tags/tag120.xml" /><Relationship Id="rId29" Type="http://schemas.openxmlformats.org/officeDocument/2006/relationships/tags" Target="../tags/tag121.xml" /><Relationship Id="rId3" Type="http://schemas.openxmlformats.org/officeDocument/2006/relationships/tags" Target="../tags/tag95.xml" /><Relationship Id="rId30" Type="http://schemas.openxmlformats.org/officeDocument/2006/relationships/tags" Target="../tags/tag122.xml" /><Relationship Id="rId31" Type="http://schemas.openxmlformats.org/officeDocument/2006/relationships/tags" Target="../tags/tag123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5301413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薪酬制度与员工激励的关系研究</a:t>
            </a:r>
            <a:endParaRPr lang="zh-CN" altLang="en-US"/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薪酬制度对员工激励的影响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5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员工激励对薪酬制度的反馈作用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7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8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薪酬制度与员工激励的实践应用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20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21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薪酬制度与员工激励的平衡发展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3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5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结论与建议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薪酬制度对员工激励的影响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薪酬制度的构成要素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基本工资：员工的基本生活保障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股权激励：通过给予员工公司股权，激励员工为公司创造更多价值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福利：包括社会保险、住房公积金、带薪假期等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奖金：对员工工作表现的奖励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薪酬制度对员工激励的作用机制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薪酬制度可以影响员工的工作积极性和满意度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薪酬制度可以激励员工提高工作效率和质量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薪酬制度可以吸引和留住优秀人才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薪酬制度可以促进员工之间的合作和团队精神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薪酬制度对员工激励的实证研究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研究背景：薪酬制度是员工激励的重要手段，但如何有效激励员工一直是企业面临的难题。</a:t>
            </a:r>
            <a:endParaRPr lang="zh-CN" altLang="en-US" sz="12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研究方法：采用问卷调查和访谈法，收集员工对薪酬制度的满意度和激励效果。</a:t>
            </a:r>
            <a:endParaRPr lang="zh-CN" altLang="en-US" sz="12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研究结果：发现薪酬制度对员工激励有显著影响，但具体影响程度因员工个体差异而异。</a:t>
            </a:r>
            <a:endParaRPr lang="zh-CN" altLang="en-US" sz="12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研究建议：企业应根据员工需求制定合理的薪酬制度，同时关注员工成长和发展，提高员工满意度和忠诚度。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员工激励对薪酬制度的反馈作用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员工激励的需求层次与薪酬制度的关系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697166" y="1773936"/>
            <a:ext cx="1194793" cy="1046262"/>
          </a:xfrm>
          <a:prstGeom prst="rect">
            <a:avLst/>
          </a:prstGeom>
          <a:noFill/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3"/>
            </p:custDataLst>
          </p:nvPr>
        </p:nvSpPr>
        <p:spPr>
          <a:xfrm>
            <a:off x="6269450" y="2534446"/>
            <a:ext cx="2050581" cy="126153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生理需求：薪酬制度需要提供基本的工资和福利，以满足员工的生理需求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1896803" y="1773936"/>
            <a:ext cx="1194793" cy="1046262"/>
          </a:xfrm>
          <a:prstGeom prst="rect">
            <a:avLst/>
          </a:prstGeom>
          <a:noFill/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5"/>
            </p:custDataLst>
          </p:nvPr>
        </p:nvSpPr>
        <p:spPr>
          <a:xfrm>
            <a:off x="1469087" y="2534446"/>
            <a:ext cx="2050581" cy="126153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员工激励的需求层次：生理需求、安全需求、社交需求、尊重需求和自我实现需求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4297270" y="1773936"/>
            <a:ext cx="1194793" cy="1046262"/>
          </a:xfrm>
          <a:prstGeom prst="rect">
            <a:avLst/>
          </a:prstGeom>
          <a:noFill/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7"/>
            </p:custDataLst>
          </p:nvPr>
        </p:nvSpPr>
        <p:spPr>
          <a:xfrm>
            <a:off x="3868983" y="2534446"/>
            <a:ext cx="2050581" cy="1261534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薪酬制度与员工激励的关系：薪酬制度需要满足员工的不同需求层次，以实现有效的员工激励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7897400" y="3923378"/>
            <a:ext cx="1194793" cy="1046262"/>
          </a:xfrm>
          <a:prstGeom prst="rect">
            <a:avLst/>
          </a:prstGeom>
          <a:noFill/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9"/>
            </p:custDataLst>
          </p:nvPr>
        </p:nvSpPr>
        <p:spPr>
          <a:xfrm>
            <a:off x="7468540" y="4700470"/>
            <a:ext cx="2052165" cy="126153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自我实现需求：薪酬制度需要提供发展空间和挑战，以满足员工的自我实现需求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3097037" y="3923378"/>
            <a:ext cx="1194793" cy="1046262"/>
          </a:xfrm>
          <a:prstGeom prst="rect">
            <a:avLst/>
          </a:prstGeom>
          <a:noFill/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11"/>
            </p:custDataLst>
          </p:nvPr>
        </p:nvSpPr>
        <p:spPr>
          <a:xfrm>
            <a:off x="2668178" y="4700470"/>
            <a:ext cx="2052165" cy="126153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社交需求：薪酬制度需要提供良好的工作环境和团队氛围，以满足员工的社交需求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5496932" y="3923378"/>
            <a:ext cx="1194793" cy="1046262"/>
          </a:xfrm>
          <a:prstGeom prst="rect">
            <a:avLst/>
          </a:prstGeom>
          <a:noFill/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5068645" y="4687891"/>
            <a:ext cx="2052165" cy="126153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尊重需求：薪酬制度需要提供公平的待遇和认可，以满足员工的尊重需求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097061" y="1773936"/>
            <a:ext cx="1194793" cy="1046262"/>
          </a:xfrm>
          <a:prstGeom prst="rect">
            <a:avLst/>
          </a:prstGeom>
          <a:noFill/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5"/>
            </p:custDataLst>
          </p:nvPr>
        </p:nvSpPr>
        <p:spPr>
          <a:xfrm>
            <a:off x="8669346" y="2467544"/>
            <a:ext cx="2050581" cy="126153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0">
                <a:latin typeface="+mn-ea"/>
                <a:ea typeface="+mn-ea"/>
                <a:sym typeface="+mn-ea"/>
              </a:rPr>
              <a:t>安全需求：薪酬制度需要提供稳定的收入和福利，以满足员工的安全需求</a:t>
            </a:r>
            <a:endParaRPr lang="zh-CN" altLang="en-US" sz="1400" b="0">
              <a:latin typeface="+mn-ea"/>
              <a:ea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员工激励的创新性对薪酬制度的影响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创新性激励可以促进员工之间的合作和沟通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创新性激励可以提高员工的工作积极性和创造力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创新性激励可以增强员工的归属感和忠诚度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创新性激励可以推动薪酬制度的改革和完善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员工激励的绩效评价与薪酬制度的关联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绩效评价是员工激励的重要依据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薪酬制度是员工激励的重要手段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绩效评价与薪酬制度的关联性分析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案例分析：某公司如何通过绩效评价与薪酬制度实现员工激励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薪酬制度与员工激励的平衡发展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https://d.book118.com/607053014130006050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5"/>
  <p:tag name="KSO_WM_UNIT_TEXT_FILL_TYPE" val="1"/>
  <p:tag name="KSO_WM_UNIT_TYPE" val="l_h_a"/>
  <p:tag name="KSO_WM_UNIT_USESOURCEFORMAT_APPLY" val="0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5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5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5"/>
  <p:tag name="KSO_WM_UNIT_TEXT_FILL_TYPE" val="1"/>
  <p:tag name="KSO_WM_UNIT_TYPE" val="l_h_a"/>
  <p:tag name="KSO_WM_UNIT_USESOURCEFORMAT_APPLY" val="0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5"/>
  <p:tag name="KSO_WM_UNIT_TEXT_FILL_TYPE" val="1"/>
  <p:tag name="KSO_WM_UNIT_TYPE" val="l_h_a"/>
  <p:tag name="KSO_WM_UNIT_USESOURCEFORMAT_APPLY" val="0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5"/>
  <p:tag name="KSO_WM_UNIT_TEXT_FILL_TYPE" val="1"/>
  <p:tag name="KSO_WM_UNIT_TYPE" val="a"/>
  <p:tag name="KSO_WM_UNIT_USESOURCEFORMAT_APPLY" val="0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3.xml><?xml version="1.0" encoding="utf-8"?>
<p:tagLst xmlns:p="http://schemas.openxmlformats.org/presentationml/2006/main">
  <p:tag name="KSO_WM_TEMPLATE_CATEGORY" val="custom"/>
  <p:tag name="KSO_WM_TEMPLATE_INDEX" val="20231418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EXT_FILL_FORE_SCHEMECOLOR_INDEX" val="7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EXT_FILL_FORE_SCHEMECOLOR_INDEX" val="5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EXT_FILL_FORE_SCHEMECOLOR_INDEX" val="9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TEMPLATE_CATEGORY" val="custom"/>
  <p:tag name="KSO_WM_TEMPLATE_INDEX" val="20231418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汉仪粗圆简</vt:lpstr>
      <vt:lpstr>汉仪正圆-75W</vt:lpstr>
      <vt:lpstr>汉仪正圆-45W</vt:lpstr>
      <vt:lpstr>微软雅黑</vt:lpstr>
      <vt:lpstr>Wingdings</vt:lpstr>
      <vt:lpstr>Office Theme</vt:lpstr>
      <vt:lpstr>薪酬制度与员工激励的关系研究</vt:lpstr>
      <vt:lpstr>目录</vt:lpstr>
      <vt:lpstr>薪酬制度对员工激励的影响</vt:lpstr>
      <vt:lpstr>薪酬制度的构成要素</vt:lpstr>
      <vt:lpstr>薪酬制度对员工激励的作用机制</vt:lpstr>
      <vt:lpstr>薪酬制度对员工激励的实证研究</vt:lpstr>
      <vt:lpstr>员工激励对薪酬制度的反馈作用</vt:lpstr>
      <vt:lpstr>员工激励的需求层次与薪酬制度的关系</vt:lpstr>
      <vt:lpstr>员工激励的创新性对薪酬制度的影响</vt:lpstr>
      <vt:lpstr>员工激励的绩效评价与薪酬制度的关联</vt:lpstr>
      <vt:lpstr>薪酬制度与员工激励的平衡发展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2024-09-23T07:31:52.302</cp:lastPrinted>
  <dcterms:created xsi:type="dcterms:W3CDTF">2024-09-22T23:31:52Z</dcterms:created>
  <dcterms:modified xsi:type="dcterms:W3CDTF">2024-09-22T23:31:55Z</dcterms:modified>
</cp:coreProperties>
</file>