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QAERA+MS-UIGothic"/>
      <p:regular r:id="rId15"/>
    </p:embeddedFont>
    <p:embeddedFont>
      <p:font typeface="MSICCL+GELAQV+MicrosoftYaHei-Bold"/>
      <p:regular r:id="rId16"/>
    </p:embeddedFont>
    <p:embeddedFont>
      <p:font typeface="OEAQJI+OFHKIH+ArialMT"/>
      <p:regular r:id="rId17"/>
    </p:embeddedFont>
    <p:embeddedFont>
      <p:font typeface="VNIBGU+REHOE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A41B3-6B49-46C9-AB28-DEFF9DE07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EFF97-9692-4B33-AD47-A8AD35D0E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E2739-8E88-4598-AED9-C0323B174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F0587-A2BD-46D4-9204-451C567BE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E0C502-EEB4-4C37-9DE2-2269A25F4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7517B9-4E7F-492D-B824-10D5C1799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11111-F0A2-4507-B4B2-D103F95FF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2C97B-4D4A-4569-868F-F45FD7792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3F460-F3C4-4F71-9E02-8EF4FB629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0BCBD-03B7-4113-AEA7-E7A5A1A05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5DF9C-92C0-4800-B5CB-332131323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11026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1090210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PQAERA+MS-UIGothic"/>
                <a:cs typeface="PQAERA+MS-UIGothic"/>
              </a:rPr>
              <a:t>中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药</a:t>
            </a:r>
            <a:r>
              <a:rPr sz="4950">
                <a:solidFill>
                  <a:srgbClr val="00608A"/>
                </a:solidFill>
                <a:latin typeface="PQAERA+MS-UIGothic"/>
                <a:cs typeface="PQAERA+MS-UIGothic"/>
              </a:rPr>
              <a:t>炮制技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术</a:t>
            </a:r>
            <a:r>
              <a:rPr sz="4950">
                <a:solidFill>
                  <a:srgbClr val="00608A"/>
                </a:solidFill>
                <a:latin typeface="PQAERA+MS-UIGothic"/>
                <a:cs typeface="PQAERA+MS-UIGothic"/>
              </a:rPr>
              <a:t>之炒焦法</a:t>
            </a:r>
            <a:r>
              <a:rPr sz="4950">
                <a:solidFill>
                  <a:srgbClr val="00608A"/>
                </a:solidFill>
                <a:latin typeface="MSICCL+GELAQV+MicrosoftYaHei-Bold"/>
                <a:cs typeface="MSICCL+GELAQV+MicrosoftYaHei-Bold"/>
              </a:rPr>
              <a:t>—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栀</a:t>
            </a:r>
            <a:r>
              <a:rPr sz="4950">
                <a:solidFill>
                  <a:srgbClr val="00608A"/>
                </a:solidFill>
                <a:latin typeface="PQAERA+MS-UIGothic"/>
                <a:cs typeface="PQAERA+MS-UIGothic"/>
              </a:rPr>
              <a:t>子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00608A"/>
                </a:solidFill>
                <a:latin typeface="PQAERA+MS-UIGothic"/>
                <a:cs typeface="PQAERA+MS-UIGothic"/>
              </a:rPr>
              <a:t>理</a:t>
            </a:r>
          </a:p>
          <a:p>
            <a:pPr marL="0" marR="0">
              <a:lnSpc>
                <a:spcPts val="4950"/>
              </a:lnSpc>
              <a:spcBef>
                <a:spcPts val="213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608A"/>
                </a:solidFill>
                <a:latin typeface="PQAERA+MS-UIGothic"/>
                <a:cs typeface="PQAER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5269" y="238715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OEAQJI+OFHKIH+ArialMT"/>
                <a:cs typeface="OEAQJI+OFHKIH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中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炮制技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术简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5269" y="294659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OEAQJI+OFHKIH+ArialMT"/>
                <a:cs typeface="OEAQJI+OFHKIH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炒焦法的原理及作用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25269" y="4066095"/>
            <a:ext cx="6192461" cy="19034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OEAQJI+OFHKIH+ArialMT"/>
                <a:cs typeface="OEAQJI+OFHKIH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炒焦法炮制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栀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子的步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骤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及注意事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OEAQJI+OFHKIH+ArialMT"/>
                <a:cs typeface="OEAQJI+OFHKIH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炒焦法炮制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栀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子的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床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用及案例分析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OEAQJI+OFHKIH+ArialMT"/>
                <a:cs typeface="OEAQJI+OFHKIH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中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炮制技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608A"/>
                </a:solidFill>
                <a:latin typeface="PQAERA+MS-UIGothic"/>
                <a:cs typeface="PQAERA+MS-UIGothic"/>
              </a:rPr>
              <a:t>之展望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PQAERA+MS-UIGothic"/>
                <a:cs typeface="PQAERA+MS-UIGothic"/>
              </a:rPr>
              <a:t>中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药</a:t>
            </a:r>
            <a:r>
              <a:rPr sz="4500">
                <a:solidFill>
                  <a:srgbClr val="00608A"/>
                </a:solidFill>
                <a:latin typeface="PQAERA+MS-UIGothic"/>
                <a:cs typeface="PQAERA+MS-UIGothic"/>
              </a:rPr>
              <a:t>炮制技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术简</a:t>
            </a:r>
            <a:r>
              <a:rPr sz="4500">
                <a:solidFill>
                  <a:srgbClr val="00608A"/>
                </a:solidFill>
                <a:latin typeface="PQAERA+MS-UIGothic"/>
                <a:cs typeface="PQAERA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中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炮制技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的意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3189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QAERA+MS-UIGothic"/>
                <a:cs typeface="PQAERA+MS-UIGothic"/>
              </a:rPr>
              <a:t>降低或消除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FFFDFD"/>
                </a:solidFill>
                <a:latin typeface="PQAERA+MS-UIGothic"/>
                <a:cs typeface="PQAERA+MS-UIGothic"/>
              </a:rPr>
              <a:t>物的毒性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QAERA+MS-UIGothic"/>
                <a:cs typeface="PQAERA+MS-UIGothic"/>
              </a:rPr>
              <a:t>便于制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2000" spc="25">
                <a:solidFill>
                  <a:srgbClr val="FFFDFD"/>
                </a:solidFill>
                <a:latin typeface="PQAERA+MS-UIGothic"/>
                <a:cs typeface="PQAERA+MS-UIGothic"/>
              </a:rPr>
              <a:t>和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贮</a:t>
            </a:r>
            <a:r>
              <a:rPr sz="2000">
                <a:solidFill>
                  <a:srgbClr val="FFFDFD"/>
                </a:solidFill>
                <a:latin typeface="PQAERA+MS-UIGothic"/>
                <a:cs typeface="PQAERA+MS-UIGothic"/>
              </a:rPr>
              <a:t>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炮制可以降低或消除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物中的毒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性成分，提高用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安全性。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炮制可以使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物干燥、粉碎和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菌，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便于制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贮</a:t>
            </a: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PQAERA+MS-UIGothic"/>
                <a:cs typeface="PQAERA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强药</a:t>
            </a:r>
            <a:r>
              <a:rPr sz="2000" spc="23">
                <a:solidFill>
                  <a:srgbClr val="FFFDFD"/>
                </a:solidFill>
                <a:latin typeface="PQAERA+MS-UIGothic"/>
                <a:cs typeface="PQAERA+MS-UIGothic"/>
              </a:rPr>
              <a:t>物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2000">
                <a:solidFill>
                  <a:srgbClr val="FFFDFD"/>
                </a:solidFill>
                <a:latin typeface="PQAERA+MS-UIGothic"/>
                <a:cs typeface="PQAERA+MS-UIGothic"/>
              </a:rPr>
              <a:t>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炮制可以使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物中的有效成分充分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放，提高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物的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PQAERA+MS-UIGothic"/>
                <a:cs typeface="PQAERA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中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炮制技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的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展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SICCL+GELAQV+MicrosoftYaHei-Bold"/>
                <a:cs typeface="MSICCL+GELAQ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SICCL+GELAQV+MicrosoftYaHei-Bold"/>
                <a:cs typeface="MSICCL+GELAQ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SICCL+GELAQV+MicrosoftYaHei-Bold"/>
                <a:cs typeface="MSICCL+GELAQ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PQAERA+MS-UIGothic"/>
                <a:cs typeface="PQAERA+MS-UIGothic"/>
              </a:rPr>
              <a:t>起源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08A"/>
                </a:solidFill>
                <a:latin typeface="PQAERA+MS-UIGothic"/>
                <a:cs typeface="PQAERA+MS-UIGothic"/>
              </a:rPr>
              <a:t>古代炮制方法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00608A"/>
                </a:solidFill>
                <a:latin typeface="PQAERA+MS-UIGothic"/>
                <a:cs typeface="PQAERA+MS-UIGothic"/>
              </a:rPr>
              <a:t>代炮制技</a:t>
            </a:r>
            <a:r>
              <a:rPr sz="2000">
                <a:solidFill>
                  <a:srgbClr val="00608A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中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炮制技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起源于古代，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随着中医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展而逐步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完善。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古代炮制方法以炒、炙、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煅、煨等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主，根据不同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物的特点采用不同的方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法。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代炮制技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更加注重科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学性和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准化，引入了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代化的技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了炮制的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量和效率。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中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炮制技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的分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PQAERA+MS-UIGothic"/>
                <a:cs typeface="PQAERA+MS-UIGothic"/>
              </a:rPr>
              <a:t>按工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艺</a:t>
            </a:r>
            <a:r>
              <a:rPr sz="2300" spc="23">
                <a:solidFill>
                  <a:srgbClr val="00608A"/>
                </a:solidFill>
                <a:latin typeface="PQAERA+MS-UIGothic"/>
                <a:cs typeface="PQAERA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PQAERA+MS-UIGothic"/>
                <a:cs typeface="PQAERA+MS-UIGothic"/>
              </a:rPr>
              <a:t>按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药</a:t>
            </a:r>
            <a:r>
              <a:rPr sz="2300" spc="23">
                <a:solidFill>
                  <a:srgbClr val="00608A"/>
                </a:solidFill>
                <a:latin typeface="PQAERA+MS-UIGothic"/>
                <a:cs typeface="PQAERA+MS-UIGothic"/>
              </a:rPr>
              <a:t>物性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PQAERA+MS-UIGothic"/>
                <a:cs typeface="PQAERA+MS-UIGothic"/>
              </a:rPr>
              <a:t>按用途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中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炮制技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可分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炒、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中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炮制技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可分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根茎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、果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实类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、叶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、花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等不同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物的炮制方法。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中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炮制技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可分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为净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制、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切制和炮炙三大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，根据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不同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物的需求采用不同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的方法。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52244" y="4973058"/>
            <a:ext cx="218926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炙、煅、煨等多种方法。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PQAERA+MS-UIGothic"/>
                <a:cs typeface="PQAERA+MS-UIGothic"/>
              </a:rPr>
              <a:t>炒焦法的原理及作用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炒焦法的定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PQAERA+MS-UIGothic"/>
                <a:cs typeface="PQAERA+MS-UIGothic"/>
              </a:rPr>
              <a:t>炒焦法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制或切制后的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物，置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热锅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内用中火或武火加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，不断翻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，炒至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物表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面呈焦黄色或焦褐色，内部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色加深，并具有焦香气味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，取出晾凉的方法。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PQAERA+MS-UIGothic"/>
                <a:cs typeface="PQAERA+MS-UIGothic"/>
              </a:rPr>
              <a:t>注意事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65705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炒焦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需掌握火候，防止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物炒得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深或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浅，影响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物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量和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炒焦法的原理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MSICCL+GELAQV+MicrosoftYaHei-Bold"/>
                <a:cs typeface="MSICCL+GELAQ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加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使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物中的水分蒸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，同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使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物中的淀粉、蛋白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等成分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受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热变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性，形成焦状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MSICCL+GELAQV+MicrosoftYaHei-Bold"/>
                <a:cs typeface="MSICCL+GELAQV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炒焦后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物表面形成焦状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构，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可增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强药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物的收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敛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止泻作用，同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使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物内部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色加深，有利于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E0E07"/>
                </a:solidFill>
                <a:latin typeface="PQAERA+MS-UIGothic"/>
                <a:cs typeface="PQAERA+MS-UIGothic"/>
              </a:rPr>
              <a:t>物有效成分的溶出。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炒焦法在中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608A"/>
                </a:solidFill>
                <a:latin typeface="PQAERA+MS-UIGothic"/>
                <a:cs typeface="PQAERA+MS-UIGothic"/>
              </a:rPr>
              <a:t>炮制中的作用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29310" y="164000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PQAERA+MS-UIGothic"/>
                <a:cs typeface="PQAERA+MS-UIGothic"/>
              </a:rPr>
              <a:t>增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强药</a:t>
            </a:r>
            <a:r>
              <a:rPr sz="2300" spc="23">
                <a:solidFill>
                  <a:srgbClr val="00608A"/>
                </a:solidFill>
                <a:latin typeface="PQAERA+MS-UIGothic"/>
                <a:cs typeface="PQAERA+MS-UIGothic"/>
              </a:rPr>
              <a:t>物收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敛</a:t>
            </a:r>
            <a:r>
              <a:rPr sz="2300" spc="25">
                <a:solidFill>
                  <a:srgbClr val="00608A"/>
                </a:solidFill>
                <a:latin typeface="PQAERA+MS-UIGothic"/>
                <a:cs typeface="PQAERA+MS-UIGothic"/>
              </a:rPr>
              <a:t>止泻作用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42934" y="1640006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PQAERA+MS-UIGothic"/>
                <a:cs typeface="PQAERA+MS-UIGothic"/>
              </a:rPr>
              <a:t>提高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00608A"/>
                </a:solidFill>
                <a:latin typeface="PQAERA+MS-UIGothic"/>
                <a:cs typeface="PQAERA+MS-UIGothic"/>
              </a:rPr>
              <a:t>物有效成分的溶出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如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栀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子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炒焦后，其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性偏于收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敛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，具有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炒焦后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物表面形成焦状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构，有利于煎煮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液的渗透和有效成分的溶出。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74619" y="251433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更好的止泻作用。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98905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PQAERA+MS-UIGothic"/>
                <a:cs typeface="PQAERA+MS-UIGothic"/>
              </a:rPr>
              <a:t>降低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药</a:t>
            </a:r>
            <a:r>
              <a:rPr sz="2300" spc="23">
                <a:solidFill>
                  <a:srgbClr val="00608A"/>
                </a:solidFill>
                <a:latin typeface="PQAERA+MS-UIGothic"/>
                <a:cs typeface="PQAERA+MS-UIGothic"/>
              </a:rPr>
              <a:t>物毒性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矫</a:t>
            </a:r>
            <a:r>
              <a:rPr sz="2300" spc="25">
                <a:solidFill>
                  <a:srgbClr val="00608A"/>
                </a:solidFill>
                <a:latin typeface="PQAERA+MS-UIGothic"/>
                <a:cs typeface="PQAERA+MS-UIGothic"/>
              </a:rPr>
              <a:t>臭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矫</a:t>
            </a:r>
            <a:r>
              <a:rPr sz="2300">
                <a:solidFill>
                  <a:srgbClr val="00608A"/>
                </a:solidFill>
                <a:latin typeface="PQAERA+MS-UIGothic"/>
                <a:cs typeface="PQAERA+MS-UIGothic"/>
              </a:rPr>
              <a:t>味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23429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某些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物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炒焦后可以降低其毒性，如川</a:t>
            </a:r>
          </a:p>
          <a:p>
            <a:pPr marL="2667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乌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、草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乌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某些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物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炒焦后可以去除不良气味，提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高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PQAERA+MS-UIGothic"/>
                <a:cs typeface="PQAERA+MS-UIGothic"/>
              </a:rPr>
              <a:t>物的适口性。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https://d.book118.com/607111026165006043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PQAERA+MS-UIGothic</vt:lpstr>
      <vt:lpstr>SimSun</vt:lpstr>
      <vt:lpstr>MSICCL+GELAQV+MicrosoftYaHei-Bold</vt:lpstr>
      <vt:lpstr>OEAQJI+OFHKIH+ArialMT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2024-09-18T00:59:32.877</cp:lastPrinted>
  <dcterms:created xsi:type="dcterms:W3CDTF">2024-09-17T16:59:32Z</dcterms:created>
  <dcterms:modified xsi:type="dcterms:W3CDTF">2024-09-17T16:59:34Z</dcterms:modified>
</cp:coreProperties>
</file>