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32600"/>
  <p:notesSz cx="6858000" cy="9144000"/>
  <p:embeddedFontLst>
    <p:embeddedFont>
      <p:font typeface="FJABMP+QSCCDQ+MicrosoftYaHei"/>
      <p:regular r:id="rId16"/>
    </p:embeddedFont>
    <p:embeddedFont>
      <p:font typeface="ODJTGE+PEAONG+ArialMT"/>
      <p:regular r:id="rId17"/>
    </p:embeddedFont>
    <p:embeddedFont>
      <p:font typeface="DVWBIB+MS-UIGothic"/>
      <p:regular r:id="rId18"/>
    </p:embeddedFont>
    <p:embeddedFont>
      <p:font typeface="WJMSME+TJRMUQ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614F5-6E82-4BCE-8609-8349281BB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8EB21-45D7-4FC5-B945-E4D1B574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F64B4-29D2-4D31-8360-5246FAA80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27E05-286E-45E7-944F-8B5DD5EE5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3D77A-EB61-4F84-B1C4-EC9B51A78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FC0C9-1471-4343-A4AE-88D1D7B6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62256-1D26-4766-B69C-C6000D63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B994A-AE87-42AC-9F4D-7AB670D59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4A56B-AAF8-4559-9D4B-501BB4F66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9E59-BD7B-4DD3-A8D3-5DCE8904E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E0475-FFDF-438C-8DA7-A209BA41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2605103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FJABMP+QSCCDQ+MicrosoftYaHei"/>
                <a:cs typeface="FJABMP+QSCCDQ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38786"/>
            <a:ext cx="1232052" cy="7532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48"/>
              </a:lnSpc>
              <a:spcBef>
                <a:spcPct val="0"/>
              </a:spcBef>
              <a:spcAft>
                <a:spcPct val="0"/>
              </a:spcAft>
            </a:pPr>
            <a:r>
              <a:rPr sz="2350">
                <a:solidFill>
                  <a:srgbClr val="EB554D"/>
                </a:solidFill>
                <a:latin typeface="ODJTGE+PEAONG+ArialMT"/>
                <a:cs typeface="ODJTGE+PEAONG+ArialMT"/>
              </a:rPr>
              <a:t>•</a:t>
            </a:r>
            <a:r>
              <a:rPr sz="2350" spc="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绪论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2627431"/>
            <a:ext cx="4304765" cy="25170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48"/>
              </a:lnSpc>
              <a:spcBef>
                <a:spcPct val="0"/>
              </a:spcBef>
              <a:spcAft>
                <a:spcPct val="0"/>
              </a:spcAft>
            </a:pPr>
            <a:r>
              <a:rPr sz="2350">
                <a:solidFill>
                  <a:srgbClr val="EB554D"/>
                </a:solidFill>
                <a:latin typeface="ODJTGE+PEAONG+ArialMT"/>
                <a:cs typeface="ODJTGE+PEAONG+ArialMT"/>
              </a:rPr>
              <a:t>•</a:t>
            </a:r>
            <a:r>
              <a:rPr sz="2350" spc="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准工程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点施工工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2448"/>
              </a:lnSpc>
              <a:spcBef>
                <a:spcPts val="2236"/>
              </a:spcBef>
              <a:spcAft>
                <a:spcPct val="0"/>
              </a:spcAft>
            </a:pPr>
            <a:r>
              <a:rPr sz="2350">
                <a:solidFill>
                  <a:srgbClr val="EB554D"/>
                </a:solidFill>
                <a:latin typeface="ODJTGE+PEAONG+ArialMT"/>
                <a:cs typeface="ODJTGE+PEAONG+ArialMT"/>
              </a:rPr>
              <a:t>•</a:t>
            </a:r>
            <a:r>
              <a:rPr sz="2350" spc="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准工程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点施工安全</a:t>
            </a:r>
          </a:p>
          <a:p>
            <a:pPr marL="0" marR="0">
              <a:lnSpc>
                <a:spcPts val="2448"/>
              </a:lnSpc>
              <a:spcBef>
                <a:spcPts val="2186"/>
              </a:spcBef>
              <a:spcAft>
                <a:spcPct val="0"/>
              </a:spcAft>
            </a:pPr>
            <a:r>
              <a:rPr sz="2350">
                <a:solidFill>
                  <a:srgbClr val="EB554D"/>
                </a:solidFill>
                <a:latin typeface="ODJTGE+PEAONG+ArialMT"/>
                <a:cs typeface="ODJTGE+PEAONG+ArialMT"/>
              </a:rPr>
              <a:t>•</a:t>
            </a:r>
            <a:r>
              <a:rPr sz="2350" spc="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准工程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点施工案例分析</a:t>
            </a:r>
          </a:p>
          <a:p>
            <a:pPr marL="0" marR="0">
              <a:lnSpc>
                <a:spcPts val="2448"/>
              </a:lnSpc>
              <a:spcBef>
                <a:spcPts val="2236"/>
              </a:spcBef>
              <a:spcAft>
                <a:spcPct val="0"/>
              </a:spcAft>
            </a:pPr>
            <a:r>
              <a:rPr sz="2350">
                <a:solidFill>
                  <a:srgbClr val="EB554D"/>
                </a:solidFill>
                <a:latin typeface="ODJTGE+PEAONG+ArialMT"/>
                <a:cs typeface="ODJTGE+PEAONG+ArialMT"/>
              </a:rPr>
              <a:t>•</a:t>
            </a:r>
            <a:r>
              <a:rPr sz="2350" spc="190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总结</a:t>
            </a: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WJMSME+TJRMUQ+MicrosoftYaHei-Bold"/>
                <a:cs typeface="WJMSME+TJRMUQ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05475" y="5373739"/>
            <a:ext cx="1358823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7930" y="420739"/>
            <a:ext cx="3311455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程目的和背景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本次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程，使参与者充分了解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城集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准工程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点做法及其施工工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提升工程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量和效率。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DVWBIB+MS-UIGothic"/>
                <a:cs typeface="DVWBIB+MS-UIGothic"/>
              </a:rPr>
              <a:t>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城集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国内知名的房地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商，注重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品的品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准化。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为统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一并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化工程施工流程，制定了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准工程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点做法。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8580" y="401689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绿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城集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团简</a:t>
            </a:r>
            <a:r>
              <a:rPr sz="3050">
                <a:solidFill>
                  <a:srgbClr val="EB554D"/>
                </a:solidFill>
                <a:latin typeface="DVWBIB+MS-UIGothic"/>
                <a:cs typeface="DVWBIB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80855" y="7022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核心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业务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70619" y="1181473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主要以房地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开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发为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同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涉足建筑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、物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管理等多个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8055" y="26497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成立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时间</a:t>
            </a: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与地点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30250" y="3158228"/>
            <a:ext cx="253690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城集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于</a:t>
            </a:r>
            <a:r>
              <a:rPr sz="1500">
                <a:solidFill>
                  <a:srgbClr val="080000"/>
                </a:solidFill>
                <a:latin typeface="FJABMP+QSCCDQ+MicrosoftYaHei"/>
                <a:cs typeface="FJABMP+QSCCDQ+MicrosoftYaHei"/>
              </a:rPr>
              <a:t>XXXX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年在杭州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成立，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多年的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已成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国内一流的房地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企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80855" y="36568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DVWBIB+MS-UIGothic"/>
                <a:cs typeface="DVWBIB+MS-UIGothic"/>
              </a:rPr>
              <a:t>企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文化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70619" y="4113903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注重品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、提倡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新，追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70619" y="4456803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求人与自然和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共生的理念。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2864" y="232144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准工程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3050" spc="23">
                <a:solidFill>
                  <a:srgbClr val="EB554D"/>
                </a:solidFill>
                <a:latin typeface="DVWBIB+MS-UIGothic"/>
                <a:cs typeface="DVWBIB+MS-UIGothic"/>
              </a:rPr>
              <a:t>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DVWBIB+MS-UIGothic"/>
                <a:cs typeface="DVWBIB+MS-UIGothic"/>
              </a:rPr>
              <a:t>定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与意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主要内容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用范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准工程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点是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城集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在施工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出来的一套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准化操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作流程，旨在确保各工程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目在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度和成本上的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一与高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包括土方工程、基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工程、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混凝土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构工程、建筑装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装修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工程等多个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城集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所有房地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目，同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内外提供了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有价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DVWBIB+MS-UIGothic"/>
                <a:cs typeface="DVWBIB+MS-UIGothic"/>
              </a:rPr>
              <a:t>的参考。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WJMSME+TJRMUQ+MicrosoftYaHei-Bold"/>
                <a:cs typeface="WJMSME+TJRMUQ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准工程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点施工工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8580" y="401689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点施工前期准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6489" y="15816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材料准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95969" y="15816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80000"/>
                </a:solidFill>
                <a:latin typeface="SimSun"/>
                <a:cs typeface="SimSun"/>
              </a:rPr>
              <a:t>设备检查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5969" y="204634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施工所需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和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行，确保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状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良好，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足施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工需要。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2132703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根据施工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图纸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，提前准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好所需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材料，并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量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，确保其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符合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城集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的材料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3429" y="2774309"/>
            <a:ext cx="477113" cy="19524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FJABMP+QSCCDQ+MicrosoftYaHei"/>
                <a:cs typeface="FJABMP+QSCCDQ+MicrosoftYaHei"/>
              </a:rPr>
              <a:t>01</a:t>
            </a:r>
          </a:p>
          <a:p>
            <a:pPr marL="0" marR="0">
              <a:lnSpc>
                <a:spcPts val="1458"/>
              </a:lnSpc>
              <a:spcBef>
                <a:spcPts val="10306"/>
              </a:spcBef>
              <a:spcAft>
                <a:spcPct val="0"/>
              </a:spcAft>
            </a:pPr>
            <a:r>
              <a:rPr sz="1400" spc="15">
                <a:solidFill>
                  <a:srgbClr val="FFF6F0"/>
                </a:solidFill>
                <a:latin typeface="FJABMP+QSCCDQ+MicrosoftYaHei"/>
                <a:cs typeface="FJABMP+QSCCDQ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84415" y="2764784"/>
            <a:ext cx="477112" cy="1961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6F0"/>
                </a:solidFill>
                <a:latin typeface="FJABMP+QSCCDQ+MicrosoftYaHei"/>
                <a:cs typeface="FJABMP+QSCCDQ+MicrosoftYaHei"/>
              </a:rPr>
              <a:t>03</a:t>
            </a:r>
          </a:p>
          <a:p>
            <a:pPr marL="0" marR="0">
              <a:lnSpc>
                <a:spcPts val="1458"/>
              </a:lnSpc>
              <a:spcBef>
                <a:spcPts val="10381"/>
              </a:spcBef>
              <a:spcAft>
                <a:spcPct val="0"/>
              </a:spcAft>
            </a:pPr>
            <a:r>
              <a:rPr sz="1400" spc="15">
                <a:solidFill>
                  <a:srgbClr val="000000"/>
                </a:solidFill>
                <a:latin typeface="FJABMP+QSCCDQ+MicrosoftYaHei"/>
                <a:cs typeface="FJABMP+QSCCDQ+MicrosoftYaHei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26489" y="395976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80000"/>
                </a:solidFill>
                <a:latin typeface="DVWBIB+MS-UIGothic"/>
                <a:cs typeface="DVWBIB+MS-UIGothic"/>
              </a:rPr>
              <a:t>技</a:t>
            </a:r>
            <a:r>
              <a:rPr sz="2000" spc="25">
                <a:solidFill>
                  <a:srgbClr val="080000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080000"/>
                </a:solidFill>
                <a:latin typeface="DVWBIB+MS-UIGothic"/>
                <a:cs typeface="DVWBIB+MS-UIGothic"/>
              </a:rPr>
              <a:t>交底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95969" y="395976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DVWBIB+MS-UIGothic"/>
                <a:cs typeface="DVWBIB+MS-UIGothic"/>
              </a:rPr>
              <a:t>安全措施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26489" y="4597772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施工人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行技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交底，明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确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点施工的技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要求、施工方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法和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量</a:t>
            </a:r>
            <a:r>
              <a:rPr sz="1500">
                <a:solidFill>
                  <a:srgbClr val="08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80000"/>
                </a:solidFill>
                <a:latin typeface="DVWBIB+MS-UIGothic"/>
                <a:cs typeface="DVWBIB+MS-UIGothic"/>
              </a:rPr>
              <a:t>准。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395969" y="4597772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制定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点施工的安全防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措施，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配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相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的安全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施，确保施工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程安全无虞。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8580" y="401689"/>
            <a:ext cx="292100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4425" y="1584574"/>
            <a:ext cx="2002701" cy="814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WJMSME+TJRMUQ+MicrosoftYaHei-Bold"/>
                <a:cs typeface="WJMSME+TJRMUQ+MicrosoftYaHei-Bold"/>
              </a:rPr>
              <a:t>01</a:t>
            </a:r>
            <a:r>
              <a:rPr sz="3300" spc="73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950" spc="25">
                <a:solidFill>
                  <a:srgbClr val="EB554D"/>
                </a:solidFill>
                <a:latin typeface="DVWBIB+MS-UIGothic"/>
                <a:cs typeface="DVWBIB+MS-UIGothic"/>
              </a:rPr>
              <a:t>基</a:t>
            </a:r>
            <a:r>
              <a:rPr sz="1950" spc="23">
                <a:solidFill>
                  <a:srgbClr val="EB554D"/>
                </a:solidFill>
                <a:latin typeface="SimSun"/>
                <a:cs typeface="SimSun"/>
              </a:rPr>
              <a:t>础处</a:t>
            </a:r>
            <a:r>
              <a:rPr sz="1950">
                <a:solidFill>
                  <a:srgbClr val="EB554D"/>
                </a:solidFill>
                <a:latin typeface="DVWBIB+MS-UIGothic"/>
                <a:cs typeface="DVWBIB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38819" y="1584574"/>
            <a:ext cx="2315120" cy="1071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080000"/>
                </a:solidFill>
                <a:latin typeface="WJMSME+TJRMUQ+MicrosoftYaHei-Bold"/>
                <a:cs typeface="WJMSME+TJRMUQ+MicrosoftYaHei-Bold"/>
              </a:rPr>
              <a:t>03</a:t>
            </a:r>
            <a:r>
              <a:rPr sz="3300" spc="507">
                <a:solidFill>
                  <a:srgbClr val="080000"/>
                </a:solidFill>
                <a:latin typeface="Times New Roman"/>
                <a:cs typeface="Times New Roman"/>
              </a:rPr>
              <a:t> </a:t>
            </a:r>
            <a:r>
              <a:rPr sz="1950" spc="25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950" spc="23">
                <a:solidFill>
                  <a:srgbClr val="000000"/>
                </a:solidFill>
                <a:latin typeface="DVWBIB+MS-UIGothic"/>
                <a:cs typeface="DVWBIB+MS-UIGothic"/>
              </a:rPr>
              <a:t>安装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248908"/>
            <a:ext cx="27743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按照施工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图纸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要求，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基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础进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理，确保基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的承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载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能力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定性。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38819" y="2313042"/>
            <a:ext cx="27743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在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构施工完成后，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的安装和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调试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，确保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正常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运行。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14425" y="3836790"/>
            <a:ext cx="1110975" cy="103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334"/>
              </a:lnSpc>
              <a:spcBef>
                <a:spcPct val="0"/>
              </a:spcBef>
              <a:spcAft>
                <a:spcPct val="0"/>
              </a:spcAft>
            </a:pPr>
            <a:r>
              <a:rPr sz="3200">
                <a:solidFill>
                  <a:srgbClr val="080000"/>
                </a:solidFill>
                <a:latin typeface="WJMSME+TJRMUQ+MicrosoftYaHei-Bold"/>
                <a:cs typeface="WJMSME+TJRMUQ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38819" y="4022973"/>
            <a:ext cx="2057946" cy="814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WJMSME+TJRMUQ+MicrosoftYaHei-Bold"/>
                <a:cs typeface="WJMSME+TJRMUQ+MicrosoftYaHei-Bold"/>
              </a:rPr>
              <a:t>04</a:t>
            </a:r>
            <a:r>
              <a:rPr sz="3300" spc="507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1950" spc="25">
                <a:solidFill>
                  <a:srgbClr val="EB554D"/>
                </a:solidFill>
                <a:latin typeface="DVWBIB+MS-UIGothic"/>
                <a:cs typeface="DVWBIB+MS-UIGothic"/>
              </a:rPr>
              <a:t>装</a:t>
            </a:r>
            <a:r>
              <a:rPr sz="1950" spc="25">
                <a:solidFill>
                  <a:srgbClr val="EB554D"/>
                </a:solidFill>
                <a:latin typeface="SimSun"/>
                <a:cs typeface="SimSun"/>
              </a:rPr>
              <a:t>饰</a:t>
            </a:r>
            <a:r>
              <a:rPr sz="1950" spc="23">
                <a:solidFill>
                  <a:srgbClr val="EB554D"/>
                </a:solidFill>
                <a:latin typeface="DVWBIB+MS-UIGothic"/>
                <a:cs typeface="DVWBIB+MS-UIGothic"/>
              </a:rPr>
              <a:t>装修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20456" y="4149502"/>
            <a:ext cx="14063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000000"/>
                </a:solidFill>
                <a:latin typeface="DVWBIB+MS-UIGothic"/>
                <a:cs typeface="DVWBIB+MS-UIGothic"/>
              </a:rPr>
              <a:t>构施工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14425" y="4701913"/>
            <a:ext cx="27743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按照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构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要求，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绑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扎、模板搭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、混凝土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浇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筑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等工序，确保</a:t>
            </a:r>
            <a:r>
              <a:rPr sz="1500">
                <a:solidFill>
                  <a:srgbClr val="02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20001"/>
                </a:solidFill>
                <a:latin typeface="DVWBIB+MS-UIGothic"/>
                <a:cs typeface="DVWBIB+MS-UIGothic"/>
              </a:rPr>
              <a:t>构牢固可靠。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38819" y="4731122"/>
            <a:ext cx="27743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完成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安装后，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点的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装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装修工作，包括</a:t>
            </a:r>
            <a:r>
              <a:rPr sz="1500">
                <a:solidFill>
                  <a:srgbClr val="EB554D"/>
                </a:solidFill>
                <a:latin typeface="SimSun"/>
                <a:cs typeface="SimSun"/>
              </a:rPr>
              <a:t>墙</a:t>
            </a: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面、地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EB554D"/>
                </a:solidFill>
                <a:latin typeface="DVWBIB+MS-UIGothic"/>
                <a:cs typeface="DVWBIB+MS-UIGothic"/>
              </a:rPr>
              <a:t>面、天花板等的装修。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7930" y="374384"/>
            <a:ext cx="37019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3050" spc="23">
                <a:solidFill>
                  <a:srgbClr val="EB554D"/>
                </a:solidFill>
                <a:latin typeface="DVWBIB+MS-UIGothic"/>
                <a:cs typeface="DVWBIB+MS-UIGothic"/>
              </a:rPr>
              <a:t>量控制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VWBIB+MS-UIGothic"/>
                <a:cs typeface="DVWBIB+MS-UIGothic"/>
              </a:rPr>
              <a:t>材料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VWBIB+MS-UIGothic"/>
                <a:cs typeface="DVWBIB+MS-UIGothic"/>
              </a:rPr>
              <a:t>工序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所有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进场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的材料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，确保其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量符合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准，防止使用劣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材料。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每道工序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，确保每道工序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施工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量符合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要求，防止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VWBIB+MS-UIGothic"/>
                <a:cs typeface="DVWBIB+MS-UIGothic"/>
              </a:rPr>
              <a:t>成品保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600">
                <a:solidFill>
                  <a:srgbClr val="FFFFFF"/>
                </a:solidFill>
                <a:latin typeface="DVWBIB+MS-UIGothic"/>
                <a:cs typeface="DVWBIB+MS-UIGothic"/>
              </a:rPr>
              <a:t>与反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完成的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点成品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行保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，避免在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施工中造成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坏，确保最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终质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详细记录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施工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程中的各种数据和信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息，及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馈问题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行整改，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DVWBIB+MS-UIGothic"/>
                <a:cs typeface="DVWBIB+MS-UIGothic"/>
              </a:rPr>
              <a:t>提供依据。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326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WJMSME+TJRMUQ+MicrosoftYaHei-Bold"/>
                <a:cs typeface="WJMSME+TJRMUQ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准工程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节</a:t>
            </a:r>
            <a:r>
              <a:rPr sz="3050" spc="25">
                <a:solidFill>
                  <a:srgbClr val="EB554D"/>
                </a:solidFill>
                <a:latin typeface="DVWBIB+MS-UIGothic"/>
                <a:cs typeface="DVWBIB+MS-UIGothic"/>
              </a:rPr>
              <a:t>点施工安全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https://d.book118.com/607126051033006046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FJABMP+QSCCDQ+MicrosoftYaHei</vt:lpstr>
      <vt:lpstr>ODJTGE+PEAONG+ArialMT</vt:lpstr>
      <vt:lpstr>Times New Roman</vt:lpstr>
      <vt:lpstr>SimSun</vt:lpstr>
      <vt:lpstr>DVWBIB+MS-UIGothic</vt:lpstr>
      <vt:lpstr>WJMSME+TJRMUQ+MicrosoftYaHei-Bold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2024-09-21T06:23:43.865</cp:lastPrinted>
  <dcterms:created xsi:type="dcterms:W3CDTF">2024-09-20T22:23:43Z</dcterms:created>
  <dcterms:modified xsi:type="dcterms:W3CDTF">2024-09-20T22:23:45Z</dcterms:modified>
</cp:coreProperties>
</file>