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6"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928E7A6-6798-40D0-B8F0-2A19B2C381A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77" name="PlaceHolder 1"/>
          <p:cNvSpPr>
            <a:spLocks noGrp="1"/>
          </p:cNvSpPr>
          <p:nvPr>
            <p:ph type="sldImg"/>
          </p:nvPr>
        </p:nvSpPr>
        <p:spPr>
          <a:xfrm>
            <a:off x="685800" y="1143000"/>
            <a:ext cx="5486040" cy="3085920"/>
          </a:xfrm>
          <a:prstGeom prst="rect">
            <a:avLst/>
          </a:prstGeom>
          <a:ln w="0">
            <a:noFill/>
          </a:ln>
        </p:spPr>
      </p:sp>
      <p:sp>
        <p:nvSpPr>
          <p:cNvPr id="57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7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80" name="PlaceHolder 1"/>
          <p:cNvSpPr>
            <a:spLocks noGrp="1"/>
          </p:cNvSpPr>
          <p:nvPr>
            <p:ph type="sldImg"/>
          </p:nvPr>
        </p:nvSpPr>
        <p:spPr>
          <a:xfrm>
            <a:off x="685800" y="1143000"/>
            <a:ext cx="5486040" cy="3085920"/>
          </a:xfrm>
          <a:prstGeom prst="rect">
            <a:avLst/>
          </a:prstGeom>
          <a:ln w="0">
            <a:noFill/>
          </a:ln>
        </p:spPr>
      </p:sp>
      <p:sp>
        <p:nvSpPr>
          <p:cNvPr id="58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8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83" name="PlaceHolder 1"/>
          <p:cNvSpPr>
            <a:spLocks noGrp="1"/>
          </p:cNvSpPr>
          <p:nvPr>
            <p:ph type="sldImg"/>
          </p:nvPr>
        </p:nvSpPr>
        <p:spPr>
          <a:xfrm>
            <a:off x="685800" y="1143000"/>
            <a:ext cx="5486040" cy="3085920"/>
          </a:xfrm>
          <a:prstGeom prst="rect">
            <a:avLst/>
          </a:prstGeom>
          <a:ln w="0">
            <a:noFill/>
          </a:ln>
        </p:spPr>
      </p:sp>
      <p:sp>
        <p:nvSpPr>
          <p:cNvPr id="58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8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86" name="PlaceHolder 1"/>
          <p:cNvSpPr>
            <a:spLocks noGrp="1"/>
          </p:cNvSpPr>
          <p:nvPr>
            <p:ph type="sldImg"/>
          </p:nvPr>
        </p:nvSpPr>
        <p:spPr>
          <a:xfrm>
            <a:off x="685800" y="1143000"/>
            <a:ext cx="5486040" cy="3085920"/>
          </a:xfrm>
          <a:prstGeom prst="rect">
            <a:avLst/>
          </a:prstGeom>
          <a:ln w="0">
            <a:noFill/>
          </a:ln>
        </p:spPr>
      </p:sp>
      <p:sp>
        <p:nvSpPr>
          <p:cNvPr id="58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8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89" name="PlaceHolder 1"/>
          <p:cNvSpPr>
            <a:spLocks noGrp="1"/>
          </p:cNvSpPr>
          <p:nvPr>
            <p:ph type="sldImg"/>
          </p:nvPr>
        </p:nvSpPr>
        <p:spPr>
          <a:xfrm>
            <a:off x="685800" y="1143000"/>
            <a:ext cx="5486040" cy="3085920"/>
          </a:xfrm>
          <a:prstGeom prst="rect">
            <a:avLst/>
          </a:prstGeom>
          <a:ln w="0">
            <a:noFill/>
          </a:ln>
        </p:spPr>
      </p:sp>
      <p:sp>
        <p:nvSpPr>
          <p:cNvPr id="59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9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92" name="PlaceHolder 1"/>
          <p:cNvSpPr>
            <a:spLocks noGrp="1"/>
          </p:cNvSpPr>
          <p:nvPr>
            <p:ph type="sldImg"/>
          </p:nvPr>
        </p:nvSpPr>
        <p:spPr>
          <a:xfrm>
            <a:off x="685800" y="1143000"/>
            <a:ext cx="5486040" cy="3085920"/>
          </a:xfrm>
          <a:prstGeom prst="rect">
            <a:avLst/>
          </a:prstGeom>
          <a:ln w="0">
            <a:noFill/>
          </a:ln>
        </p:spPr>
      </p:sp>
      <p:sp>
        <p:nvSpPr>
          <p:cNvPr id="59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9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387B49-A9DB-45CF-A834-13C89DE99A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F48EF5-6F22-4C57-872C-23E9B831F6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445DB8-6165-4C14-868A-3607E2C64F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142C6D-3EE5-4430-9DD3-8BD5E34288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015E1C-72A9-4752-891A-5E8E9965F3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82C489-C188-4E18-92BB-BDE611E8A5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D24E15-8BFE-4FF5-9774-15E58ACD2A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F8683F-356F-40EF-A481-7F35EAF02A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CF8DC0-E8EC-4B70-A7B9-ED877A3C02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564E7B-4B00-4D6A-A93F-4A74F54335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0412B8-90EF-40BF-85D4-77440536DE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AF8F237-82BD-474E-8423-CEA314C0A9E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1F8EB52-35BF-4994-BFEB-00C4CC5D529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9.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7135132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 name="图片 17"/>
          <p:cNvSpPr/>
          <p:nvPr/>
        </p:nvSpPr>
        <p:spPr>
          <a:xfrm>
            <a:off x="7546680" y="-5400"/>
            <a:ext cx="4643280" cy="3200760"/>
          </a:xfrm>
          <a:custGeom>
            <a:gdLst>
              <a:gd name="textAreaLeft" fmla="*/ 0 w 4643280"/>
              <a:gd name="textAreaRight" fmla="*/ 4643640 w 4643280"/>
              <a:gd name="textAreaTop" fmla="*/ 0 h 3200760"/>
              <a:gd name="textAreaBottom" fmla="*/ 3201120 h 3200760"/>
            </a:gdLst>
            <a:rect l="textAreaLeft" t="textAreaTop" r="textAreaRight" b="textAreaBottom"/>
            <a:pathLst>
              <a:path w="4643760" h="3201124">
                <a:moveTo>
                  <a:pt x="4643760" y="0"/>
                </a:moveTo>
                <a:lnTo>
                  <a:pt x="4643760" y="3201124"/>
                </a:lnTo>
                <a:lnTo>
                  <a:pt x="0" y="2703413"/>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3" name="图片 14"/>
          <p:cNvSpPr/>
          <p:nvPr/>
        </p:nvSpPr>
        <p:spPr>
          <a:xfrm>
            <a:off x="1440" y="-5400"/>
            <a:ext cx="4643280" cy="3200760"/>
          </a:xfrm>
          <a:custGeom>
            <a:gdLst>
              <a:gd name="textAreaLeft" fmla="*/ 0 w 4643280"/>
              <a:gd name="textAreaRight" fmla="*/ 4643640 w 4643280"/>
              <a:gd name="textAreaTop" fmla="*/ 0 h 3200760"/>
              <a:gd name="textAreaBottom" fmla="*/ 3201120 h 3200760"/>
            </a:gdLst>
            <a:rect l="textAreaLeft" t="textAreaTop" r="textAreaRight" b="textAreaBottom"/>
            <a:pathLst>
              <a:path w="4643760" h="3201124">
                <a:moveTo>
                  <a:pt x="0" y="0"/>
                </a:moveTo>
                <a:lnTo>
                  <a:pt x="4643760" y="2722748"/>
                </a:lnTo>
                <a:lnTo>
                  <a:pt x="0" y="3201124"/>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4" name="图片 11"/>
          <p:cNvSpPr/>
          <p:nvPr/>
        </p:nvSpPr>
        <p:spPr>
          <a:xfrm>
            <a:off x="1440" y="0"/>
            <a:ext cx="12188520" cy="3428640"/>
          </a:xfrm>
          <a:custGeom>
            <a:gdLst>
              <a:gd name="textAreaLeft" fmla="*/ 0 w 12188520"/>
              <a:gd name="textAreaRight" fmla="*/ 12188880 w 12188520"/>
              <a:gd name="textAreaTop" fmla="*/ 0 h 3428640"/>
              <a:gd name="textAreaBottom" fmla="*/ 3429000 h 3428640"/>
            </a:gdLst>
            <a:rect l="textAreaLeft" t="textAreaTop" r="textAreaRight" b="textAreaBottom"/>
            <a:pathLst>
              <a:path w="12188908" h="3429002">
                <a:moveTo>
                  <a:pt x="0" y="0"/>
                </a:moveTo>
                <a:lnTo>
                  <a:pt x="12188908" y="0"/>
                </a:lnTo>
                <a:lnTo>
                  <a:pt x="6094454" y="3429002"/>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5" name="PlaceHolder 1"/>
          <p:cNvSpPr>
            <a:spLocks noGrp="1"/>
          </p:cNvSpPr>
          <p:nvPr>
            <p:ph type="title"/>
          </p:nvPr>
        </p:nvSpPr>
        <p:spPr>
          <a:xfrm>
            <a:off x="791280" y="2278440"/>
            <a:ext cx="9798840" cy="2579760"/>
          </a:xfrm>
          <a:prstGeom prst="rect">
            <a:avLst/>
          </a:prstGeom>
          <a:noFill/>
          <a:ln w="0">
            <a:noFill/>
          </a:ln>
        </p:spPr>
        <p:txBody>
          <a:bodyPr lIns="90000" tIns="46800" rIns="90000" bIns="46800" anchor="b">
            <a:noAutofit/>
          </a:bodyPr>
          <a:lstStyle/>
          <a:p>
            <a:pPr indent="0" algn="ctr" defTabSz="914400">
              <a:lnSpc>
                <a:spcPct val="100000"/>
              </a:lnSpc>
              <a:buNone/>
            </a:pPr>
            <a:r>
              <a:rPr lang="zh-CN" sz="5400" b="1" strike="noStrike" spc="299">
                <a:solidFill>
                  <a:schemeClr val="dk1">
                    <a:lumMod val="85000"/>
                    <a:lumOff val="15000"/>
                  </a:schemeClr>
                </a:solidFill>
                <a:latin typeface="Arial"/>
                <a:ea typeface="微软雅黑"/>
              </a:rPr>
              <a:t>如何引导学生在学习中体验成功的乐趣和成就感</a:t>
            </a:r>
            <a:endParaRPr lang="en-US" sz="5400" b="0" strike="noStrike" spc="-1">
              <a:solidFill>
                <a:schemeClr val="dk1"/>
              </a:solidFill>
              <a:latin typeface="Arial"/>
            </a:endParaRPr>
          </a:p>
        </p:txBody>
      </p:sp>
      <p:sp>
        <p:nvSpPr>
          <p:cNvPr id="76"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7" name="文本框 3"/>
          <p:cNvSpPr/>
          <p:nvPr/>
        </p:nvSpPr>
        <p:spPr>
          <a:xfrm>
            <a:off x="2880360" y="5605200"/>
            <a:ext cx="71654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74"/>
                                        </p:tgtEl>
                                        <p:attrNameLst>
                                          <p:attrName>style.visibility</p:attrName>
                                        </p:attrNameLst>
                                      </p:cBhvr>
                                      <p:to>
                                        <p:strVal val="visible"/>
                                      </p:to>
                                    </p:set>
                                    <p:anim calcmode="lin" valueType="num">
                                      <p:cBhvr additive="repl">
                                        <p:cTn id="7" dur="500" fill="hold"/>
                                        <p:tgtEl>
                                          <p:spTgt spid="74"/>
                                        </p:tgtEl>
                                        <p:attrNameLst>
                                          <p:attrName>ppt_x</p:attrName>
                                        </p:attrNameLst>
                                      </p:cBhvr>
                                      <p:tavLst>
                                        <p:tav tm="0">
                                          <p:val>
                                            <p:strVal val="#ppt_x"/>
                                          </p:val>
                                        </p:tav>
                                        <p:tav tm="100000">
                                          <p:val>
                                            <p:strVal val="#ppt_x"/>
                                          </p:val>
                                        </p:tav>
                                      </p:tavLst>
                                    </p:anim>
                                    <p:anim calcmode="lin" valueType="num">
                                      <p:cBhvr additive="repl">
                                        <p:cTn id="8" dur="500" fill="hold"/>
                                        <p:tgtEl>
                                          <p:spTgt spid="74"/>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73"/>
                                        </p:tgtEl>
                                        <p:attrNameLst>
                                          <p:attrName>style.visibility</p:attrName>
                                        </p:attrNameLst>
                                      </p:cBhvr>
                                      <p:to>
                                        <p:strVal val="visible"/>
                                      </p:to>
                                    </p:set>
                                    <p:anim calcmode="lin" valueType="num">
                                      <p:cBhvr additive="repl">
                                        <p:cTn id="13" dur="500" fill="hold"/>
                                        <p:tgtEl>
                                          <p:spTgt spid="73"/>
                                        </p:tgtEl>
                                        <p:attrNameLst>
                                          <p:attrName>ppt_x</p:attrName>
                                        </p:attrNameLst>
                                      </p:cBhvr>
                                      <p:tavLst>
                                        <p:tav tm="0">
                                          <p:val>
                                            <p:strVal val="0-#ppt_w/2"/>
                                          </p:val>
                                        </p:tav>
                                        <p:tav tm="100000">
                                          <p:val>
                                            <p:strVal val="#ppt_x"/>
                                          </p:val>
                                        </p:tav>
                                      </p:tavLst>
                                    </p:anim>
                                    <p:anim calcmode="lin" valueType="num">
                                      <p:cBhvr additive="repl">
                                        <p:cTn id="14" dur="500" fill="hold"/>
                                        <p:tgtEl>
                                          <p:spTgt spid="73"/>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72"/>
                                        </p:tgtEl>
                                        <p:attrNameLst>
                                          <p:attrName>style.visibility</p:attrName>
                                        </p:attrNameLst>
                                      </p:cBhvr>
                                      <p:to>
                                        <p:strVal val="visible"/>
                                      </p:to>
                                    </p:set>
                                    <p:anim calcmode="lin" valueType="num">
                                      <p:cBhvr additive="repl">
                                        <p:cTn id="17" dur="500" fill="hold"/>
                                        <p:tgtEl>
                                          <p:spTgt spid="72"/>
                                        </p:tgtEl>
                                        <p:attrNameLst>
                                          <p:attrName>ppt_x</p:attrName>
                                        </p:attrNameLst>
                                      </p:cBhvr>
                                      <p:tavLst>
                                        <p:tav tm="0">
                                          <p:val>
                                            <p:strVal val="1+#ppt_w/2"/>
                                          </p:val>
                                        </p:tav>
                                        <p:tav tm="100000">
                                          <p:val>
                                            <p:strVal val="#ppt_x"/>
                                          </p:val>
                                        </p:tav>
                                      </p:tavLst>
                                    </p:anim>
                                    <p:anim calcmode="lin" valueType="num">
                                      <p:cBhvr additive="repl">
                                        <p:cTn id="18" dur="500" fill="hold"/>
                                        <p:tgtEl>
                                          <p:spTgt spid="7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 name="图片 11"/>
          <p:cNvSpPr/>
          <p:nvPr/>
        </p:nvSpPr>
        <p:spPr>
          <a:xfrm>
            <a:off x="1440" y="-162000"/>
            <a:ext cx="12188520" cy="3428640"/>
          </a:xfrm>
          <a:custGeom>
            <a:gdLst>
              <a:gd name="textAreaLeft" fmla="*/ 0 w 12188520"/>
              <a:gd name="textAreaRight" fmla="*/ 12188880 w 12188520"/>
              <a:gd name="textAreaTop" fmla="*/ 0 h 3428640"/>
              <a:gd name="textAreaBottom" fmla="*/ 3429000 h 3428640"/>
            </a:gdLst>
            <a:rect l="textAreaLeft" t="textAreaTop" r="textAreaRight" b="textAreaBottom"/>
            <a:pathLst>
              <a:path w="12188908" h="3429002">
                <a:moveTo>
                  <a:pt x="0" y="0"/>
                </a:moveTo>
                <a:lnTo>
                  <a:pt x="12188908" y="0"/>
                </a:lnTo>
                <a:lnTo>
                  <a:pt x="6094454" y="3429002"/>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目录</a:t>
            </a:r>
            <a:endParaRPr lang="en-US" sz="3600" b="0" strike="noStrike" spc="-1">
              <a:solidFill>
                <a:schemeClr val="dk1"/>
              </a:solidFill>
              <a:latin typeface="Arial"/>
            </a:endParaRPr>
          </a:p>
        </p:txBody>
      </p:sp>
      <p:sp>
        <p:nvSpPr>
          <p:cNvPr id="8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引言</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设定清晰的学习目标</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提供正面的反馈和鼓励</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创设积极的学习环境</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2"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1</a:t>
            </a:r>
            <a:r>
              <a:rPr lang="zh-CN" sz="3600" b="1" strike="noStrike" spc="299">
                <a:solidFill>
                  <a:schemeClr val="accent1"/>
                </a:solidFill>
                <a:latin typeface="Arial"/>
                <a:ea typeface="微软雅黑"/>
              </a:rPr>
              <a:t>章 引言</a:t>
            </a:r>
            <a:endParaRPr lang="en-US" sz="3600" b="0" strike="noStrike" spc="-1">
              <a:solidFill>
                <a:schemeClr val="dk1"/>
              </a:solidFill>
              <a:latin typeface="Arial"/>
            </a:endParaRPr>
          </a:p>
        </p:txBody>
      </p:sp>
      <p:sp>
        <p:nvSpPr>
          <p:cNvPr id="8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83"/>
                                        </p:tgtEl>
                                        <p:attrNameLst>
                                          <p:attrName>style.visibility</p:attrName>
                                        </p:attrNameLst>
                                      </p:cBhvr>
                                      <p:to>
                                        <p:strVal val="visible"/>
                                      </p:to>
                                    </p:set>
                                    <p:anim calcmode="lin" valueType="num">
                                      <p:cBhvr additive="repl">
                                        <p:cTn id="7" dur="500" fill="hold"/>
                                        <p:tgtEl>
                                          <p:spTgt spid="83"/>
                                        </p:tgtEl>
                                        <p:attrNameLst>
                                          <p:attrName>ppt_x</p:attrName>
                                        </p:attrNameLst>
                                      </p:cBhvr>
                                      <p:tavLst>
                                        <p:tav tm="0">
                                          <p:val>
                                            <p:strVal val="#ppt_x"/>
                                          </p:val>
                                        </p:tav>
                                        <p:tav tm="100000">
                                          <p:val>
                                            <p:strVal val="#ppt_x"/>
                                          </p:val>
                                        </p:tav>
                                      </p:tavLst>
                                    </p:anim>
                                    <p:anim calcmode="lin" valueType="num">
                                      <p:cBhvr additive="repl">
                                        <p:cTn id="8" dur="500" fill="hold"/>
                                        <p:tgtEl>
                                          <p:spTgt spid="83"/>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82"/>
                                        </p:tgtEl>
                                        <p:attrNameLst>
                                          <p:attrName>style.visibility</p:attrName>
                                        </p:attrNameLst>
                                      </p:cBhvr>
                                      <p:to>
                                        <p:strVal val="visible"/>
                                      </p:to>
                                    </p:set>
                                    <p:anim calcmode="lin" valueType="num">
                                      <p:cBhvr additive="repl">
                                        <p:cTn id="13" dur="500" fill="hold"/>
                                        <p:tgtEl>
                                          <p:spTgt spid="82"/>
                                        </p:tgtEl>
                                        <p:attrNameLst>
                                          <p:attrName>ppt_x</p:attrName>
                                        </p:attrNameLst>
                                      </p:cBhvr>
                                      <p:tavLst>
                                        <p:tav tm="0">
                                          <p:val>
                                            <p:strVal val="0-#ppt_w/2"/>
                                          </p:val>
                                        </p:tav>
                                        <p:tav tm="100000">
                                          <p:val>
                                            <p:strVal val="#ppt_x"/>
                                          </p:val>
                                        </p:tav>
                                      </p:tavLst>
                                    </p:anim>
                                    <p:anim calcmode="lin" valueType="num">
                                      <p:cBhvr additive="repl">
                                        <p:cTn id="14" dur="500" fill="hold"/>
                                        <p:tgtEl>
                                          <p:spTgt spid="82"/>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81"/>
                                        </p:tgtEl>
                                        <p:attrNameLst>
                                          <p:attrName>style.visibility</p:attrName>
                                        </p:attrNameLst>
                                      </p:cBhvr>
                                      <p:to>
                                        <p:strVal val="visible"/>
                                      </p:to>
                                    </p:set>
                                    <p:anim calcmode="lin" valueType="num">
                                      <p:cBhvr additive="repl">
                                        <p:cTn id="17" dur="500" fill="hold"/>
                                        <p:tgtEl>
                                          <p:spTgt spid="81"/>
                                        </p:tgtEl>
                                        <p:attrNameLst>
                                          <p:attrName>ppt_x</p:attrName>
                                        </p:attrNameLst>
                                      </p:cBhvr>
                                      <p:tavLst>
                                        <p:tav tm="0">
                                          <p:val>
                                            <p:strVal val="1+#ppt_w/2"/>
                                          </p:val>
                                        </p:tav>
                                        <p:tav tm="100000">
                                          <p:val>
                                            <p:strVal val="#ppt_x"/>
                                          </p:val>
                                        </p:tav>
                                      </p:tavLst>
                                    </p:anim>
                                    <p:anim calcmode="lin" valueType="num">
                                      <p:cBhvr additive="repl">
                                        <p:cTn id="18" dur="500" fill="hold"/>
                                        <p:tgtEl>
                                          <p:spTgt spid="8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87" name="组合 12"/>
          <p:cNvGrpSpPr/>
          <p:nvPr/>
        </p:nvGrpSpPr>
        <p:grpSpPr>
          <a:xfrm>
            <a:off x="-720" y="396720"/>
            <a:ext cx="12191760" cy="1449720"/>
            <a:chOff x="-720" y="396720"/>
            <a:chExt cx="12191760" cy="1449720"/>
          </a:xfrm>
        </p:grpSpPr>
        <p:sp>
          <p:nvSpPr>
            <p:cNvPr id="88"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9"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90"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91"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学习的定义</a:t>
            </a:r>
            <a:endParaRPr lang="en-US" sz="2200" b="0" strike="noStrike" spc="-1">
              <a:solidFill>
                <a:srgbClr val="000000"/>
              </a:solidFill>
              <a:latin typeface="Arial"/>
            </a:endParaRPr>
          </a:p>
        </p:txBody>
      </p:sp>
      <p:sp>
        <p:nvSpPr>
          <p:cNvPr id="93"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学习是获取新知识和技能的过程。通过不同的方式和方法进行学习可以帮助学生更好地理解和掌握知识。</a:t>
            </a:r>
            <a:endParaRPr lang="en-US" sz="1400" b="0" strike="noStrike" spc="-1">
              <a:solidFill>
                <a:srgbClr val="000000"/>
              </a:solidFill>
              <a:latin typeface="Arial"/>
            </a:endParaRPr>
          </a:p>
        </p:txBody>
      </p:sp>
      <p:sp>
        <p:nvSpPr>
          <p:cNvPr id="94"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fade">
                                      <p:cBhvr additive="repl">
                                        <p:cTn id="7" dur="500"/>
                                        <p:tgtEl>
                                          <p:spTgt spid="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5" name="组合 5"/>
          <p:cNvGrpSpPr/>
          <p:nvPr/>
        </p:nvGrpSpPr>
        <p:grpSpPr>
          <a:xfrm>
            <a:off x="4655880" y="1123920"/>
            <a:ext cx="6864480" cy="4960080"/>
            <a:chOff x="4655880" y="1123920"/>
            <a:chExt cx="6864480" cy="4960080"/>
          </a:xfrm>
        </p:grpSpPr>
        <p:cxnSp>
          <p:nvCxnSpPr>
            <p:cNvPr id="96"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97" name="iSlide"/>
            <p:cNvGrpSpPr/>
            <p:nvPr/>
          </p:nvGrpSpPr>
          <p:grpSpPr>
            <a:xfrm>
              <a:off x="4835880" y="1432800"/>
              <a:ext cx="6684480" cy="604080"/>
              <a:chOff x="4835880" y="1432800"/>
              <a:chExt cx="6684480" cy="604080"/>
            </a:xfrm>
          </p:grpSpPr>
          <p:cxnSp>
            <p:nvCxnSpPr>
              <p:cNvPr id="98"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99" name="íS1ïdè"/>
              <p:cNvGrpSpPr/>
              <p:nvPr/>
            </p:nvGrpSpPr>
            <p:grpSpPr>
              <a:xfrm>
                <a:off x="4835880" y="1432800"/>
                <a:ext cx="2304360" cy="604080"/>
                <a:chOff x="4835880" y="1432800"/>
                <a:chExt cx="2304360" cy="604080"/>
              </a:xfrm>
            </p:grpSpPr>
            <p:sp>
              <p:nvSpPr>
                <p:cNvPr id="100"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1"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02" name="îṡḻïḓè"/>
            <p:cNvGrpSpPr/>
            <p:nvPr/>
          </p:nvGrpSpPr>
          <p:grpSpPr>
            <a:xfrm>
              <a:off x="4835880" y="2562120"/>
              <a:ext cx="6684480" cy="604080"/>
              <a:chOff x="4835880" y="2562120"/>
              <a:chExt cx="6684480" cy="604080"/>
            </a:xfrm>
          </p:grpSpPr>
          <p:cxnSp>
            <p:nvCxnSpPr>
              <p:cNvPr id="103"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104" name="î$ḻïḓê"/>
              <p:cNvGrpSpPr/>
              <p:nvPr/>
            </p:nvGrpSpPr>
            <p:grpSpPr>
              <a:xfrm>
                <a:off x="4835880" y="2562120"/>
                <a:ext cx="2304360" cy="604080"/>
                <a:chOff x="4835880" y="2562120"/>
                <a:chExt cx="2304360" cy="604080"/>
              </a:xfrm>
            </p:grpSpPr>
            <p:sp>
              <p:nvSpPr>
                <p:cNvPr id="105"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6"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07" name="ïṥḻíḑé"/>
            <p:cNvGrpSpPr/>
            <p:nvPr/>
          </p:nvGrpSpPr>
          <p:grpSpPr>
            <a:xfrm>
              <a:off x="4835880" y="3691440"/>
              <a:ext cx="6684480" cy="604080"/>
              <a:chOff x="4835880" y="3691440"/>
              <a:chExt cx="6684480" cy="604080"/>
            </a:xfrm>
          </p:grpSpPr>
          <p:cxnSp>
            <p:nvCxnSpPr>
              <p:cNvPr id="108"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109" name="ïṡlíḋê"/>
              <p:cNvGrpSpPr/>
              <p:nvPr/>
            </p:nvGrpSpPr>
            <p:grpSpPr>
              <a:xfrm>
                <a:off x="4835880" y="3691440"/>
                <a:ext cx="2304360" cy="604080"/>
                <a:chOff x="4835880" y="3691440"/>
                <a:chExt cx="2304360" cy="604080"/>
              </a:xfrm>
            </p:grpSpPr>
            <p:sp>
              <p:nvSpPr>
                <p:cNvPr id="110"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1"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112" name="ïṩḻiḑè"/>
            <p:cNvGrpSpPr/>
            <p:nvPr/>
          </p:nvGrpSpPr>
          <p:grpSpPr>
            <a:xfrm>
              <a:off x="4835880" y="4820760"/>
              <a:ext cx="6684480" cy="604080"/>
              <a:chOff x="4835880" y="4820760"/>
              <a:chExt cx="6684480" cy="604080"/>
            </a:xfrm>
          </p:grpSpPr>
          <p:cxnSp>
            <p:nvCxnSpPr>
              <p:cNvPr id="113"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114" name="íŝľíḋê"/>
              <p:cNvGrpSpPr/>
              <p:nvPr/>
            </p:nvGrpSpPr>
            <p:grpSpPr>
              <a:xfrm>
                <a:off x="4835880" y="4820760"/>
                <a:ext cx="2304360" cy="604080"/>
                <a:chOff x="4835880" y="4820760"/>
                <a:chExt cx="2304360" cy="604080"/>
              </a:xfrm>
            </p:grpSpPr>
            <p:sp>
              <p:nvSpPr>
                <p:cNvPr id="115"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6"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117"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学生学习的重要性</a:t>
            </a:r>
            <a:endParaRPr lang="en-US" sz="3600" b="0" strike="noStrike" spc="-1">
              <a:solidFill>
                <a:schemeClr val="dk1"/>
              </a:solidFill>
              <a:latin typeface="Arial"/>
            </a:endParaRPr>
          </a:p>
        </p:txBody>
      </p:sp>
      <p:sp>
        <p:nvSpPr>
          <p:cNvPr id="118"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学习对学生的成长具有重要意义，是他们未来成功的基石。</a:t>
            </a:r>
            <a:endParaRPr lang="en-US" sz="1400" b="0" strike="noStrike" spc="-1">
              <a:solidFill>
                <a:srgbClr val="000000"/>
              </a:solidFill>
              <a:latin typeface="Arial"/>
            </a:endParaRPr>
          </a:p>
        </p:txBody>
      </p:sp>
      <p:sp>
        <p:nvSpPr>
          <p:cNvPr id="119"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学生成长和发展的关键</a:t>
            </a:r>
            <a:endParaRPr lang="en-US" sz="1400" b="0" strike="noStrike" spc="-1">
              <a:solidFill>
                <a:srgbClr val="000000"/>
              </a:solidFill>
              <a:latin typeface="Arial"/>
            </a:endParaRPr>
          </a:p>
        </p:txBody>
      </p:sp>
      <p:sp>
        <p:nvSpPr>
          <p:cNvPr id="120"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学生学习的质量和效果对未来的发展至关重要，需要给予重视和支持。</a:t>
            </a:r>
            <a:endParaRPr lang="en-US" sz="1400" b="0" strike="noStrike" spc="-1">
              <a:solidFill>
                <a:srgbClr val="000000"/>
              </a:solidFill>
              <a:latin typeface="Arial"/>
            </a:endParaRPr>
          </a:p>
        </p:txBody>
      </p:sp>
      <p:sp>
        <p:nvSpPr>
          <p:cNvPr id="121"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学生学习的质量和效果</a:t>
            </a:r>
            <a:endParaRPr lang="en-US" sz="1400" b="0" strike="noStrike" spc="-1">
              <a:solidFill>
                <a:srgbClr val="000000"/>
              </a:solidFill>
              <a:latin typeface="Arial"/>
            </a:endParaRPr>
          </a:p>
        </p:txBody>
      </p:sp>
      <p:sp>
        <p:nvSpPr>
          <p:cNvPr id="122"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3"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
        <p:nvSpPr>
          <p:cNvPr id="124"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5"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95"/>
                                        </p:tgtEl>
                                        <p:attrNameLst>
                                          <p:attrName>style.visibility</p:attrName>
                                        </p:attrNameLst>
                                      </p:cBhvr>
                                      <p:to>
                                        <p:strVal val="visible"/>
                                      </p:to>
                                    </p:set>
                                    <p:anim calcmode="lin" valueType="num">
                                      <p:cBhvr additive="repl">
                                        <p:cTn id="7" dur="500" fill="hold"/>
                                        <p:tgtEl>
                                          <p:spTgt spid="95"/>
                                        </p:tgtEl>
                                        <p:attrNameLst>
                                          <p:attrName>ppt_x</p:attrName>
                                        </p:attrNameLst>
                                      </p:cBhvr>
                                      <p:tavLst>
                                        <p:tav tm="0">
                                          <p:val>
                                            <p:strVal val="#ppt_x"/>
                                          </p:val>
                                        </p:tav>
                                        <p:tav tm="100000">
                                          <p:val>
                                            <p:strVal val="#ppt_x"/>
                                          </p:val>
                                        </p:tav>
                                      </p:tavLst>
                                    </p:anim>
                                    <p:anim calcmode="lin" valueType="num">
                                      <p:cBhvr additive="repl">
                                        <p:cTn id="8" dur="500" fill="hold"/>
                                        <p:tgtEl>
                                          <p:spTgt spid="9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6"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如何引导学生体验成功的乐趣和成就感</a:t>
            </a:r>
            <a:endParaRPr lang="en-US" sz="3600" b="0" strike="noStrike" spc="-1">
              <a:solidFill>
                <a:schemeClr val="dk1"/>
              </a:solidFill>
              <a:latin typeface="Arial"/>
            </a:endParaRPr>
          </a:p>
        </p:txBody>
      </p:sp>
      <p:sp>
        <p:nvSpPr>
          <p:cNvPr id="127"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指导学生设定具体、明确的目标，让他们清楚自己的目标并能够实现。</a:t>
            </a:r>
            <a:endParaRPr lang="en-US" sz="1400" b="0" strike="noStrike" spc="-1">
              <a:solidFill>
                <a:srgbClr val="000000"/>
              </a:solidFill>
              <a:latin typeface="Arial"/>
            </a:endParaRPr>
          </a:p>
        </p:txBody>
      </p:sp>
      <p:sp>
        <p:nvSpPr>
          <p:cNvPr id="128"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设定具体可实现的目标</a:t>
            </a:r>
            <a:endParaRPr lang="en-US" sz="2000" b="0" strike="noStrike" spc="-1">
              <a:solidFill>
                <a:srgbClr val="000000"/>
              </a:solidFill>
              <a:latin typeface="Arial"/>
            </a:endParaRPr>
          </a:p>
        </p:txBody>
      </p:sp>
      <p:sp>
        <p:nvSpPr>
          <p:cNvPr id="12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3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13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给予学生积极的反馈和鼓励，帮助他们建立自信和动力。</a:t>
            </a:r>
            <a:endParaRPr lang="en-US" sz="1400" b="0" strike="noStrike" spc="-1">
              <a:solidFill>
                <a:srgbClr val="000000"/>
              </a:solidFill>
              <a:latin typeface="Arial"/>
            </a:endParaRPr>
          </a:p>
        </p:txBody>
      </p:sp>
      <p:sp>
        <p:nvSpPr>
          <p:cNvPr id="13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提供正面的反馈和鼓励</a:t>
            </a:r>
            <a:endParaRPr lang="en-US" sz="2000" b="0" strike="noStrike" spc="-1">
              <a:solidFill>
                <a:srgbClr val="000000"/>
              </a:solidFill>
              <a:latin typeface="Arial"/>
            </a:endParaRPr>
          </a:p>
        </p:txBody>
      </p:sp>
      <p:grpSp>
        <p:nvGrpSpPr>
          <p:cNvPr id="136" name="组合 1"/>
          <p:cNvGrpSpPr/>
          <p:nvPr/>
        </p:nvGrpSpPr>
        <p:grpSpPr>
          <a:xfrm>
            <a:off x="7400520" y="1547280"/>
            <a:ext cx="4089960" cy="3641760"/>
            <a:chOff x="7400520" y="1547280"/>
            <a:chExt cx="4089960" cy="3641760"/>
          </a:xfrm>
        </p:grpSpPr>
        <p:sp>
          <p:nvSpPr>
            <p:cNvPr id="137"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8"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39"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140"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141" name="íś1ïḍè"/>
            <p:cNvGrpSpPr/>
            <p:nvPr/>
          </p:nvGrpSpPr>
          <p:grpSpPr>
            <a:xfrm>
              <a:off x="8902800" y="3224880"/>
              <a:ext cx="1090080" cy="699120"/>
              <a:chOff x="8902800" y="3224880"/>
              <a:chExt cx="1090080" cy="699120"/>
            </a:xfrm>
          </p:grpSpPr>
          <p:sp>
            <p:nvSpPr>
              <p:cNvPr id="142"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143"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136"/>
                                        </p:tgtEl>
                                        <p:attrNameLst>
                                          <p:attrName>style.visibility</p:attrName>
                                        </p:attrNameLst>
                                      </p:cBhvr>
                                      <p:to>
                                        <p:strVal val="visible"/>
                                      </p:to>
                                    </p:set>
                                    <p:animEffect transition="in" filter="wipe(down)">
                                      <p:cBhvr additive="repl">
                                        <p:cTn id="7" dur="500"/>
                                        <p:tgtEl>
                                          <p:spTgt spid="1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8560080" y="1821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提供适当的挑战和支持</a:t>
            </a:r>
            <a:endParaRPr lang="en-US" sz="1800" b="0" strike="noStrike" spc="-1">
              <a:solidFill>
                <a:srgbClr val="000000"/>
              </a:solidFill>
              <a:latin typeface="Arial"/>
            </a:endParaRPr>
          </a:p>
        </p:txBody>
      </p:sp>
      <p:sp>
        <p:nvSpPr>
          <p:cNvPr id="146" name="content.2.content"/>
          <p:cNvSpPr/>
          <p:nvPr/>
        </p:nvSpPr>
        <p:spPr>
          <a:xfrm>
            <a:off x="7643520" y="2512080"/>
            <a:ext cx="3827520" cy="17409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设定适合学生水平的任务</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提供学习资源和指导</a:t>
            </a:r>
            <a:endParaRPr lang="en-US" sz="12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8731440" y="42768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49" name="content.3.content"/>
          <p:cNvSpPr/>
          <p:nvPr/>
        </p:nvSpPr>
        <p:spPr>
          <a:xfrm>
            <a:off x="7462440" y="4893480"/>
            <a:ext cx="4033080" cy="1092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1024200" y="4327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52" name="content.4.content"/>
          <p:cNvSpPr/>
          <p:nvPr/>
        </p:nvSpPr>
        <p:spPr>
          <a:xfrm>
            <a:off x="0" y="4819680"/>
            <a:ext cx="3898080" cy="11548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5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如何营造积极的学习环境</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1213560" y="20109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创设开放、合作的学习氛围</a:t>
            </a:r>
            <a:endParaRPr lang="en-US" sz="1800" b="0" strike="noStrike" spc="-1">
              <a:solidFill>
                <a:srgbClr val="000000"/>
              </a:solidFill>
              <a:latin typeface="Arial"/>
            </a:endParaRPr>
          </a:p>
        </p:txBody>
      </p:sp>
      <p:sp>
        <p:nvSpPr>
          <p:cNvPr id="156" name="content.1.content"/>
          <p:cNvSpPr/>
          <p:nvPr/>
        </p:nvSpPr>
        <p:spPr>
          <a:xfrm>
            <a:off x="68040" y="2511360"/>
            <a:ext cx="3771720" cy="115416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鼓励学生分享想法和经验</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倡导团队合作和互助</a:t>
            </a:r>
            <a:endParaRPr lang="en-US" sz="1200" b="0" strike="noStrike" spc="-1">
              <a:solidFill>
                <a:srgbClr val="000000"/>
              </a:solidFill>
              <a:latin typeface="Arial"/>
            </a:endParaRPr>
          </a:p>
        </p:txBody>
      </p:sp>
      <p:grpSp>
        <p:nvGrpSpPr>
          <p:cNvPr id="157" name="组合 4"/>
          <p:cNvGrpSpPr/>
          <p:nvPr/>
        </p:nvGrpSpPr>
        <p:grpSpPr>
          <a:xfrm>
            <a:off x="3839400" y="2049840"/>
            <a:ext cx="3803400" cy="3803400"/>
            <a:chOff x="3839400" y="2049840"/>
            <a:chExt cx="3803400" cy="3803400"/>
          </a:xfrm>
        </p:grpSpPr>
        <p:sp>
          <p:nvSpPr>
            <p:cNvPr id="158" name="íṧlîḋé"/>
            <p:cNvSpPr/>
            <p:nvPr/>
          </p:nvSpPr>
          <p:spPr>
            <a:xfrm>
              <a:off x="4236120" y="2049840"/>
              <a:ext cx="1800720" cy="1370520"/>
            </a:xfrm>
            <a:custGeom>
              <a:gdLst>
                <a:gd name="textAreaLeft" fmla="*/ 0 w 1800720"/>
                <a:gd name="textAreaRight" fmla="*/ 1801080 w 1800720"/>
                <a:gd name="textAreaTop" fmla="*/ 0 h 1370520"/>
                <a:gd name="textAreaBottom" fmla="*/ 1370880 h 1370520"/>
              </a:gdLst>
              <a:rect l="textAreaLeft" t="textAreaTop" r="textAreaRight" b="textAreaBottom"/>
              <a:pathLst>
                <a:path w="277" h="211">
                  <a:moveTo>
                    <a:pt x="71" y="211"/>
                  </a:moveTo>
                  <a:cubicBezTo>
                    <a:pt x="0" y="176"/>
                    <a:pt x="0" y="176"/>
                    <a:pt x="0" y="176"/>
                  </a:cubicBezTo>
                  <a:cubicBezTo>
                    <a:pt x="5" y="166"/>
                    <a:pt x="11" y="157"/>
                    <a:pt x="17" y="147"/>
                  </a:cubicBezTo>
                  <a:cubicBezTo>
                    <a:pt x="35" y="120"/>
                    <a:pt x="58" y="97"/>
                    <a:pt x="85" y="79"/>
                  </a:cubicBezTo>
                  <a:cubicBezTo>
                    <a:pt x="112" y="60"/>
                    <a:pt x="142" y="47"/>
                    <a:pt x="174" y="41"/>
                  </a:cubicBezTo>
                  <a:cubicBezTo>
                    <a:pt x="184" y="39"/>
                    <a:pt x="193" y="37"/>
                    <a:pt x="202" y="36"/>
                  </a:cubicBezTo>
                  <a:cubicBezTo>
                    <a:pt x="202" y="0"/>
                    <a:pt x="202" y="0"/>
                    <a:pt x="202" y="0"/>
                  </a:cubicBezTo>
                  <a:cubicBezTo>
                    <a:pt x="240" y="38"/>
                    <a:pt x="240" y="38"/>
                    <a:pt x="240" y="38"/>
                  </a:cubicBezTo>
                  <a:cubicBezTo>
                    <a:pt x="277" y="76"/>
                    <a:pt x="277" y="76"/>
                    <a:pt x="277" y="76"/>
                  </a:cubicBezTo>
                  <a:cubicBezTo>
                    <a:pt x="240" y="114"/>
                    <a:pt x="240" y="114"/>
                    <a:pt x="240" y="114"/>
                  </a:cubicBezTo>
                  <a:cubicBezTo>
                    <a:pt x="203" y="152"/>
                    <a:pt x="203" y="152"/>
                    <a:pt x="203" y="152"/>
                  </a:cubicBezTo>
                  <a:cubicBezTo>
                    <a:pt x="203" y="116"/>
                    <a:pt x="203" y="116"/>
                    <a:pt x="203" y="116"/>
                  </a:cubicBezTo>
                  <a:cubicBezTo>
                    <a:pt x="147" y="124"/>
                    <a:pt x="97" y="160"/>
                    <a:pt x="71" y="211"/>
                  </a:cubicBezTo>
                  <a:close/>
                </a:path>
              </a:pathLst>
            </a:custGeom>
            <a:solidFill>
              <a:schemeClr val="accent1"/>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59" name="íšļîďè"/>
            <p:cNvSpPr/>
            <p:nvPr/>
          </p:nvSpPr>
          <p:spPr>
            <a:xfrm>
              <a:off x="6265440" y="2453040"/>
              <a:ext cx="1377360" cy="1800720"/>
            </a:xfrm>
            <a:custGeom>
              <a:gdLst>
                <a:gd name="textAreaLeft" fmla="*/ 0 w 1377360"/>
                <a:gd name="textAreaRight" fmla="*/ 1377720 w 1377360"/>
                <a:gd name="textAreaTop" fmla="*/ 0 h 1800720"/>
                <a:gd name="textAreaBottom" fmla="*/ 1801080 h 1800720"/>
              </a:gdLst>
              <a:rect l="textAreaLeft" t="textAreaTop" r="textAreaRight" b="textAreaBottom"/>
              <a:pathLst>
                <a:path w="211" h="277">
                  <a:moveTo>
                    <a:pt x="0" y="71"/>
                  </a:moveTo>
                  <a:cubicBezTo>
                    <a:pt x="35" y="0"/>
                    <a:pt x="35" y="0"/>
                    <a:pt x="35" y="0"/>
                  </a:cubicBezTo>
                  <a:cubicBezTo>
                    <a:pt x="45" y="5"/>
                    <a:pt x="55" y="10"/>
                    <a:pt x="64" y="16"/>
                  </a:cubicBezTo>
                  <a:cubicBezTo>
                    <a:pt x="91" y="35"/>
                    <a:pt x="114" y="58"/>
                    <a:pt x="133" y="85"/>
                  </a:cubicBezTo>
                  <a:cubicBezTo>
                    <a:pt x="151" y="112"/>
                    <a:pt x="164" y="142"/>
                    <a:pt x="170" y="174"/>
                  </a:cubicBezTo>
                  <a:cubicBezTo>
                    <a:pt x="172" y="183"/>
                    <a:pt x="174" y="193"/>
                    <a:pt x="175" y="202"/>
                  </a:cubicBezTo>
                  <a:cubicBezTo>
                    <a:pt x="211" y="202"/>
                    <a:pt x="211" y="202"/>
                    <a:pt x="211" y="202"/>
                  </a:cubicBezTo>
                  <a:cubicBezTo>
                    <a:pt x="173" y="239"/>
                    <a:pt x="173" y="239"/>
                    <a:pt x="173" y="239"/>
                  </a:cubicBezTo>
                  <a:cubicBezTo>
                    <a:pt x="136" y="277"/>
                    <a:pt x="136" y="277"/>
                    <a:pt x="136" y="277"/>
                  </a:cubicBezTo>
                  <a:cubicBezTo>
                    <a:pt x="97" y="240"/>
                    <a:pt x="97" y="240"/>
                    <a:pt x="97" y="240"/>
                  </a:cubicBezTo>
                  <a:cubicBezTo>
                    <a:pt x="59" y="203"/>
                    <a:pt x="59" y="203"/>
                    <a:pt x="59" y="203"/>
                  </a:cubicBezTo>
                  <a:cubicBezTo>
                    <a:pt x="95" y="203"/>
                    <a:pt x="95" y="203"/>
                    <a:pt x="95" y="203"/>
                  </a:cubicBezTo>
                  <a:cubicBezTo>
                    <a:pt x="87" y="146"/>
                    <a:pt x="51" y="96"/>
                    <a:pt x="0" y="71"/>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60" name="iṧliḓê"/>
            <p:cNvSpPr/>
            <p:nvPr/>
          </p:nvSpPr>
          <p:spPr>
            <a:xfrm>
              <a:off x="5432040" y="4475880"/>
              <a:ext cx="1807560" cy="1377360"/>
            </a:xfrm>
            <a:custGeom>
              <a:gdLst>
                <a:gd name="textAreaLeft" fmla="*/ 0 w 1807560"/>
                <a:gd name="textAreaRight" fmla="*/ 1807920 w 1807560"/>
                <a:gd name="textAreaTop" fmla="*/ 0 h 1377360"/>
                <a:gd name="textAreaBottom" fmla="*/ 1377720 h 1377360"/>
              </a:gdLst>
              <a:rect l="textAreaLeft" t="textAreaTop" r="textAreaRight" b="textAreaBottom"/>
              <a:pathLst>
                <a:path w="277" h="211">
                  <a:moveTo>
                    <a:pt x="206" y="0"/>
                  </a:moveTo>
                  <a:cubicBezTo>
                    <a:pt x="277" y="35"/>
                    <a:pt x="277" y="35"/>
                    <a:pt x="277" y="35"/>
                  </a:cubicBezTo>
                  <a:cubicBezTo>
                    <a:pt x="273" y="45"/>
                    <a:pt x="267" y="55"/>
                    <a:pt x="261" y="64"/>
                  </a:cubicBezTo>
                  <a:cubicBezTo>
                    <a:pt x="242" y="92"/>
                    <a:pt x="219" y="115"/>
                    <a:pt x="192" y="133"/>
                  </a:cubicBezTo>
                  <a:cubicBezTo>
                    <a:pt x="165" y="151"/>
                    <a:pt x="135" y="164"/>
                    <a:pt x="103" y="171"/>
                  </a:cubicBezTo>
                  <a:cubicBezTo>
                    <a:pt x="94" y="173"/>
                    <a:pt x="84" y="174"/>
                    <a:pt x="75" y="175"/>
                  </a:cubicBezTo>
                  <a:cubicBezTo>
                    <a:pt x="75" y="211"/>
                    <a:pt x="75" y="211"/>
                    <a:pt x="75" y="211"/>
                  </a:cubicBezTo>
                  <a:cubicBezTo>
                    <a:pt x="38" y="174"/>
                    <a:pt x="38" y="174"/>
                    <a:pt x="38" y="174"/>
                  </a:cubicBezTo>
                  <a:cubicBezTo>
                    <a:pt x="0" y="136"/>
                    <a:pt x="0" y="136"/>
                    <a:pt x="0" y="136"/>
                  </a:cubicBezTo>
                  <a:cubicBezTo>
                    <a:pt x="37" y="98"/>
                    <a:pt x="37" y="98"/>
                    <a:pt x="37" y="98"/>
                  </a:cubicBezTo>
                  <a:cubicBezTo>
                    <a:pt x="74" y="60"/>
                    <a:pt x="74" y="60"/>
                    <a:pt x="74" y="60"/>
                  </a:cubicBezTo>
                  <a:cubicBezTo>
                    <a:pt x="74" y="95"/>
                    <a:pt x="74" y="95"/>
                    <a:pt x="74" y="95"/>
                  </a:cubicBezTo>
                  <a:cubicBezTo>
                    <a:pt x="131" y="87"/>
                    <a:pt x="181" y="52"/>
                    <a:pt x="206" y="0"/>
                  </a:cubicBezTo>
                  <a:close/>
                </a:path>
              </a:pathLst>
            </a:custGeom>
            <a:solidFill>
              <a:schemeClr val="accent3"/>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61" name="iṣ1iḋè"/>
            <p:cNvSpPr/>
            <p:nvPr/>
          </p:nvSpPr>
          <p:spPr>
            <a:xfrm>
              <a:off x="3839400" y="3649320"/>
              <a:ext cx="1370520" cy="1807560"/>
            </a:xfrm>
            <a:custGeom>
              <a:gdLst>
                <a:gd name="textAreaLeft" fmla="*/ 0 w 1370520"/>
                <a:gd name="textAreaRight" fmla="*/ 1370880 w 1370520"/>
                <a:gd name="textAreaTop" fmla="*/ 0 h 1807560"/>
                <a:gd name="textAreaBottom" fmla="*/ 1807920 h 1807560"/>
              </a:gdLst>
              <a:rect l="textAreaLeft" t="textAreaTop" r="textAreaRight" b="textAreaBottom"/>
              <a:pathLst>
                <a:path w="211" h="277">
                  <a:moveTo>
                    <a:pt x="211" y="206"/>
                  </a:moveTo>
                  <a:cubicBezTo>
                    <a:pt x="176" y="277"/>
                    <a:pt x="176" y="277"/>
                    <a:pt x="176" y="277"/>
                  </a:cubicBezTo>
                  <a:cubicBezTo>
                    <a:pt x="166" y="272"/>
                    <a:pt x="156" y="266"/>
                    <a:pt x="147" y="260"/>
                  </a:cubicBezTo>
                  <a:cubicBezTo>
                    <a:pt x="119" y="242"/>
                    <a:pt x="96" y="219"/>
                    <a:pt x="78" y="192"/>
                  </a:cubicBezTo>
                  <a:cubicBezTo>
                    <a:pt x="60" y="165"/>
                    <a:pt x="47" y="135"/>
                    <a:pt x="40" y="103"/>
                  </a:cubicBezTo>
                  <a:cubicBezTo>
                    <a:pt x="38" y="93"/>
                    <a:pt x="37" y="84"/>
                    <a:pt x="36" y="75"/>
                  </a:cubicBezTo>
                  <a:cubicBezTo>
                    <a:pt x="0" y="75"/>
                    <a:pt x="0" y="75"/>
                    <a:pt x="0" y="75"/>
                  </a:cubicBezTo>
                  <a:cubicBezTo>
                    <a:pt x="37" y="37"/>
                    <a:pt x="37" y="37"/>
                    <a:pt x="37" y="37"/>
                  </a:cubicBezTo>
                  <a:cubicBezTo>
                    <a:pt x="75" y="0"/>
                    <a:pt x="75" y="0"/>
                    <a:pt x="75" y="0"/>
                  </a:cubicBezTo>
                  <a:cubicBezTo>
                    <a:pt x="113" y="37"/>
                    <a:pt x="113" y="37"/>
                    <a:pt x="113" y="37"/>
                  </a:cubicBezTo>
                  <a:cubicBezTo>
                    <a:pt x="151" y="74"/>
                    <a:pt x="151" y="74"/>
                    <a:pt x="151" y="74"/>
                  </a:cubicBezTo>
                  <a:cubicBezTo>
                    <a:pt x="116" y="74"/>
                    <a:pt x="116" y="74"/>
                    <a:pt x="116" y="74"/>
                  </a:cubicBezTo>
                  <a:cubicBezTo>
                    <a:pt x="124" y="131"/>
                    <a:pt x="159" y="180"/>
                    <a:pt x="211" y="206"/>
                  </a:cubicBezTo>
                  <a:close/>
                </a:path>
              </a:pathLst>
            </a:custGeom>
            <a:solidFill>
              <a:schemeClr val="bg1">
                <a:lumMod val="75000"/>
              </a:schemeClr>
            </a:solidFill>
            <a:ln w="9525">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1" strike="noStrike" spc="-1">
                <a:solidFill>
                  <a:schemeClr val="dk1"/>
                </a:solidFill>
                <a:latin typeface="Arial"/>
                <a:ea typeface="微软雅黑"/>
              </a:endParaRPr>
            </a:p>
          </p:txBody>
        </p:sp>
        <p:sp>
          <p:nvSpPr>
            <p:cNvPr id="162" name="îŝḻíḓé"/>
            <p:cNvSpPr/>
            <p:nvPr/>
          </p:nvSpPr>
          <p:spPr>
            <a:xfrm>
              <a:off x="4630680" y="2395800"/>
              <a:ext cx="701640" cy="701640"/>
            </a:xfrm>
            <a:prstGeom prst="ellipse">
              <a:avLst/>
            </a:prstGeom>
            <a:solidFill>
              <a:schemeClr val="accent1"/>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1</a:t>
              </a:r>
              <a:endParaRPr lang="en-US" sz="1800" b="0" strike="noStrike" spc="-1">
                <a:solidFill>
                  <a:srgbClr val="FFFFFF"/>
                </a:solidFill>
                <a:latin typeface="Arial"/>
              </a:endParaRPr>
            </a:p>
          </p:txBody>
        </p:sp>
        <p:sp>
          <p:nvSpPr>
            <p:cNvPr id="163" name="iṡ1îḓé"/>
            <p:cNvSpPr/>
            <p:nvPr/>
          </p:nvSpPr>
          <p:spPr>
            <a:xfrm>
              <a:off x="6586560" y="285372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2</a:t>
              </a:r>
              <a:endParaRPr lang="en-US" sz="1800" b="0" strike="noStrike" spc="-1">
                <a:solidFill>
                  <a:srgbClr val="000000"/>
                </a:solidFill>
                <a:latin typeface="Arial"/>
              </a:endParaRPr>
            </a:p>
          </p:txBody>
        </p:sp>
        <p:sp>
          <p:nvSpPr>
            <p:cNvPr id="164" name="iś1îḓè"/>
            <p:cNvSpPr/>
            <p:nvPr/>
          </p:nvSpPr>
          <p:spPr>
            <a:xfrm>
              <a:off x="6097680" y="4819680"/>
              <a:ext cx="701640" cy="701640"/>
            </a:xfrm>
            <a:prstGeom prst="ellipse">
              <a:avLst/>
            </a:prstGeom>
            <a:solidFill>
              <a:schemeClr val="accent3"/>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lt1"/>
                  </a:solidFill>
                  <a:latin typeface="Impact"/>
                  <a:ea typeface="微软雅黑"/>
                </a:rPr>
                <a:t>0</a:t>
              </a:r>
              <a:r>
                <a:rPr lang="en-US" sz="100" b="0" strike="noStrike" spc="-1">
                  <a:solidFill>
                    <a:schemeClr val="lt1"/>
                  </a:solidFill>
                  <a:latin typeface="Impact"/>
                  <a:ea typeface="微软雅黑"/>
                </a:rPr>
                <a:t> </a:t>
              </a:r>
              <a:r>
                <a:rPr lang="en-US" sz="1800" b="0" strike="noStrike" spc="-1">
                  <a:solidFill>
                    <a:schemeClr val="lt1"/>
                  </a:solidFill>
                  <a:latin typeface="Impact"/>
                  <a:ea typeface="微软雅黑"/>
                </a:rPr>
                <a:t>3</a:t>
              </a:r>
              <a:endParaRPr lang="en-US" sz="1800" b="0" strike="noStrike" spc="-1">
                <a:solidFill>
                  <a:srgbClr val="000000"/>
                </a:solidFill>
                <a:latin typeface="Arial"/>
              </a:endParaRPr>
            </a:p>
          </p:txBody>
        </p:sp>
        <p:sp>
          <p:nvSpPr>
            <p:cNvPr id="165" name="işḷiḍé"/>
            <p:cNvSpPr/>
            <p:nvPr/>
          </p:nvSpPr>
          <p:spPr>
            <a:xfrm>
              <a:off x="4173120" y="4330800"/>
              <a:ext cx="701640" cy="701640"/>
            </a:xfrm>
            <a:prstGeom prst="ellipse">
              <a:avLst/>
            </a:prstGeom>
            <a:solidFill>
              <a:schemeClr val="bg1">
                <a:lumMod val="75000"/>
              </a:schemeClr>
            </a:solidFill>
            <a:ln w="28575">
              <a:solidFill>
                <a:srgbClr val="FFFFFF"/>
              </a:solidFill>
              <a:round/>
            </a:ln>
          </p:spPr>
          <p:style>
            <a:lnRef idx="0"/>
            <a:fillRef idx="0"/>
            <a:effectRef idx="0"/>
            <a:fontRef idx="minor"/>
          </p:style>
          <p:txBody>
            <a:bodyPr wrap="none" anchor="ctr" anchorCtr="1">
              <a:normAutofit/>
            </a:bodyPr>
            <a:lstStyle/>
            <a:p>
              <a:pPr algn="ctr" defTabSz="914400">
                <a:lnSpc>
                  <a:spcPct val="100000"/>
                </a:lnSpc>
              </a:pPr>
              <a:r>
                <a:rPr lang="en-US" sz="1800" b="0" strike="noStrike" spc="-1">
                  <a:solidFill>
                    <a:schemeClr val="dk1"/>
                  </a:solidFill>
                  <a:latin typeface="Impact"/>
                  <a:ea typeface="微软雅黑"/>
                </a:rPr>
                <a:t>0</a:t>
              </a:r>
              <a:r>
                <a:rPr lang="en-US" sz="100" b="0" strike="noStrike" spc="-1">
                  <a:solidFill>
                    <a:schemeClr val="dk1"/>
                  </a:solidFill>
                  <a:latin typeface="Impact"/>
                  <a:ea typeface="微软雅黑"/>
                </a:rPr>
                <a:t> </a:t>
              </a:r>
              <a:r>
                <a:rPr lang="en-US" sz="1800" b="0" strike="noStrike" spc="-1">
                  <a:solidFill>
                    <a:schemeClr val="dk1"/>
                  </a:solidFill>
                  <a:latin typeface="Impact"/>
                  <a:ea typeface="微软雅黑"/>
                </a:rPr>
                <a:t>4</a:t>
              </a:r>
              <a:endParaRPr lang="en-US" sz="1800" b="0" strike="noStrike" spc="-1">
                <a:solidFill>
                  <a:srgbClr val="000000"/>
                </a:solidFill>
                <a:latin typeface="Arial"/>
              </a:endParaRPr>
            </a:p>
          </p:txBody>
        </p:sp>
      </p:grpSp>
      <p:cxnSp>
        <p:nvCxnSpPr>
          <p:cNvPr id="166" name="直接连接符 13"/>
          <p:cNvCxnSpPr/>
          <p:nvPr/>
        </p:nvCxnSpPr>
        <p:spPr>
          <a:xfrm flipH="1">
            <a:off x="68040" y="3665520"/>
            <a:ext cx="4254120" cy="27000"/>
          </a:xfrm>
          <a:prstGeom prst="straightConnector1">
            <a:avLst/>
          </a:prstGeom>
          <a:ln w="3175" cap="rnd">
            <a:solidFill>
              <a:srgbClr val="FFFFFF">
                <a:lumMod val="75000"/>
              </a:srgbClr>
            </a:solidFill>
            <a:round/>
          </a:ln>
        </p:spPr>
      </p:cxnSp>
      <p:cxnSp>
        <p:nvCxnSpPr>
          <p:cNvPr id="167" name="直接连接符 14"/>
          <p:cNvCxnSpPr/>
          <p:nvPr/>
        </p:nvCxnSpPr>
        <p:spPr>
          <a:xfrm flipH="1">
            <a:off x="7102800" y="4253760"/>
            <a:ext cx="4969440" cy="23400"/>
          </a:xfrm>
          <a:prstGeom prst="straightConnector1">
            <a:avLst/>
          </a:prstGeom>
          <a:ln w="3175" cap="rnd">
            <a:solidFill>
              <a:srgbClr val="FFFFFF">
                <a:lumMod val="75000"/>
              </a:srgbClr>
            </a:solidFill>
            <a:roun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2000" fill="hold" nodeType="clickEffect">
                                  <p:stCondLst>
                                    <p:cond delay="0"/>
                                  </p:stCondLst>
                                  <p:childTnLst>
                                    <p:set>
                                      <p:cBhvr>
                                        <p:cTn id="6" dur="1" fill="hold">
                                          <p:stCondLst>
                                            <p:cond delay="0"/>
                                          </p:stCondLst>
                                        </p:cTn>
                                        <p:tgtEl>
                                          <p:spTgt spid="157"/>
                                        </p:tgtEl>
                                        <p:attrNameLst>
                                          <p:attrName>style.visibility</p:attrName>
                                        </p:attrNameLst>
                                      </p:cBhvr>
                                      <p:to>
                                        <p:strVal val="visible"/>
                                      </p:to>
                                    </p:set>
                                    <p:animEffect transition="in" filter="wheel(1)">
                                      <p:cBhvr additive="repl">
                                        <p:cTn id="7" dur="2000"/>
                                        <p:tgtEl>
                                          <p:spTgt spid="1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8"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9" name="content"/>
          <p:cNvSpPr/>
          <p:nvPr/>
        </p:nvSpPr>
        <p:spPr>
          <a:xfrm>
            <a:off x="867240" y="2447280"/>
            <a:ext cx="291420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通过设定明确的目标和提供正面的反馈，可以帮助学生体验成功的乐趣和成就感。营造积极的学习环境，包括开放合作的氛围和适当的挑战与支持，也是关键。</a:t>
            </a:r>
            <a:endParaRPr lang="en-US" sz="1600" b="0" strike="noStrike" spc="-1">
              <a:solidFill>
                <a:srgbClr val="000000"/>
              </a:solidFill>
              <a:latin typeface="Arial"/>
            </a:endParaRPr>
          </a:p>
        </p:txBody>
      </p:sp>
      <p:grpSp>
        <p:nvGrpSpPr>
          <p:cNvPr id="170" name="组合 1"/>
          <p:cNvGrpSpPr/>
          <p:nvPr/>
        </p:nvGrpSpPr>
        <p:grpSpPr>
          <a:xfrm>
            <a:off x="3419640" y="1802880"/>
            <a:ext cx="8527320" cy="3303360"/>
            <a:chOff x="3419640" y="1802880"/>
            <a:chExt cx="8527320" cy="3303360"/>
          </a:xfrm>
        </p:grpSpPr>
        <p:grpSp>
          <p:nvGrpSpPr>
            <p:cNvPr id="171" name="íṩlïḑê"/>
            <p:cNvGrpSpPr/>
            <p:nvPr/>
          </p:nvGrpSpPr>
          <p:grpSpPr>
            <a:xfrm>
              <a:off x="3419640" y="3746160"/>
              <a:ext cx="2864880" cy="1360080"/>
              <a:chOff x="3419640" y="3746160"/>
              <a:chExt cx="2864880" cy="1360080"/>
            </a:xfrm>
          </p:grpSpPr>
          <p:sp>
            <p:nvSpPr>
              <p:cNvPr id="172" name="ïṡļíḑé"/>
              <p:cNvSpPr/>
              <p:nvPr/>
            </p:nvSpPr>
            <p:spPr>
              <a:xfrm>
                <a:off x="3419640" y="4153680"/>
                <a:ext cx="2864880" cy="952560"/>
              </a:xfrm>
              <a:prstGeom prst="rect">
                <a:avLst/>
              </a:prstGeom>
              <a:noFill/>
              <a:ln w="0">
                <a:noFill/>
              </a:ln>
            </p:spPr>
            <p:style>
              <a:lnRef idx="0"/>
              <a:fillRef idx="0"/>
              <a:effectRef idx="0"/>
              <a:fontRef idx="minor"/>
            </p:style>
            <p:txBody>
              <a:bodyPr lIns="90000" tIns="46800" rIns="90000" bIns="46800" anchor="t">
                <a:normAutofit/>
              </a:bodyPr>
              <a:lstStyle/>
              <a:p>
                <a:pPr algn="ctr" defTabSz="914400">
                  <a:lnSpc>
                    <a:spcPct val="150000"/>
                  </a:lnSpc>
                </a:pPr>
                <a:endParaRPr lang="en-US" sz="1100" b="0" strike="noStrike" spc="-1">
                  <a:solidFill>
                    <a:schemeClr val="dk1"/>
                  </a:solidFill>
                  <a:latin typeface="Arial"/>
                  <a:ea typeface="微软雅黑"/>
                </a:endParaRPr>
              </a:p>
            </p:txBody>
          </p:sp>
          <p:sp>
            <p:nvSpPr>
              <p:cNvPr id="173" name="íṩḻíḍé"/>
              <p:cNvSpPr/>
              <p:nvPr/>
            </p:nvSpPr>
            <p:spPr>
              <a:xfrm>
                <a:off x="341964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grpSp>
        <p:sp>
          <p:nvSpPr>
            <p:cNvPr id="174" name="ïṧḻïḋê"/>
            <p:cNvSpPr/>
            <p:nvPr/>
          </p:nvSpPr>
          <p:spPr>
            <a:xfrm>
              <a:off x="908208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175" name="î$ļîḓé"/>
            <p:cNvSpPr/>
            <p:nvPr/>
          </p:nvSpPr>
          <p:spPr>
            <a:xfrm>
              <a:off x="6982920" y="3888360"/>
              <a:ext cx="150912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176" name="iS1ïḋè"/>
            <p:cNvSpPr/>
            <p:nvPr/>
          </p:nvSpPr>
          <p:spPr>
            <a:xfrm rot="10800000" flipH="1" flipV="1">
              <a:off x="6765120" y="1802520"/>
              <a:ext cx="1943640" cy="1942920"/>
            </a:xfrm>
            <a:prstGeom prst="teardrop">
              <a:avLst>
                <a:gd name="adj" fmla="val 100000"/>
              </a:avLst>
            </a:prstGeom>
            <a:solidFill>
              <a:schemeClr val="accent1"/>
            </a:solidFill>
            <a:ln w="76200">
              <a:solidFill>
                <a:srgbClr val="FFFFFF">
                  <a:lumMod val="95000"/>
                </a:srgbClr>
              </a:solidFill>
              <a:miter/>
            </a:ln>
          </p:spPr>
          <p:style>
            <a:lnRef idx="0"/>
            <a:fillRef idx="0"/>
            <a:effectRef idx="0"/>
            <a:fontRef idx="minor"/>
          </p:style>
          <p:txBody>
            <a:bodyPr anchor="ctr">
              <a:norm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7" name="iS1îďé"/>
            <p:cNvSpPr/>
            <p:nvPr/>
          </p:nvSpPr>
          <p:spPr>
            <a:xfrm>
              <a:off x="4735800" y="2664000"/>
              <a:ext cx="222840" cy="207720"/>
            </a:xfrm>
            <a:custGeom>
              <a:gdLst>
                <a:gd name="textAreaLeft" fmla="*/ 0 w 222840"/>
                <a:gd name="textAreaRight" fmla="*/ 223200 w 222840"/>
                <a:gd name="textAreaTop" fmla="*/ 0 h 207720"/>
                <a:gd name="textAreaBottom" fmla="*/ 208080 h 207720"/>
              </a:gdLst>
              <a:rect l="textAreaLeft" t="textAreaTop" r="textAreaRight" b="textAreaBottom"/>
              <a:pathLst>
                <a:path w="4630" h="4324">
                  <a:moveTo>
                    <a:pt x="3958" y="1193"/>
                  </a:moveTo>
                  <a:cubicBezTo>
                    <a:pt x="3895" y="1193"/>
                    <a:pt x="3832" y="1203"/>
                    <a:pt x="3772" y="1223"/>
                  </a:cubicBezTo>
                  <a:cubicBezTo>
                    <a:pt x="3524" y="1304"/>
                    <a:pt x="3364" y="1531"/>
                    <a:pt x="3358" y="1778"/>
                  </a:cubicBezTo>
                  <a:lnTo>
                    <a:pt x="3055" y="1876"/>
                  </a:lnTo>
                  <a:cubicBezTo>
                    <a:pt x="2936" y="1682"/>
                    <a:pt x="2743" y="1538"/>
                    <a:pt x="2515" y="1484"/>
                  </a:cubicBezTo>
                  <a:lnTo>
                    <a:pt x="2515" y="1166"/>
                  </a:lnTo>
                  <a:cubicBezTo>
                    <a:pt x="2748" y="1083"/>
                    <a:pt x="2915" y="861"/>
                    <a:pt x="2915" y="600"/>
                  </a:cubicBezTo>
                  <a:cubicBezTo>
                    <a:pt x="2915" y="270"/>
                    <a:pt x="2646" y="0"/>
                    <a:pt x="2315" y="0"/>
                  </a:cubicBezTo>
                  <a:cubicBezTo>
                    <a:pt x="1984" y="0"/>
                    <a:pt x="1715" y="270"/>
                    <a:pt x="1715" y="600"/>
                  </a:cubicBezTo>
                  <a:cubicBezTo>
                    <a:pt x="1715" y="861"/>
                    <a:pt x="1882" y="1083"/>
                    <a:pt x="2115" y="1166"/>
                  </a:cubicBezTo>
                  <a:lnTo>
                    <a:pt x="2115" y="1484"/>
                  </a:lnTo>
                  <a:cubicBezTo>
                    <a:pt x="1887" y="1538"/>
                    <a:pt x="1694" y="1682"/>
                    <a:pt x="1575" y="1877"/>
                  </a:cubicBezTo>
                  <a:lnTo>
                    <a:pt x="1273" y="1778"/>
                  </a:lnTo>
                  <a:cubicBezTo>
                    <a:pt x="1266" y="1531"/>
                    <a:pt x="1107" y="1304"/>
                    <a:pt x="858" y="1223"/>
                  </a:cubicBezTo>
                  <a:cubicBezTo>
                    <a:pt x="798" y="1203"/>
                    <a:pt x="736" y="1193"/>
                    <a:pt x="673" y="1193"/>
                  </a:cubicBezTo>
                  <a:cubicBezTo>
                    <a:pt x="412" y="1193"/>
                    <a:pt x="183" y="1360"/>
                    <a:pt x="102" y="1608"/>
                  </a:cubicBezTo>
                  <a:cubicBezTo>
                    <a:pt x="0" y="1923"/>
                    <a:pt x="173" y="2262"/>
                    <a:pt x="488" y="2364"/>
                  </a:cubicBezTo>
                  <a:cubicBezTo>
                    <a:pt x="548" y="2384"/>
                    <a:pt x="610" y="2394"/>
                    <a:pt x="673" y="2394"/>
                  </a:cubicBezTo>
                  <a:cubicBezTo>
                    <a:pt x="864" y="2394"/>
                    <a:pt x="1038" y="2304"/>
                    <a:pt x="1149" y="2159"/>
                  </a:cubicBezTo>
                  <a:lnTo>
                    <a:pt x="1452" y="2258"/>
                  </a:lnTo>
                  <a:cubicBezTo>
                    <a:pt x="1450" y="2281"/>
                    <a:pt x="1449" y="2304"/>
                    <a:pt x="1449" y="2327"/>
                  </a:cubicBezTo>
                  <a:cubicBezTo>
                    <a:pt x="1449" y="2542"/>
                    <a:pt x="1528" y="2740"/>
                    <a:pt x="1658" y="2891"/>
                  </a:cubicBezTo>
                  <a:lnTo>
                    <a:pt x="1471" y="3149"/>
                  </a:lnTo>
                  <a:cubicBezTo>
                    <a:pt x="1416" y="3132"/>
                    <a:pt x="1359" y="3124"/>
                    <a:pt x="1301" y="3124"/>
                  </a:cubicBezTo>
                  <a:cubicBezTo>
                    <a:pt x="1109" y="3124"/>
                    <a:pt x="927" y="3216"/>
                    <a:pt x="815" y="3371"/>
                  </a:cubicBezTo>
                  <a:cubicBezTo>
                    <a:pt x="620" y="3639"/>
                    <a:pt x="680" y="4015"/>
                    <a:pt x="948" y="4209"/>
                  </a:cubicBezTo>
                  <a:cubicBezTo>
                    <a:pt x="1051" y="4284"/>
                    <a:pt x="1173" y="4324"/>
                    <a:pt x="1300" y="4324"/>
                  </a:cubicBezTo>
                  <a:cubicBezTo>
                    <a:pt x="1492" y="4324"/>
                    <a:pt x="1673" y="4232"/>
                    <a:pt x="1786" y="4077"/>
                  </a:cubicBezTo>
                  <a:cubicBezTo>
                    <a:pt x="1939" y="3866"/>
                    <a:pt x="1934" y="3588"/>
                    <a:pt x="1795" y="3384"/>
                  </a:cubicBezTo>
                  <a:lnTo>
                    <a:pt x="1981" y="3127"/>
                  </a:lnTo>
                  <a:cubicBezTo>
                    <a:pt x="2084" y="3170"/>
                    <a:pt x="2197" y="3194"/>
                    <a:pt x="2315" y="3194"/>
                  </a:cubicBezTo>
                  <a:cubicBezTo>
                    <a:pt x="2433" y="3194"/>
                    <a:pt x="2545" y="3170"/>
                    <a:pt x="2647" y="3127"/>
                  </a:cubicBezTo>
                  <a:lnTo>
                    <a:pt x="2836" y="3385"/>
                  </a:lnTo>
                  <a:cubicBezTo>
                    <a:pt x="2696" y="3588"/>
                    <a:pt x="2692" y="3866"/>
                    <a:pt x="2845" y="4077"/>
                  </a:cubicBezTo>
                  <a:cubicBezTo>
                    <a:pt x="2957" y="4232"/>
                    <a:pt x="3139" y="4324"/>
                    <a:pt x="3331" y="4324"/>
                  </a:cubicBezTo>
                  <a:lnTo>
                    <a:pt x="3331" y="4324"/>
                  </a:lnTo>
                  <a:cubicBezTo>
                    <a:pt x="3458" y="4324"/>
                    <a:pt x="3580" y="4284"/>
                    <a:pt x="3683" y="4209"/>
                  </a:cubicBezTo>
                  <a:cubicBezTo>
                    <a:pt x="3951" y="4015"/>
                    <a:pt x="4010" y="3639"/>
                    <a:pt x="3816" y="3371"/>
                  </a:cubicBezTo>
                  <a:cubicBezTo>
                    <a:pt x="3703" y="3216"/>
                    <a:pt x="3522" y="3124"/>
                    <a:pt x="3330" y="3124"/>
                  </a:cubicBezTo>
                  <a:cubicBezTo>
                    <a:pt x="3271" y="3124"/>
                    <a:pt x="3214" y="3133"/>
                    <a:pt x="3159" y="3149"/>
                  </a:cubicBezTo>
                  <a:lnTo>
                    <a:pt x="2971" y="2893"/>
                  </a:lnTo>
                  <a:cubicBezTo>
                    <a:pt x="3102" y="2741"/>
                    <a:pt x="3182" y="2543"/>
                    <a:pt x="3182" y="2327"/>
                  </a:cubicBezTo>
                  <a:cubicBezTo>
                    <a:pt x="3182" y="2303"/>
                    <a:pt x="3181" y="2280"/>
                    <a:pt x="3179" y="2257"/>
                  </a:cubicBezTo>
                  <a:lnTo>
                    <a:pt x="3481" y="2159"/>
                  </a:lnTo>
                  <a:cubicBezTo>
                    <a:pt x="3592" y="2304"/>
                    <a:pt x="3766" y="2394"/>
                    <a:pt x="3957" y="2394"/>
                  </a:cubicBezTo>
                  <a:lnTo>
                    <a:pt x="3957" y="2394"/>
                  </a:lnTo>
                  <a:cubicBezTo>
                    <a:pt x="4020" y="2394"/>
                    <a:pt x="4083" y="2384"/>
                    <a:pt x="4143" y="2364"/>
                  </a:cubicBezTo>
                  <a:cubicBezTo>
                    <a:pt x="4458" y="2262"/>
                    <a:pt x="4630" y="1923"/>
                    <a:pt x="4528" y="1608"/>
                  </a:cubicBezTo>
                  <a:cubicBezTo>
                    <a:pt x="4447" y="1360"/>
                    <a:pt x="4218" y="1193"/>
                    <a:pt x="3958" y="1193"/>
                  </a:cubicBezTo>
                  <a:close/>
                </a:path>
              </a:pathLst>
            </a:custGeom>
            <a:solidFill>
              <a:schemeClr val="bg1"/>
            </a:solidFill>
            <a:ln w="0">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grpSp>
          <p:nvGrpSpPr>
            <p:cNvPr id="178" name="iṧḻídè"/>
            <p:cNvGrpSpPr/>
            <p:nvPr/>
          </p:nvGrpSpPr>
          <p:grpSpPr>
            <a:xfrm>
              <a:off x="9758880" y="2018520"/>
              <a:ext cx="1511640" cy="1511640"/>
              <a:chOff x="9758880" y="2018520"/>
              <a:chExt cx="1511640" cy="1511640"/>
            </a:xfrm>
          </p:grpSpPr>
          <p:sp>
            <p:nvSpPr>
              <p:cNvPr id="179" name="íšlîḓe"/>
              <p:cNvSpPr/>
              <p:nvPr/>
            </p:nvSpPr>
            <p:spPr>
              <a:xfrm>
                <a:off x="975888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iṡ1ídè"/>
              <p:cNvSpPr/>
              <p:nvPr/>
            </p:nvSpPr>
            <p:spPr>
              <a:xfrm>
                <a:off x="10218240" y="248868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
          <p:nvSpPr>
            <p:cNvPr id="181" name="ïŝļïďé"/>
            <p:cNvSpPr/>
            <p:nvPr/>
          </p:nvSpPr>
          <p:spPr>
            <a:xfrm>
              <a:off x="409140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图片 27"/>
            <p:cNvSpPr/>
            <p:nvPr/>
          </p:nvSpPr>
          <p:spPr>
            <a:xfrm>
              <a:off x="6873840" y="1910880"/>
              <a:ext cx="1726920" cy="1726920"/>
            </a:xfrm>
            <a:custGeom>
              <a:gdLst>
                <a:gd name="textAreaLeft" fmla="*/ 0 w 1726920"/>
                <a:gd name="textAreaRight" fmla="*/ 1727280 w 1726920"/>
                <a:gd name="textAreaTop" fmla="*/ 0 h 1726920"/>
                <a:gd name="textAreaBottom" fmla="*/ 1727280 h 1726920"/>
              </a:gdLst>
              <a:rect l="textAreaLeft" t="textAreaTop" r="textAreaRight" b="textAreaBottom"/>
              <a:pathLst>
                <a:path w="1727202" h="1727202">
                  <a:moveTo>
                    <a:pt x="863602" y="0"/>
                  </a:moveTo>
                  <a:lnTo>
                    <a:pt x="1727204" y="0"/>
                  </a:lnTo>
                  <a:lnTo>
                    <a:pt x="1727204" y="863602"/>
                  </a:lnTo>
                  <a:cubicBezTo>
                    <a:pt x="1727204" y="1340556"/>
                    <a:pt x="1340556" y="1727204"/>
                    <a:pt x="863602" y="1727204"/>
                  </a:cubicBezTo>
                  <a:cubicBezTo>
                    <a:pt x="386648" y="1727204"/>
                    <a:pt x="0" y="1340556"/>
                    <a:pt x="0" y="863602"/>
                  </a:cubicBezTo>
                  <a:cubicBezTo>
                    <a:pt x="0" y="386648"/>
                    <a:pt x="386648" y="0"/>
                    <a:pt x="863602" y="0"/>
                  </a:cubicBez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3" name="iṡ1ídè"/>
            <p:cNvSpPr/>
            <p:nvPr/>
          </p:nvSpPr>
          <p:spPr>
            <a:xfrm>
              <a:off x="4561560" y="246636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170"/>
                                        </p:tgtEl>
                                        <p:attrNameLst>
                                          <p:attrName>style.visibility</p:attrName>
                                        </p:attrNameLst>
                                      </p:cBhvr>
                                      <p:to>
                                        <p:strVal val="visible"/>
                                      </p:to>
                                    </p:set>
                                    <p:animEffect transition="in" filter="fade">
                                      <p:cBhvr additive="repl">
                                        <p:cTn id="7" dur="1000"/>
                                        <p:tgtEl>
                                          <p:spTgt spid="170"/>
                                        </p:tgtEl>
                                      </p:cBhvr>
                                    </p:animEffect>
                                    <p:anim calcmode="lin" valueType="num">
                                      <p:cBhvr additive="repl">
                                        <p:cTn id="8" dur="1000" fill="hold"/>
                                        <p:tgtEl>
                                          <p:spTgt spid="170"/>
                                        </p:tgtEl>
                                        <p:attrNameLst>
                                          <p:attrName>ppt_x</p:attrName>
                                        </p:attrNameLst>
                                      </p:cBhvr>
                                      <p:tavLst>
                                        <p:tav tm="0">
                                          <p:val>
                                            <p:strVal val="#ppt_x"/>
                                          </p:val>
                                        </p:tav>
                                        <p:tav tm="100000">
                                          <p:val>
                                            <p:strVal val="#ppt_x"/>
                                          </p:val>
                                        </p:tav>
                                      </p:tavLst>
                                    </p:anim>
                                    <p:anim calcmode="lin" valueType="num">
                                      <p:cBhvr additive="repl">
                                        <p:cTn id="9" dur="1000" fill="hold"/>
                                        <p:tgtEl>
                                          <p:spTgt spid="17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5"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6"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8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第二章 设定清晰的学习目标</a:t>
            </a:r>
            <a:endParaRPr lang="en-US" sz="3600" b="0" strike="noStrike" spc="-1">
              <a:solidFill>
                <a:schemeClr val="dk1"/>
              </a:solidFill>
              <a:latin typeface="Arial"/>
            </a:endParaRPr>
          </a:p>
        </p:txBody>
      </p:sp>
      <p:sp>
        <p:nvSpPr>
          <p:cNvPr id="18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186"/>
                                        </p:tgtEl>
                                        <p:attrNameLst>
                                          <p:attrName>style.visibility</p:attrName>
                                        </p:attrNameLst>
                                      </p:cBhvr>
                                      <p:to>
                                        <p:strVal val="visible"/>
                                      </p:to>
                                    </p:set>
                                    <p:anim calcmode="lin" valueType="num">
                                      <p:cBhvr additive="repl">
                                        <p:cTn id="7" dur="500" fill="hold"/>
                                        <p:tgtEl>
                                          <p:spTgt spid="186"/>
                                        </p:tgtEl>
                                        <p:attrNameLst>
                                          <p:attrName>ppt_x</p:attrName>
                                        </p:attrNameLst>
                                      </p:cBhvr>
                                      <p:tavLst>
                                        <p:tav tm="0">
                                          <p:val>
                                            <p:strVal val="#ppt_x"/>
                                          </p:val>
                                        </p:tav>
                                        <p:tav tm="100000">
                                          <p:val>
                                            <p:strVal val="#ppt_x"/>
                                          </p:val>
                                        </p:tav>
                                      </p:tavLst>
                                    </p:anim>
                                    <p:anim calcmode="lin" valueType="num">
                                      <p:cBhvr additive="repl">
                                        <p:cTn id="8" dur="500" fill="hold"/>
                                        <p:tgtEl>
                                          <p:spTgt spid="186"/>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185"/>
                                        </p:tgtEl>
                                        <p:attrNameLst>
                                          <p:attrName>style.visibility</p:attrName>
                                        </p:attrNameLst>
                                      </p:cBhvr>
                                      <p:to>
                                        <p:strVal val="visible"/>
                                      </p:to>
                                    </p:set>
                                    <p:anim calcmode="lin" valueType="num">
                                      <p:cBhvr additive="repl">
                                        <p:cTn id="13" dur="500" fill="hold"/>
                                        <p:tgtEl>
                                          <p:spTgt spid="185"/>
                                        </p:tgtEl>
                                        <p:attrNameLst>
                                          <p:attrName>ppt_x</p:attrName>
                                        </p:attrNameLst>
                                      </p:cBhvr>
                                      <p:tavLst>
                                        <p:tav tm="0">
                                          <p:val>
                                            <p:strVal val="0-#ppt_w/2"/>
                                          </p:val>
                                        </p:tav>
                                        <p:tav tm="100000">
                                          <p:val>
                                            <p:strVal val="#ppt_x"/>
                                          </p:val>
                                        </p:tav>
                                      </p:tavLst>
                                    </p:anim>
                                    <p:anim calcmode="lin" valueType="num">
                                      <p:cBhvr additive="repl">
                                        <p:cTn id="14" dur="500" fill="hold"/>
                                        <p:tgtEl>
                                          <p:spTgt spid="185"/>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184"/>
                                        </p:tgtEl>
                                        <p:attrNameLst>
                                          <p:attrName>style.visibility</p:attrName>
                                        </p:attrNameLst>
                                      </p:cBhvr>
                                      <p:to>
                                        <p:strVal val="visible"/>
                                      </p:to>
                                    </p:set>
                                    <p:anim calcmode="lin" valueType="num">
                                      <p:cBhvr additive="repl">
                                        <p:cTn id="17" dur="500" fill="hold"/>
                                        <p:tgtEl>
                                          <p:spTgt spid="184"/>
                                        </p:tgtEl>
                                        <p:attrNameLst>
                                          <p:attrName>ppt_x</p:attrName>
                                        </p:attrNameLst>
                                      </p:cBhvr>
                                      <p:tavLst>
                                        <p:tav tm="0">
                                          <p:val>
                                            <p:strVal val="1+#ppt_w/2"/>
                                          </p:val>
                                        </p:tav>
                                        <p:tav tm="100000">
                                          <p:val>
                                            <p:strVal val="#ppt_x"/>
                                          </p:val>
                                        </p:tav>
                                      </p:tavLst>
                                    </p:anim>
                                    <p:anim calcmode="lin" valueType="num">
                                      <p:cBhvr additive="repl">
                                        <p:cTn id="18" dur="500" fill="hold"/>
                                        <p:tgtEl>
                                          <p:spTgt spid="18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0" name="组合 12"/>
          <p:cNvGrpSpPr/>
          <p:nvPr/>
        </p:nvGrpSpPr>
        <p:grpSpPr>
          <a:xfrm>
            <a:off x="-720" y="396720"/>
            <a:ext cx="12191760" cy="1449720"/>
            <a:chOff x="-720" y="396720"/>
            <a:chExt cx="12191760" cy="1449720"/>
          </a:xfrm>
        </p:grpSpPr>
        <p:sp>
          <p:nvSpPr>
            <p:cNvPr id="191"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92"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193"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194"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制定具体可实现的目标</a:t>
            </a:r>
            <a:endParaRPr lang="en-US" sz="2200" b="0" strike="noStrike" spc="-1">
              <a:solidFill>
                <a:srgbClr val="000000"/>
              </a:solidFill>
              <a:latin typeface="Arial"/>
            </a:endParaRPr>
          </a:p>
        </p:txBody>
      </p:sp>
      <p:sp>
        <p:nvSpPr>
          <p:cNvPr id="196"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在学习过程中，制定明确、具体、可衡量的目标是非常重要的。学生参与制定目标可以增强他们的自我意识和责任感，使他们更有动力去实现目标。</a:t>
            </a:r>
            <a:endParaRPr lang="en-US" sz="1400" b="0" strike="noStrike" spc="-1">
              <a:solidFill>
                <a:srgbClr val="000000"/>
              </a:solidFill>
              <a:latin typeface="Arial"/>
            </a:endParaRPr>
          </a:p>
        </p:txBody>
      </p:sp>
      <p:sp>
        <p:nvSpPr>
          <p:cNvPr id="197"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190"/>
                                        </p:tgtEl>
                                        <p:attrNameLst>
                                          <p:attrName>style.visibility</p:attrName>
                                        </p:attrNameLst>
                                      </p:cBhvr>
                                      <p:to>
                                        <p:strVal val="visible"/>
                                      </p:to>
                                    </p:set>
                                    <p:animEffect transition="in" filter="fade">
                                      <p:cBhvr additive="repl">
                                        <p:cTn id="7" dur="500"/>
                                        <p:tgtEl>
                                          <p:spTgt spid="1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8" name="组合 5"/>
          <p:cNvGrpSpPr/>
          <p:nvPr/>
        </p:nvGrpSpPr>
        <p:grpSpPr>
          <a:xfrm>
            <a:off x="4655880" y="1123920"/>
            <a:ext cx="6864480" cy="4960080"/>
            <a:chOff x="4655880" y="1123920"/>
            <a:chExt cx="6864480" cy="4960080"/>
          </a:xfrm>
        </p:grpSpPr>
        <p:cxnSp>
          <p:nvCxnSpPr>
            <p:cNvPr id="199"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200" name="iSlide"/>
            <p:cNvGrpSpPr/>
            <p:nvPr/>
          </p:nvGrpSpPr>
          <p:grpSpPr>
            <a:xfrm>
              <a:off x="4835880" y="1432800"/>
              <a:ext cx="6684480" cy="604080"/>
              <a:chOff x="4835880" y="1432800"/>
              <a:chExt cx="6684480" cy="604080"/>
            </a:xfrm>
          </p:grpSpPr>
          <p:cxnSp>
            <p:nvCxnSpPr>
              <p:cNvPr id="201"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202" name="íS1ïdè"/>
              <p:cNvGrpSpPr/>
              <p:nvPr/>
            </p:nvGrpSpPr>
            <p:grpSpPr>
              <a:xfrm>
                <a:off x="4835880" y="1432800"/>
                <a:ext cx="2304360" cy="604080"/>
                <a:chOff x="4835880" y="1432800"/>
                <a:chExt cx="2304360" cy="604080"/>
              </a:xfrm>
            </p:grpSpPr>
            <p:sp>
              <p:nvSpPr>
                <p:cNvPr id="203"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4"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05" name="îṡḻïḓè"/>
            <p:cNvGrpSpPr/>
            <p:nvPr/>
          </p:nvGrpSpPr>
          <p:grpSpPr>
            <a:xfrm>
              <a:off x="4835880" y="2562120"/>
              <a:ext cx="6684480" cy="604080"/>
              <a:chOff x="4835880" y="2562120"/>
              <a:chExt cx="6684480" cy="604080"/>
            </a:xfrm>
          </p:grpSpPr>
          <p:cxnSp>
            <p:nvCxnSpPr>
              <p:cNvPr id="206"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207" name="î$ḻïḓê"/>
              <p:cNvGrpSpPr/>
              <p:nvPr/>
            </p:nvGrpSpPr>
            <p:grpSpPr>
              <a:xfrm>
                <a:off x="4835880" y="2562120"/>
                <a:ext cx="2304360" cy="604080"/>
                <a:chOff x="4835880" y="2562120"/>
                <a:chExt cx="2304360" cy="604080"/>
              </a:xfrm>
            </p:grpSpPr>
            <p:sp>
              <p:nvSpPr>
                <p:cNvPr id="208"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9"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10" name="ïṥḻíḑé"/>
            <p:cNvGrpSpPr/>
            <p:nvPr/>
          </p:nvGrpSpPr>
          <p:grpSpPr>
            <a:xfrm>
              <a:off x="4835880" y="3691440"/>
              <a:ext cx="6684480" cy="604080"/>
              <a:chOff x="4835880" y="3691440"/>
              <a:chExt cx="6684480" cy="604080"/>
            </a:xfrm>
          </p:grpSpPr>
          <p:cxnSp>
            <p:nvCxnSpPr>
              <p:cNvPr id="211"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212" name="ïṡlíḋê"/>
              <p:cNvGrpSpPr/>
              <p:nvPr/>
            </p:nvGrpSpPr>
            <p:grpSpPr>
              <a:xfrm>
                <a:off x="4835880" y="3691440"/>
                <a:ext cx="2304360" cy="604080"/>
                <a:chOff x="4835880" y="3691440"/>
                <a:chExt cx="2304360" cy="604080"/>
              </a:xfrm>
            </p:grpSpPr>
            <p:sp>
              <p:nvSpPr>
                <p:cNvPr id="213"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4"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15" name="ïṩḻiḑè"/>
            <p:cNvGrpSpPr/>
            <p:nvPr/>
          </p:nvGrpSpPr>
          <p:grpSpPr>
            <a:xfrm>
              <a:off x="4835880" y="4820760"/>
              <a:ext cx="6684480" cy="604080"/>
              <a:chOff x="4835880" y="4820760"/>
              <a:chExt cx="6684480" cy="604080"/>
            </a:xfrm>
          </p:grpSpPr>
          <p:cxnSp>
            <p:nvCxnSpPr>
              <p:cNvPr id="216"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217" name="íŝľíḋê"/>
              <p:cNvGrpSpPr/>
              <p:nvPr/>
            </p:nvGrpSpPr>
            <p:grpSpPr>
              <a:xfrm>
                <a:off x="4835880" y="4820760"/>
                <a:ext cx="2304360" cy="604080"/>
                <a:chOff x="4835880" y="4820760"/>
                <a:chExt cx="2304360" cy="604080"/>
              </a:xfrm>
            </p:grpSpPr>
            <p:sp>
              <p:nvSpPr>
                <p:cNvPr id="218"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9"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220"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与学生共同设定学习目标</a:t>
            </a:r>
            <a:endParaRPr lang="en-US" sz="3600" b="0" strike="noStrike" spc="-1">
              <a:solidFill>
                <a:schemeClr val="dk1"/>
              </a:solidFill>
              <a:latin typeface="Arial"/>
            </a:endParaRPr>
          </a:p>
        </p:txBody>
      </p:sp>
      <p:sp>
        <p:nvSpPr>
          <p:cNvPr id="221"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与学生一起探讨设定目标的意义和重要性，让他们意识到目标对学习的指导作用</a:t>
            </a:r>
            <a:endParaRPr lang="en-US" sz="1400" b="0" strike="noStrike" spc="-1">
              <a:solidFill>
                <a:srgbClr val="000000"/>
              </a:solidFill>
              <a:latin typeface="Arial"/>
            </a:endParaRPr>
          </a:p>
        </p:txBody>
      </p:sp>
      <p:sp>
        <p:nvSpPr>
          <p:cNvPr id="222"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讨论目标重要性</a:t>
            </a:r>
            <a:endParaRPr lang="en-US" sz="1400" b="0" strike="noStrike" spc="-1">
              <a:solidFill>
                <a:srgbClr val="000000"/>
              </a:solidFill>
              <a:latin typeface="Arial"/>
            </a:endParaRPr>
          </a:p>
        </p:txBody>
      </p:sp>
      <p:sp>
        <p:nvSpPr>
          <p:cNvPr id="223"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鼓励学生根据自身需求和兴趣设定目标，提高学习的主动性和积极性</a:t>
            </a:r>
            <a:endParaRPr lang="en-US" sz="1400" b="0" strike="noStrike" spc="-1">
              <a:solidFill>
                <a:srgbClr val="000000"/>
              </a:solidFill>
              <a:latin typeface="Arial"/>
            </a:endParaRPr>
          </a:p>
        </p:txBody>
      </p:sp>
      <p:sp>
        <p:nvSpPr>
          <p:cNvPr id="224"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鼓励自主设定目标</a:t>
            </a:r>
            <a:endParaRPr lang="en-US" sz="1400" b="0" strike="noStrike" spc="-1">
              <a:solidFill>
                <a:srgbClr val="000000"/>
              </a:solidFill>
              <a:latin typeface="Arial"/>
            </a:endParaRPr>
          </a:p>
        </p:txBody>
      </p:sp>
      <p:sp>
        <p:nvSpPr>
          <p:cNvPr id="225"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与学生一起讨论如何实现设定的学习目标，培养他们的执行能力</a:t>
            </a:r>
            <a:endParaRPr lang="en-US" sz="1400" b="0" strike="noStrike" spc="-1">
              <a:solidFill>
                <a:srgbClr val="000000"/>
              </a:solidFill>
              <a:latin typeface="Arial"/>
            </a:endParaRPr>
          </a:p>
        </p:txBody>
      </p:sp>
      <p:sp>
        <p:nvSpPr>
          <p:cNvPr id="226"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实现方式讨论</a:t>
            </a:r>
            <a:endParaRPr lang="en-US" sz="1400" b="0" strike="noStrike" spc="-1">
              <a:solidFill>
                <a:srgbClr val="000000"/>
              </a:solidFill>
              <a:latin typeface="Arial"/>
            </a:endParaRPr>
          </a:p>
        </p:txBody>
      </p:sp>
      <p:sp>
        <p:nvSpPr>
          <p:cNvPr id="227"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228"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198"/>
                                        </p:tgtEl>
                                        <p:attrNameLst>
                                          <p:attrName>style.visibility</p:attrName>
                                        </p:attrNameLst>
                                      </p:cBhvr>
                                      <p:to>
                                        <p:strVal val="visible"/>
                                      </p:to>
                                    </p:set>
                                    <p:anim calcmode="lin" valueType="num">
                                      <p:cBhvr additive="repl">
                                        <p:cTn id="7" dur="500" fill="hold"/>
                                        <p:tgtEl>
                                          <p:spTgt spid="198"/>
                                        </p:tgtEl>
                                        <p:attrNameLst>
                                          <p:attrName>ppt_x</p:attrName>
                                        </p:attrNameLst>
                                      </p:cBhvr>
                                      <p:tavLst>
                                        <p:tav tm="0">
                                          <p:val>
                                            <p:strVal val="#ppt_x"/>
                                          </p:val>
                                        </p:tav>
                                        <p:tav tm="100000">
                                          <p:val>
                                            <p:strVal val="#ppt_x"/>
                                          </p:val>
                                        </p:tav>
                                      </p:tavLst>
                                    </p:anim>
                                    <p:anim calcmode="lin" valueType="num">
                                      <p:cBhvr additive="repl">
                                        <p:cTn id="8" dur="500" fill="hold"/>
                                        <p:tgtEl>
                                          <p:spTgt spid="19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9"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目标达成的奖励和认可</a:t>
            </a:r>
            <a:endParaRPr lang="en-US" sz="3600" b="0" strike="noStrike" spc="-1">
              <a:solidFill>
                <a:schemeClr val="dk1"/>
              </a:solidFill>
              <a:latin typeface="Arial"/>
            </a:endParaRPr>
          </a:p>
        </p:txBody>
      </p:sp>
      <p:sp>
        <p:nvSpPr>
          <p:cNvPr id="230"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设立奖励体系，激励学生积极学习，促进目标达成</a:t>
            </a:r>
            <a:endParaRPr lang="en-US" sz="1400" b="0" strike="noStrike" spc="-1">
              <a:solidFill>
                <a:srgbClr val="000000"/>
              </a:solidFill>
              <a:latin typeface="Arial"/>
            </a:endParaRPr>
          </a:p>
        </p:txBody>
      </p:sp>
      <p:sp>
        <p:nvSpPr>
          <p:cNvPr id="231"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制定奖励机制</a:t>
            </a:r>
            <a:endParaRPr lang="en-US" sz="2000" b="0" strike="noStrike" spc="-1">
              <a:solidFill>
                <a:srgbClr val="000000"/>
              </a:solidFill>
              <a:latin typeface="Arial"/>
            </a:endParaRPr>
          </a:p>
        </p:txBody>
      </p:sp>
      <p:sp>
        <p:nvSpPr>
          <p:cNvPr id="23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3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3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通过奖励激励学生，让他们享受学习的过程，不断提高自我要求</a:t>
            </a:r>
            <a:endParaRPr lang="en-US" sz="1400" b="0" strike="noStrike" spc="-1">
              <a:solidFill>
                <a:srgbClr val="000000"/>
              </a:solidFill>
              <a:latin typeface="Arial"/>
            </a:endParaRPr>
          </a:p>
        </p:txBody>
      </p:sp>
      <p:sp>
        <p:nvSpPr>
          <p:cNvPr id="23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激励积极学习</a:t>
            </a:r>
            <a:endParaRPr lang="en-US" sz="2000" b="0" strike="noStrike" spc="-1">
              <a:solidFill>
                <a:srgbClr val="000000"/>
              </a:solidFill>
              <a:latin typeface="Arial"/>
            </a:endParaRPr>
          </a:p>
        </p:txBody>
      </p:sp>
      <p:sp>
        <p:nvSpPr>
          <p:cNvPr id="23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3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公开表扬学生的成就，增强他们的自信心和成就感</a:t>
            </a:r>
            <a:endParaRPr lang="en-US" sz="1400" b="0" strike="noStrike" spc="-1">
              <a:solidFill>
                <a:srgbClr val="000000"/>
              </a:solidFill>
              <a:latin typeface="Arial"/>
            </a:endParaRPr>
          </a:p>
        </p:txBody>
      </p:sp>
      <p:sp>
        <p:nvSpPr>
          <p:cNvPr id="23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公开表扬与认可</a:t>
            </a:r>
            <a:endParaRPr lang="en-US" sz="2000" b="0" strike="noStrike" spc="-1">
              <a:solidFill>
                <a:srgbClr val="000000"/>
              </a:solidFill>
              <a:latin typeface="Arial"/>
            </a:endParaRPr>
          </a:p>
        </p:txBody>
      </p:sp>
      <p:grpSp>
        <p:nvGrpSpPr>
          <p:cNvPr id="239" name="组合 1"/>
          <p:cNvGrpSpPr/>
          <p:nvPr/>
        </p:nvGrpSpPr>
        <p:grpSpPr>
          <a:xfrm>
            <a:off x="7400520" y="1547280"/>
            <a:ext cx="4089960" cy="3641760"/>
            <a:chOff x="7400520" y="1547280"/>
            <a:chExt cx="4089960" cy="3641760"/>
          </a:xfrm>
        </p:grpSpPr>
        <p:sp>
          <p:nvSpPr>
            <p:cNvPr id="240" name="îsḷïdê"/>
            <p:cNvSpPr/>
            <p:nvPr/>
          </p:nvSpPr>
          <p:spPr>
            <a:xfrm>
              <a:off x="7805520" y="1952280"/>
              <a:ext cx="3284640" cy="2831400"/>
            </a:xfrm>
            <a:prstGeom prst="triangle">
              <a:avLst>
                <a:gd name="adj" fmla="val 50000"/>
              </a:avLst>
            </a:prstGeom>
            <a:noFill/>
            <a:ln w="3175">
              <a:solidFill>
                <a:srgbClr val="FFFFFF">
                  <a:lumMod val="75000"/>
                </a:srgbClr>
              </a:solid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41" name="íSľídé"/>
            <p:cNvSpPr/>
            <p:nvPr/>
          </p:nvSpPr>
          <p:spPr>
            <a:xfrm>
              <a:off x="740052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242" name="íşľîdé"/>
            <p:cNvSpPr/>
            <p:nvPr/>
          </p:nvSpPr>
          <p:spPr>
            <a:xfrm>
              <a:off x="10680840" y="4379400"/>
              <a:ext cx="809640" cy="809640"/>
            </a:xfrm>
            <a:prstGeom prst="ellipse">
              <a:avLst/>
            </a:prstGeom>
            <a:solidFill>
              <a:schemeClr val="accent1"/>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
          <p:nvSpPr>
            <p:cNvPr id="243" name="iślïdè"/>
            <p:cNvSpPr/>
            <p:nvPr/>
          </p:nvSpPr>
          <p:spPr>
            <a:xfrm>
              <a:off x="9042840" y="1547280"/>
              <a:ext cx="809640" cy="809640"/>
            </a:xfrm>
            <a:prstGeom prst="ellipse">
              <a:avLst/>
            </a:prstGeom>
            <a:solidFill>
              <a:schemeClr val="accent3"/>
            </a:solidFill>
            <a:ln w="38100">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r>
                <a:rPr lang="en-US" sz="1800" b="0" strike="noStrike" spc="-1">
                  <a:solidFill>
                    <a:schemeClr val="lt1"/>
                  </a:solidFill>
                  <a:latin typeface="Arial"/>
                  <a:ea typeface="微软雅黑"/>
                </a:rPr>
                <a:t> </a:t>
              </a:r>
              <a:endParaRPr lang="en-US" sz="1800" b="0" strike="noStrike" spc="-1">
                <a:solidFill>
                  <a:srgbClr val="000000"/>
                </a:solidFill>
                <a:latin typeface="Arial"/>
              </a:endParaRPr>
            </a:p>
          </p:txBody>
        </p:sp>
        <p:grpSp>
          <p:nvGrpSpPr>
            <p:cNvPr id="244" name="íś1ïḍè"/>
            <p:cNvGrpSpPr/>
            <p:nvPr/>
          </p:nvGrpSpPr>
          <p:grpSpPr>
            <a:xfrm>
              <a:off x="8902800" y="3224880"/>
              <a:ext cx="1090080" cy="699120"/>
              <a:chOff x="8902800" y="3224880"/>
              <a:chExt cx="1090080" cy="699120"/>
            </a:xfrm>
          </p:grpSpPr>
          <p:sp>
            <p:nvSpPr>
              <p:cNvPr id="245" name="íṥļîḑê"/>
              <p:cNvSpPr/>
              <p:nvPr/>
            </p:nvSpPr>
            <p:spPr>
              <a:xfrm>
                <a:off x="8902800" y="3504960"/>
                <a:ext cx="1090080" cy="419040"/>
              </a:xfrm>
              <a:prstGeom prst="rect">
                <a:avLst/>
              </a:prstGeom>
              <a:noFill/>
              <a:ln w="0">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400" b="1" strike="noStrike" spc="-1">
                    <a:solidFill>
                      <a:schemeClr val="dk1"/>
                    </a:solidFill>
                    <a:latin typeface="Arial"/>
                    <a:ea typeface="微软雅黑"/>
                  </a:rPr>
                  <a:t> </a:t>
                </a:r>
                <a:endParaRPr lang="en-US" sz="1400" b="0" strike="noStrike" spc="-1">
                  <a:solidFill>
                    <a:srgbClr val="000000"/>
                  </a:solidFill>
                  <a:latin typeface="Arial"/>
                </a:endParaRPr>
              </a:p>
            </p:txBody>
          </p:sp>
          <p:sp>
            <p:nvSpPr>
              <p:cNvPr id="246" name="íṥlïďé"/>
              <p:cNvSpPr txBox="1"/>
              <p:nvPr/>
            </p:nvSpPr>
            <p:spPr>
              <a:xfrm>
                <a:off x="9223200" y="3224880"/>
                <a:ext cx="448920" cy="272520"/>
              </a:xfrm>
              <a:prstGeom prst="rect">
                <a:avLst/>
              </a:prstGeom>
            </p:spPr>
            <p:txBody>
              <a:bodyPr wrap="none" lIns="90000" tIns="45000" rIns="90000" bIns="45000" anchor="ctr" anchorCtr="1">
                <a:prstTxWarp prst="textPlain">
                  <a:avLst>
                    <a:gd name="adj" fmla="val 50000"/>
                  </a:avLst>
                </a:prstTxWarp>
                <a:noAutofit/>
              </a:bodyPr>
              <a:lstStyle/>
              <a:p>
                <a:pPr algn="ctr" defTabSz="914400">
                  <a:lnSpc>
                    <a:spcPct val="100000"/>
                  </a:lnSpc>
                </a:pPr>
                <a:r>
                  <a:rPr lang="en-US" sz="1800" b="1" strike="noStrike" spc="-1">
                    <a:ln w="0">
                      <a:noFill/>
                    </a:ln>
                    <a:solidFill>
                      <a:schemeClr val="dk1">
                        <a:lumMod val="50000"/>
                        <a:lumOff val="50000"/>
                      </a:schemeClr>
                    </a:solidFill>
                    <a:latin typeface="Arial"/>
                    <a:ea typeface="微软雅黑"/>
                  </a:rPr>
                  <a:t>3</a:t>
                </a:r>
                <a:r>
                  <a:rPr lang="en-US" sz="100" b="1" strike="noStrike" spc="-1">
                    <a:ln w="0">
                      <a:noFill/>
                    </a:ln>
                    <a:solidFill>
                      <a:schemeClr val="dk1">
                        <a:lumMod val="50000"/>
                        <a:lumOff val="50000"/>
                      </a:schemeClr>
                    </a:solidFill>
                    <a:latin typeface="Arial"/>
                    <a:ea typeface="微软雅黑"/>
                  </a:rPr>
                  <a:t> </a:t>
                </a:r>
                <a:r>
                  <a:rPr lang="en-US" sz="1800" b="1" strike="noStrike" spc="-1">
                    <a:ln w="0">
                      <a:noFill/>
                    </a:ln>
                    <a:solidFill>
                      <a:schemeClr val="dk1">
                        <a:lumMod val="50000"/>
                        <a:lumOff val="50000"/>
                      </a:schemeClr>
                    </a:solidFill>
                    <a:latin typeface="Arial"/>
                    <a:ea typeface="微软雅黑"/>
                  </a:rPr>
                  <a:t>0K</a:t>
                </a:r>
                <a:endParaRPr lang="en-US" sz="1800" b="0" strike="noStrike" spc="-1">
                  <a:ln w="0">
                    <a:noFill/>
                  </a:ln>
                  <a:solidFill>
                    <a:schemeClr val="dk1">
                      <a:lumMod val="50000"/>
                      <a:lumOff val="50000"/>
                    </a:schemeClr>
                  </a:solidFill>
                  <a:latin typeface="Arial"/>
                </a:endParaRPr>
              </a:p>
            </p:txBody>
          </p:sp>
        </p:gr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39"/>
                                        </p:tgtEl>
                                        <p:attrNameLst>
                                          <p:attrName>style.visibility</p:attrName>
                                        </p:attrNameLst>
                                      </p:cBhvr>
                                      <p:to>
                                        <p:strVal val="visible"/>
                                      </p:to>
                                    </p:set>
                                    <p:animEffect transition="in" filter="wipe(down)">
                                      <p:cBhvr additive="repl">
                                        <p:cTn id="7" dur="500"/>
                                        <p:tgtEl>
                                          <p:spTgt spid="2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7"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fontScale="65555"/>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实例分析：激发学生学习兴趣的案例</a:t>
            </a:r>
            <a:endParaRPr lang="en-US" sz="3600" b="0" strike="noStrike" spc="-1">
              <a:solidFill>
                <a:schemeClr val="dk1"/>
              </a:solidFill>
              <a:latin typeface="Arial"/>
            </a:endParaRPr>
          </a:p>
        </p:txBody>
      </p:sp>
      <p:sp>
        <p:nvSpPr>
          <p:cNvPr id="248" name="content"/>
          <p:cNvSpPr/>
          <p:nvPr/>
        </p:nvSpPr>
        <p:spPr>
          <a:xfrm>
            <a:off x="867240" y="2447280"/>
            <a:ext cx="291420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通过引导学生设立明确的学习目标，可以激发他们的学习兴趣和动力，从而提高学习效果。提供实例案例，展示如何帮助学生设定目标并实现目标，成功获得成就感和乐趣。</a:t>
            </a:r>
            <a:endParaRPr lang="en-US" sz="1600" b="0" strike="noStrike" spc="-1">
              <a:solidFill>
                <a:srgbClr val="000000"/>
              </a:solidFill>
              <a:latin typeface="Arial"/>
            </a:endParaRPr>
          </a:p>
        </p:txBody>
      </p:sp>
      <p:grpSp>
        <p:nvGrpSpPr>
          <p:cNvPr id="249" name="组合 1"/>
          <p:cNvGrpSpPr/>
          <p:nvPr/>
        </p:nvGrpSpPr>
        <p:grpSpPr>
          <a:xfrm>
            <a:off x="3419640" y="1802880"/>
            <a:ext cx="8527320" cy="3303360"/>
            <a:chOff x="3419640" y="1802880"/>
            <a:chExt cx="8527320" cy="3303360"/>
          </a:xfrm>
        </p:grpSpPr>
        <p:grpSp>
          <p:nvGrpSpPr>
            <p:cNvPr id="250" name="íṩlïḑê"/>
            <p:cNvGrpSpPr/>
            <p:nvPr/>
          </p:nvGrpSpPr>
          <p:grpSpPr>
            <a:xfrm>
              <a:off x="3419640" y="3746160"/>
              <a:ext cx="2864880" cy="1360080"/>
              <a:chOff x="3419640" y="3746160"/>
              <a:chExt cx="2864880" cy="1360080"/>
            </a:xfrm>
          </p:grpSpPr>
          <p:sp>
            <p:nvSpPr>
              <p:cNvPr id="251" name="ïṡļíḑé"/>
              <p:cNvSpPr/>
              <p:nvPr/>
            </p:nvSpPr>
            <p:spPr>
              <a:xfrm>
                <a:off x="3419640" y="4153680"/>
                <a:ext cx="2864880" cy="952560"/>
              </a:xfrm>
              <a:prstGeom prst="rect">
                <a:avLst/>
              </a:prstGeom>
              <a:noFill/>
              <a:ln w="0">
                <a:noFill/>
              </a:ln>
            </p:spPr>
            <p:style>
              <a:lnRef idx="0"/>
              <a:fillRef idx="0"/>
              <a:effectRef idx="0"/>
              <a:fontRef idx="minor"/>
            </p:style>
            <p:txBody>
              <a:bodyPr lIns="90000" tIns="46800" rIns="90000" bIns="46800" anchor="t">
                <a:normAutofit/>
              </a:bodyPr>
              <a:lstStyle/>
              <a:p>
                <a:pPr algn="ctr" defTabSz="914400">
                  <a:lnSpc>
                    <a:spcPct val="150000"/>
                  </a:lnSpc>
                </a:pPr>
                <a:endParaRPr lang="en-US" sz="1100" b="0" strike="noStrike" spc="-1">
                  <a:solidFill>
                    <a:schemeClr val="dk1"/>
                  </a:solidFill>
                  <a:latin typeface="Arial"/>
                  <a:ea typeface="微软雅黑"/>
                </a:endParaRPr>
              </a:p>
            </p:txBody>
          </p:sp>
          <p:sp>
            <p:nvSpPr>
              <p:cNvPr id="252" name="íṩḻíḍé"/>
              <p:cNvSpPr/>
              <p:nvPr/>
            </p:nvSpPr>
            <p:spPr>
              <a:xfrm>
                <a:off x="341964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grpSp>
        <p:sp>
          <p:nvSpPr>
            <p:cNvPr id="253" name="ïṧḻïḋê"/>
            <p:cNvSpPr/>
            <p:nvPr/>
          </p:nvSpPr>
          <p:spPr>
            <a:xfrm>
              <a:off x="9082080" y="3746160"/>
              <a:ext cx="286488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254" name="î$ļîḓé"/>
            <p:cNvSpPr/>
            <p:nvPr/>
          </p:nvSpPr>
          <p:spPr>
            <a:xfrm>
              <a:off x="6982920" y="3888360"/>
              <a:ext cx="1509120" cy="406800"/>
            </a:xfrm>
            <a:prstGeom prst="rect">
              <a:avLst/>
            </a:prstGeom>
            <a:noFill/>
            <a:ln w="9525">
              <a:noFill/>
            </a:ln>
          </p:spPr>
          <p:style>
            <a:lnRef idx="0"/>
            <a:fillRef idx="0"/>
            <a:effectRef idx="0"/>
            <a:fontRef idx="minor"/>
          </p:style>
          <p:txBody>
            <a:bodyPr wrap="none" lIns="90000" tIns="46800" rIns="90000" bIns="46800" anchor="ctr">
              <a:normAutofit/>
            </a:bodyPr>
            <a:lstStyle/>
            <a:p>
              <a:pPr algn="ctr" defTabSz="914400">
                <a:lnSpc>
                  <a:spcPct val="100000"/>
                </a:lnSpc>
              </a:pPr>
              <a:r>
                <a:rPr lang="en-US" sz="1600" b="1"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255" name="iS1ïḋè"/>
            <p:cNvSpPr/>
            <p:nvPr/>
          </p:nvSpPr>
          <p:spPr>
            <a:xfrm rot="10800000" flipH="1" flipV="1">
              <a:off x="6765120" y="1802520"/>
              <a:ext cx="1943640" cy="1942920"/>
            </a:xfrm>
            <a:prstGeom prst="teardrop">
              <a:avLst>
                <a:gd name="adj" fmla="val 100000"/>
              </a:avLst>
            </a:prstGeom>
            <a:solidFill>
              <a:schemeClr val="accent1"/>
            </a:solidFill>
            <a:ln w="76200">
              <a:solidFill>
                <a:srgbClr val="FFFFFF">
                  <a:lumMod val="95000"/>
                </a:srgbClr>
              </a:solidFill>
              <a:miter/>
            </a:ln>
          </p:spPr>
          <p:style>
            <a:lnRef idx="0"/>
            <a:fillRef idx="0"/>
            <a:effectRef idx="0"/>
            <a:fontRef idx="minor"/>
          </p:style>
          <p:txBody>
            <a:bodyPr anchor="ctr">
              <a:norm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56" name="iS1îďé"/>
            <p:cNvSpPr/>
            <p:nvPr/>
          </p:nvSpPr>
          <p:spPr>
            <a:xfrm>
              <a:off x="4735800" y="2664000"/>
              <a:ext cx="222840" cy="207720"/>
            </a:xfrm>
            <a:custGeom>
              <a:gdLst>
                <a:gd name="textAreaLeft" fmla="*/ 0 w 222840"/>
                <a:gd name="textAreaRight" fmla="*/ 223200 w 222840"/>
                <a:gd name="textAreaTop" fmla="*/ 0 h 207720"/>
                <a:gd name="textAreaBottom" fmla="*/ 208080 h 207720"/>
              </a:gdLst>
              <a:rect l="textAreaLeft" t="textAreaTop" r="textAreaRight" b="textAreaBottom"/>
              <a:pathLst>
                <a:path w="4630" h="4324">
                  <a:moveTo>
                    <a:pt x="3958" y="1193"/>
                  </a:moveTo>
                  <a:cubicBezTo>
                    <a:pt x="3895" y="1193"/>
                    <a:pt x="3832" y="1203"/>
                    <a:pt x="3772" y="1223"/>
                  </a:cubicBezTo>
                  <a:cubicBezTo>
                    <a:pt x="3524" y="1304"/>
                    <a:pt x="3364" y="1531"/>
                    <a:pt x="3358" y="1778"/>
                  </a:cubicBezTo>
                  <a:lnTo>
                    <a:pt x="3055" y="1876"/>
                  </a:lnTo>
                  <a:cubicBezTo>
                    <a:pt x="2936" y="1682"/>
                    <a:pt x="2743" y="1538"/>
                    <a:pt x="2515" y="1484"/>
                  </a:cubicBezTo>
                  <a:lnTo>
                    <a:pt x="2515" y="1166"/>
                  </a:lnTo>
                  <a:cubicBezTo>
                    <a:pt x="2748" y="1083"/>
                    <a:pt x="2915" y="861"/>
                    <a:pt x="2915" y="600"/>
                  </a:cubicBezTo>
                  <a:cubicBezTo>
                    <a:pt x="2915" y="270"/>
                    <a:pt x="2646" y="0"/>
                    <a:pt x="2315" y="0"/>
                  </a:cubicBezTo>
                  <a:cubicBezTo>
                    <a:pt x="1984" y="0"/>
                    <a:pt x="1715" y="270"/>
                    <a:pt x="1715" y="600"/>
                  </a:cubicBezTo>
                  <a:cubicBezTo>
                    <a:pt x="1715" y="861"/>
                    <a:pt x="1882" y="1083"/>
                    <a:pt x="2115" y="1166"/>
                  </a:cubicBezTo>
                  <a:lnTo>
                    <a:pt x="2115" y="1484"/>
                  </a:lnTo>
                  <a:cubicBezTo>
                    <a:pt x="1887" y="1538"/>
                    <a:pt x="1694" y="1682"/>
                    <a:pt x="1575" y="1877"/>
                  </a:cubicBezTo>
                  <a:lnTo>
                    <a:pt x="1273" y="1778"/>
                  </a:lnTo>
                  <a:cubicBezTo>
                    <a:pt x="1266" y="1531"/>
                    <a:pt x="1107" y="1304"/>
                    <a:pt x="858" y="1223"/>
                  </a:cubicBezTo>
                  <a:cubicBezTo>
                    <a:pt x="798" y="1203"/>
                    <a:pt x="736" y="1193"/>
                    <a:pt x="673" y="1193"/>
                  </a:cubicBezTo>
                  <a:cubicBezTo>
                    <a:pt x="412" y="1193"/>
                    <a:pt x="183" y="1360"/>
                    <a:pt x="102" y="1608"/>
                  </a:cubicBezTo>
                  <a:cubicBezTo>
                    <a:pt x="0" y="1923"/>
                    <a:pt x="173" y="2262"/>
                    <a:pt x="488" y="2364"/>
                  </a:cubicBezTo>
                  <a:cubicBezTo>
                    <a:pt x="548" y="2384"/>
                    <a:pt x="610" y="2394"/>
                    <a:pt x="673" y="2394"/>
                  </a:cubicBezTo>
                  <a:cubicBezTo>
                    <a:pt x="864" y="2394"/>
                    <a:pt x="1038" y="2304"/>
                    <a:pt x="1149" y="2159"/>
                  </a:cubicBezTo>
                  <a:lnTo>
                    <a:pt x="1452" y="2258"/>
                  </a:lnTo>
                  <a:cubicBezTo>
                    <a:pt x="1450" y="2281"/>
                    <a:pt x="1449" y="2304"/>
                    <a:pt x="1449" y="2327"/>
                  </a:cubicBezTo>
                  <a:cubicBezTo>
                    <a:pt x="1449" y="2542"/>
                    <a:pt x="1528" y="2740"/>
                    <a:pt x="1658" y="2891"/>
                  </a:cubicBezTo>
                  <a:lnTo>
                    <a:pt x="1471" y="3149"/>
                  </a:lnTo>
                  <a:cubicBezTo>
                    <a:pt x="1416" y="3132"/>
                    <a:pt x="1359" y="3124"/>
                    <a:pt x="1301" y="3124"/>
                  </a:cubicBezTo>
                  <a:cubicBezTo>
                    <a:pt x="1109" y="3124"/>
                    <a:pt x="927" y="3216"/>
                    <a:pt x="815" y="3371"/>
                  </a:cubicBezTo>
                  <a:cubicBezTo>
                    <a:pt x="620" y="3639"/>
                    <a:pt x="680" y="4015"/>
                    <a:pt x="948" y="4209"/>
                  </a:cubicBezTo>
                  <a:cubicBezTo>
                    <a:pt x="1051" y="4284"/>
                    <a:pt x="1173" y="4324"/>
                    <a:pt x="1300" y="4324"/>
                  </a:cubicBezTo>
                  <a:cubicBezTo>
                    <a:pt x="1492" y="4324"/>
                    <a:pt x="1673" y="4232"/>
                    <a:pt x="1786" y="4077"/>
                  </a:cubicBezTo>
                  <a:cubicBezTo>
                    <a:pt x="1939" y="3866"/>
                    <a:pt x="1934" y="3588"/>
                    <a:pt x="1795" y="3384"/>
                  </a:cubicBezTo>
                  <a:lnTo>
                    <a:pt x="1981" y="3127"/>
                  </a:lnTo>
                  <a:cubicBezTo>
                    <a:pt x="2084" y="3170"/>
                    <a:pt x="2197" y="3194"/>
                    <a:pt x="2315" y="3194"/>
                  </a:cubicBezTo>
                  <a:cubicBezTo>
                    <a:pt x="2433" y="3194"/>
                    <a:pt x="2545" y="3170"/>
                    <a:pt x="2647" y="3127"/>
                  </a:cubicBezTo>
                  <a:lnTo>
                    <a:pt x="2836" y="3385"/>
                  </a:lnTo>
                  <a:cubicBezTo>
                    <a:pt x="2696" y="3588"/>
                    <a:pt x="2692" y="3866"/>
                    <a:pt x="2845" y="4077"/>
                  </a:cubicBezTo>
                  <a:cubicBezTo>
                    <a:pt x="2957" y="4232"/>
                    <a:pt x="3139" y="4324"/>
                    <a:pt x="3331" y="4324"/>
                  </a:cubicBezTo>
                  <a:lnTo>
                    <a:pt x="3331" y="4324"/>
                  </a:lnTo>
                  <a:cubicBezTo>
                    <a:pt x="3458" y="4324"/>
                    <a:pt x="3580" y="4284"/>
                    <a:pt x="3683" y="4209"/>
                  </a:cubicBezTo>
                  <a:cubicBezTo>
                    <a:pt x="3951" y="4015"/>
                    <a:pt x="4010" y="3639"/>
                    <a:pt x="3816" y="3371"/>
                  </a:cubicBezTo>
                  <a:cubicBezTo>
                    <a:pt x="3703" y="3216"/>
                    <a:pt x="3522" y="3124"/>
                    <a:pt x="3330" y="3124"/>
                  </a:cubicBezTo>
                  <a:cubicBezTo>
                    <a:pt x="3271" y="3124"/>
                    <a:pt x="3214" y="3133"/>
                    <a:pt x="3159" y="3149"/>
                  </a:cubicBezTo>
                  <a:lnTo>
                    <a:pt x="2971" y="2893"/>
                  </a:lnTo>
                  <a:cubicBezTo>
                    <a:pt x="3102" y="2741"/>
                    <a:pt x="3182" y="2543"/>
                    <a:pt x="3182" y="2327"/>
                  </a:cubicBezTo>
                  <a:cubicBezTo>
                    <a:pt x="3182" y="2303"/>
                    <a:pt x="3181" y="2280"/>
                    <a:pt x="3179" y="2257"/>
                  </a:cubicBezTo>
                  <a:lnTo>
                    <a:pt x="3481" y="2159"/>
                  </a:lnTo>
                  <a:cubicBezTo>
                    <a:pt x="3592" y="2304"/>
                    <a:pt x="3766" y="2394"/>
                    <a:pt x="3957" y="2394"/>
                  </a:cubicBezTo>
                  <a:lnTo>
                    <a:pt x="3957" y="2394"/>
                  </a:lnTo>
                  <a:cubicBezTo>
                    <a:pt x="4020" y="2394"/>
                    <a:pt x="4083" y="2384"/>
                    <a:pt x="4143" y="2364"/>
                  </a:cubicBezTo>
                  <a:cubicBezTo>
                    <a:pt x="4458" y="2262"/>
                    <a:pt x="4630" y="1923"/>
                    <a:pt x="4528" y="1608"/>
                  </a:cubicBezTo>
                  <a:cubicBezTo>
                    <a:pt x="4447" y="1360"/>
                    <a:pt x="4218" y="1193"/>
                    <a:pt x="3958" y="1193"/>
                  </a:cubicBezTo>
                  <a:close/>
                </a:path>
              </a:pathLst>
            </a:custGeom>
            <a:solidFill>
              <a:schemeClr val="bg1"/>
            </a:solidFill>
            <a:ln w="0">
              <a:noFill/>
            </a:ln>
          </p:spPr>
          <p:style>
            <a:lnRef idx="0"/>
            <a:fillRef idx="0"/>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grpSp>
          <p:nvGrpSpPr>
            <p:cNvPr id="257" name="iṧḻídè"/>
            <p:cNvGrpSpPr/>
            <p:nvPr/>
          </p:nvGrpSpPr>
          <p:grpSpPr>
            <a:xfrm>
              <a:off x="9758880" y="2018520"/>
              <a:ext cx="1511640" cy="1511640"/>
              <a:chOff x="9758880" y="2018520"/>
              <a:chExt cx="1511640" cy="1511640"/>
            </a:xfrm>
          </p:grpSpPr>
          <p:sp>
            <p:nvSpPr>
              <p:cNvPr id="258" name="íšlîḓe"/>
              <p:cNvSpPr/>
              <p:nvPr/>
            </p:nvSpPr>
            <p:spPr>
              <a:xfrm>
                <a:off x="975888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9" name="iṡ1ídè"/>
              <p:cNvSpPr/>
              <p:nvPr/>
            </p:nvSpPr>
            <p:spPr>
              <a:xfrm>
                <a:off x="10218240" y="248868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
          <p:nvSpPr>
            <p:cNvPr id="260" name="ïŝļïďé"/>
            <p:cNvSpPr/>
            <p:nvPr/>
          </p:nvSpPr>
          <p:spPr>
            <a:xfrm>
              <a:off x="4091400" y="2018520"/>
              <a:ext cx="1511640" cy="1511640"/>
            </a:xfrm>
            <a:prstGeom prst="teardrop">
              <a:avLst>
                <a:gd name="adj" fmla="val 100000"/>
              </a:avLst>
            </a:prstGeom>
            <a:solidFill>
              <a:schemeClr val="accent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61" name="图片 27"/>
            <p:cNvSpPr/>
            <p:nvPr/>
          </p:nvSpPr>
          <p:spPr>
            <a:xfrm>
              <a:off x="6873840" y="1910880"/>
              <a:ext cx="1726920" cy="1726920"/>
            </a:xfrm>
            <a:custGeom>
              <a:gdLst>
                <a:gd name="textAreaLeft" fmla="*/ 0 w 1726920"/>
                <a:gd name="textAreaRight" fmla="*/ 1727280 w 1726920"/>
                <a:gd name="textAreaTop" fmla="*/ 0 h 1726920"/>
                <a:gd name="textAreaBottom" fmla="*/ 1727280 h 1726920"/>
              </a:gdLst>
              <a:rect l="textAreaLeft" t="textAreaTop" r="textAreaRight" b="textAreaBottom"/>
              <a:pathLst>
                <a:path w="1727202" h="1727202">
                  <a:moveTo>
                    <a:pt x="863602" y="0"/>
                  </a:moveTo>
                  <a:lnTo>
                    <a:pt x="1727204" y="0"/>
                  </a:lnTo>
                  <a:lnTo>
                    <a:pt x="1727204" y="863602"/>
                  </a:lnTo>
                  <a:cubicBezTo>
                    <a:pt x="1727204" y="1340556"/>
                    <a:pt x="1340556" y="1727204"/>
                    <a:pt x="863602" y="1727204"/>
                  </a:cubicBezTo>
                  <a:cubicBezTo>
                    <a:pt x="386648" y="1727204"/>
                    <a:pt x="0" y="1340556"/>
                    <a:pt x="0" y="863602"/>
                  </a:cubicBezTo>
                  <a:cubicBezTo>
                    <a:pt x="0" y="386648"/>
                    <a:pt x="386648" y="0"/>
                    <a:pt x="863602" y="0"/>
                  </a:cubicBez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2" name="iṡ1ídè"/>
            <p:cNvSpPr/>
            <p:nvPr/>
          </p:nvSpPr>
          <p:spPr>
            <a:xfrm>
              <a:off x="4561560" y="2466360"/>
              <a:ext cx="571680" cy="571680"/>
            </a:xfrm>
            <a:prstGeom prst="ellipse">
              <a:avLst/>
            </a:prstGeom>
            <a:solidFill>
              <a:schemeClr val="bg1"/>
            </a:solidFill>
            <a:ln w="38100">
              <a:solidFill>
                <a:srgbClr val="FFFFFF"/>
              </a:solidFill>
            </a:ln>
          </p:spPr>
          <p:style>
            <a:lnRef idx="2">
              <a:schemeClr val="accent1">
                <a:shade val="50000"/>
              </a:schemeClr>
            </a:lnRef>
            <a:fillRef idx="1">
              <a:schemeClr val="accent1"/>
            </a:fillRef>
            <a:effectRef idx="0">
              <a:schemeClr val="accent1"/>
            </a:effectRef>
            <a:fontRef idx="minor"/>
          </p:style>
          <p:txBody>
            <a:bodyPr anchor="ctr">
              <a:normAutofit/>
            </a:bodyPr>
            <a:lstStyle/>
            <a:p>
              <a:pPr algn="ct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249"/>
                                        </p:tgtEl>
                                        <p:attrNameLst>
                                          <p:attrName>style.visibility</p:attrName>
                                        </p:attrNameLst>
                                      </p:cBhvr>
                                      <p:to>
                                        <p:strVal val="visible"/>
                                      </p:to>
                                    </p:set>
                                    <p:animEffect transition="in" filter="fade">
                                      <p:cBhvr additive="repl">
                                        <p:cTn id="7" dur="1000"/>
                                        <p:tgtEl>
                                          <p:spTgt spid="249"/>
                                        </p:tgtEl>
                                      </p:cBhvr>
                                    </p:animEffect>
                                    <p:anim calcmode="lin" valueType="num">
                                      <p:cBhvr additive="repl">
                                        <p:cTn id="8" dur="1000" fill="hold"/>
                                        <p:tgtEl>
                                          <p:spTgt spid="249"/>
                                        </p:tgtEl>
                                        <p:attrNameLst>
                                          <p:attrName>ppt_x</p:attrName>
                                        </p:attrNameLst>
                                      </p:cBhvr>
                                      <p:tavLst>
                                        <p:tav tm="0">
                                          <p:val>
                                            <p:strVal val="#ppt_x"/>
                                          </p:val>
                                        </p:tav>
                                        <p:tav tm="100000">
                                          <p:val>
                                            <p:strVal val="#ppt_x"/>
                                          </p:val>
                                        </p:tav>
                                      </p:tavLst>
                                    </p:anim>
                                    <p:anim calcmode="lin" valueType="num">
                                      <p:cBhvr additive="repl">
                                        <p:cTn id="9" dur="1000" fill="hold"/>
                                        <p:tgtEl>
                                          <p:spTgt spid="24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3" name="图片 20"/>
          <p:cNvSpPr/>
          <p:nvPr/>
        </p:nvSpPr>
        <p:spPr>
          <a:xfrm>
            <a:off x="8345160" y="41688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39" h="3032329">
                <a:moveTo>
                  <a:pt x="3850639" y="0"/>
                </a:moveTo>
                <a:lnTo>
                  <a:pt x="3850639" y="3032329"/>
                </a:lnTo>
                <a:lnTo>
                  <a:pt x="0" y="3032329"/>
                </a:lnTo>
                <a:close/>
              </a:path>
            </a:pathLst>
          </a:cu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4" name="图片 22"/>
          <p:cNvSpPr/>
          <p:nvPr/>
        </p:nvSpPr>
        <p:spPr>
          <a:xfrm>
            <a:off x="0" y="416520"/>
            <a:ext cx="3850200" cy="3031920"/>
          </a:xfrm>
          <a:custGeom>
            <a:gdLst>
              <a:gd name="textAreaLeft" fmla="*/ 0 w 3850200"/>
              <a:gd name="textAreaRight" fmla="*/ 3850560 w 3850200"/>
              <a:gd name="textAreaTop" fmla="*/ 0 h 3031920"/>
              <a:gd name="textAreaBottom" fmla="*/ 3032280 h 3031920"/>
            </a:gdLst>
            <a:rect l="textAreaLeft" t="textAreaTop" r="textAreaRight" b="textAreaBottom"/>
            <a:pathLst>
              <a:path w="3850640" h="3032329">
                <a:moveTo>
                  <a:pt x="0" y="0"/>
                </a:moveTo>
                <a:lnTo>
                  <a:pt x="3850640" y="3032329"/>
                </a:lnTo>
                <a:lnTo>
                  <a:pt x="0" y="3032329"/>
                </a:lnTo>
                <a:close/>
              </a:path>
            </a:pathLst>
          </a:cu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5" name="图片 5"/>
          <p:cNvSpPr/>
          <p:nvPr/>
        </p:nvSpPr>
        <p:spPr>
          <a:xfrm>
            <a:off x="0" y="0"/>
            <a:ext cx="12191760" cy="5015880"/>
          </a:xfrm>
          <a:custGeom>
            <a:gdLst>
              <a:gd name="textAreaLeft" fmla="*/ 0 w 12191760"/>
              <a:gd name="textAreaRight" fmla="*/ 12192120 w 12191760"/>
              <a:gd name="textAreaTop" fmla="*/ 0 h 5015880"/>
              <a:gd name="textAreaBottom" fmla="*/ 5016240 h 5015880"/>
            </a:gdLst>
            <a:rect l="textAreaLeft" t="textAreaTop" r="textAreaRight" b="textAreaBottom"/>
            <a:pathLst>
              <a:path w="12191997" h="5016416">
                <a:moveTo>
                  <a:pt x="0" y="0"/>
                </a:moveTo>
                <a:lnTo>
                  <a:pt x="12191997" y="0"/>
                </a:lnTo>
                <a:lnTo>
                  <a:pt x="6095997" y="5016416"/>
                </a:lnTo>
                <a:lnTo>
                  <a:pt x="0" y="2"/>
                </a:lnTo>
                <a:close/>
              </a:path>
            </a:pathLst>
          </a:custGeom>
          <a:blipFill rotWithShape="0">
            <a:blip r:embed="rId5"/>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6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4874CB"/>
              </a:buClr>
              <a:buFont typeface="Arial"/>
              <a:buChar char="●"/>
              <a:tabLst>
                <a:tab pos="1609560"/>
              </a:tabLst>
            </a:pPr>
            <a:r>
              <a:rPr lang="en-US" sz="1800" b="0" strike="noStrike" spc="148">
                <a:solidFill>
                  <a:schemeClr val="accen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6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Arial"/>
                <a:ea typeface="微软雅黑"/>
              </a:rPr>
              <a:t>第</a:t>
            </a:r>
            <a:r>
              <a:rPr lang="en-US" sz="3600" b="1" strike="noStrike" spc="299">
                <a:solidFill>
                  <a:schemeClr val="accent1"/>
                </a:solidFill>
                <a:latin typeface="Arial"/>
                <a:ea typeface="微软雅黑"/>
              </a:rPr>
              <a:t>3</a:t>
            </a:r>
            <a:r>
              <a:rPr lang="zh-CN" sz="3600" b="1" strike="noStrike" spc="299">
                <a:solidFill>
                  <a:schemeClr val="accent1"/>
                </a:solidFill>
                <a:latin typeface="Arial"/>
                <a:ea typeface="微软雅黑"/>
              </a:rPr>
              <a:t>章 提供正面的反馈和鼓励</a:t>
            </a:r>
            <a:endParaRPr lang="en-US" sz="3600" b="0" strike="noStrike" spc="-1">
              <a:solidFill>
                <a:schemeClr val="dk1"/>
              </a:solidFill>
              <a:latin typeface="Arial"/>
            </a:endParaRPr>
          </a:p>
        </p:txBody>
      </p:sp>
      <p:sp>
        <p:nvSpPr>
          <p:cNvPr id="26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1" dur="500" fill="hold" nodeType="clickEffect">
                                  <p:stCondLst>
                                    <p:cond delay="0"/>
                                  </p:stCondLst>
                                  <p:childTnLst>
                                    <p:set>
                                      <p:cBhvr>
                                        <p:cTn id="6" dur="1" fill="hold">
                                          <p:stCondLst>
                                            <p:cond delay="0"/>
                                          </p:stCondLst>
                                        </p:cTn>
                                        <p:tgtEl>
                                          <p:spTgt spid="265"/>
                                        </p:tgtEl>
                                        <p:attrNameLst>
                                          <p:attrName>style.visibility</p:attrName>
                                        </p:attrNameLst>
                                      </p:cBhvr>
                                      <p:to>
                                        <p:strVal val="visible"/>
                                      </p:to>
                                    </p:set>
                                    <p:anim calcmode="lin" valueType="num">
                                      <p:cBhvr additive="repl">
                                        <p:cTn id="7" dur="500" fill="hold"/>
                                        <p:tgtEl>
                                          <p:spTgt spid="265"/>
                                        </p:tgtEl>
                                        <p:attrNameLst>
                                          <p:attrName>ppt_x</p:attrName>
                                        </p:attrNameLst>
                                      </p:cBhvr>
                                      <p:tavLst>
                                        <p:tav tm="0">
                                          <p:val>
                                            <p:strVal val="#ppt_x"/>
                                          </p:val>
                                        </p:tav>
                                        <p:tav tm="100000">
                                          <p:val>
                                            <p:strVal val="#ppt_x"/>
                                          </p:val>
                                        </p:tav>
                                      </p:tavLst>
                                    </p:anim>
                                    <p:anim calcmode="lin" valueType="num">
                                      <p:cBhvr additive="repl">
                                        <p:cTn id="8" dur="500" fill="hold"/>
                                        <p:tgtEl>
                                          <p:spTgt spid="265"/>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nodeType="clickEffect">
                                  <p:stCondLst>
                                    <p:cond delay="0"/>
                                  </p:stCondLst>
                                  <p:childTnLst>
                                    <p:set>
                                      <p:cBhvr>
                                        <p:cTn id="12" dur="1" fill="hold">
                                          <p:stCondLst>
                                            <p:cond delay="0"/>
                                          </p:stCondLst>
                                        </p:cTn>
                                        <p:tgtEl>
                                          <p:spTgt spid="264"/>
                                        </p:tgtEl>
                                        <p:attrNameLst>
                                          <p:attrName>style.visibility</p:attrName>
                                        </p:attrNameLst>
                                      </p:cBhvr>
                                      <p:to>
                                        <p:strVal val="visible"/>
                                      </p:to>
                                    </p:set>
                                    <p:anim calcmode="lin" valueType="num">
                                      <p:cBhvr additive="repl">
                                        <p:cTn id="13" dur="500" fill="hold"/>
                                        <p:tgtEl>
                                          <p:spTgt spid="264"/>
                                        </p:tgtEl>
                                        <p:attrNameLst>
                                          <p:attrName>ppt_x</p:attrName>
                                        </p:attrNameLst>
                                      </p:cBhvr>
                                      <p:tavLst>
                                        <p:tav tm="0">
                                          <p:val>
                                            <p:strVal val="0-#ppt_w/2"/>
                                          </p:val>
                                        </p:tav>
                                        <p:tav tm="100000">
                                          <p:val>
                                            <p:strVal val="#ppt_x"/>
                                          </p:val>
                                        </p:tav>
                                      </p:tavLst>
                                    </p:anim>
                                    <p:anim calcmode="lin" valueType="num">
                                      <p:cBhvr additive="repl">
                                        <p:cTn id="14" dur="500" fill="hold"/>
                                        <p:tgtEl>
                                          <p:spTgt spid="264"/>
                                        </p:tgtEl>
                                        <p:attrNameLst>
                                          <p:attrName>ppt_y</p:attrName>
                                        </p:attrNameLst>
                                      </p:cBhvr>
                                      <p:tavLst>
                                        <p:tav tm="0">
                                          <p:val>
                                            <p:strVal val="#ppt_y"/>
                                          </p:val>
                                        </p:tav>
                                        <p:tav tm="100000">
                                          <p:val>
                                            <p:strVal val="#ppt_y"/>
                                          </p:val>
                                        </p:tav>
                                      </p:tavLst>
                                    </p:anim>
                                  </p:childTnLst>
                                </p:cTn>
                              </p:par>
                              <p:par>
                                <p:cTn id="15" presetID="2" presetClass="entr" presetSubtype="2" dur="500" fill="hold" nodeType="withEffect">
                                  <p:stCondLst>
                                    <p:cond delay="0"/>
                                  </p:stCondLst>
                                  <p:childTnLst>
                                    <p:set>
                                      <p:cBhvr>
                                        <p:cTn id="16" dur="1" fill="hold">
                                          <p:stCondLst>
                                            <p:cond delay="0"/>
                                          </p:stCondLst>
                                        </p:cTn>
                                        <p:tgtEl>
                                          <p:spTgt spid="263"/>
                                        </p:tgtEl>
                                        <p:attrNameLst>
                                          <p:attrName>style.visibility</p:attrName>
                                        </p:attrNameLst>
                                      </p:cBhvr>
                                      <p:to>
                                        <p:strVal val="visible"/>
                                      </p:to>
                                    </p:set>
                                    <p:anim calcmode="lin" valueType="num">
                                      <p:cBhvr additive="repl">
                                        <p:cTn id="17" dur="500" fill="hold"/>
                                        <p:tgtEl>
                                          <p:spTgt spid="263"/>
                                        </p:tgtEl>
                                        <p:attrNameLst>
                                          <p:attrName>ppt_x</p:attrName>
                                        </p:attrNameLst>
                                      </p:cBhvr>
                                      <p:tavLst>
                                        <p:tav tm="0">
                                          <p:val>
                                            <p:strVal val="1+#ppt_w/2"/>
                                          </p:val>
                                        </p:tav>
                                        <p:tav tm="100000">
                                          <p:val>
                                            <p:strVal val="#ppt_x"/>
                                          </p:val>
                                        </p:tav>
                                      </p:tavLst>
                                    </p:anim>
                                    <p:anim calcmode="lin" valueType="num">
                                      <p:cBhvr additive="repl">
                                        <p:cTn id="18" dur="500" fill="hold"/>
                                        <p:tgtEl>
                                          <p:spTgt spid="26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69" name="组合 12"/>
          <p:cNvGrpSpPr/>
          <p:nvPr/>
        </p:nvGrpSpPr>
        <p:grpSpPr>
          <a:xfrm>
            <a:off x="-720" y="396720"/>
            <a:ext cx="12191760" cy="1449720"/>
            <a:chOff x="-720" y="396720"/>
            <a:chExt cx="12191760" cy="1449720"/>
          </a:xfrm>
        </p:grpSpPr>
        <p:sp>
          <p:nvSpPr>
            <p:cNvPr id="270" name="图片 21"/>
            <p:cNvSpPr/>
            <p:nvPr/>
          </p:nvSpPr>
          <p:spPr>
            <a:xfrm>
              <a:off x="-720" y="397800"/>
              <a:ext cx="12191760" cy="1448640"/>
            </a:xfrm>
            <a:custGeom>
              <a:gdLst>
                <a:gd name="textAreaLeft" fmla="*/ 0 w 12191760"/>
                <a:gd name="textAreaRight" fmla="*/ 12192120 w 12191760"/>
                <a:gd name="textAreaTop" fmla="*/ 0 h 1448640"/>
                <a:gd name="textAreaBottom" fmla="*/ 1449000 h 1448640"/>
              </a:gdLst>
              <a:rect l="textAreaLeft" t="textAreaTop" r="textAreaRight" b="textAreaBottom"/>
              <a:pathLst>
                <a:path w="12192000" h="1449097">
                  <a:moveTo>
                    <a:pt x="0" y="0"/>
                  </a:moveTo>
                  <a:lnTo>
                    <a:pt x="12192000" y="0"/>
                  </a:lnTo>
                  <a:lnTo>
                    <a:pt x="12192000" y="1449097"/>
                  </a:lnTo>
                  <a:lnTo>
                    <a:pt x="0" y="1449097"/>
                  </a:lnTo>
                  <a:close/>
                </a:path>
              </a:pathLst>
            </a:cu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71" name="iSlïḍè"/>
            <p:cNvSpPr/>
            <p:nvPr/>
          </p:nvSpPr>
          <p:spPr>
            <a:xfrm>
              <a:off x="669240" y="396720"/>
              <a:ext cx="10850040" cy="144936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t">
              <a:noAutofit/>
            </a:bodyPr>
            <a:lstStyle/>
            <a:p>
              <a:pPr algn="ctr" defTabSz="914400">
                <a:lnSpc>
                  <a:spcPct val="100000"/>
                </a:lnSpc>
              </a:pPr>
              <a:endParaRPr lang="en-US" sz="1600" b="0" strike="noStrike" spc="-1">
                <a:solidFill>
                  <a:schemeClr val="lt1"/>
                </a:solidFill>
                <a:latin typeface="Arial"/>
                <a:ea typeface="微软雅黑"/>
              </a:endParaRPr>
            </a:p>
          </p:txBody>
        </p:sp>
        <p:sp>
          <p:nvSpPr>
            <p:cNvPr id="272" name="îśļîḍè"/>
            <p:cNvSpPr/>
            <p:nvPr/>
          </p:nvSpPr>
          <p:spPr>
            <a:xfrm>
              <a:off x="2900520" y="505080"/>
              <a:ext cx="6389640" cy="1233000"/>
            </a:xfrm>
            <a:prstGeom prst="rect">
              <a:avLst/>
            </a:prstGeom>
            <a:noFill/>
            <a:ln w="0">
              <a:noFill/>
            </a:ln>
          </p:spPr>
          <p:style>
            <a:lnRef idx="0"/>
            <a:fillRef idx="0"/>
            <a:effectRef idx="0"/>
            <a:fontRef idx="minor"/>
          </p:style>
          <p:txBody>
            <a:bodyPr lIns="90000" tIns="46800" rIns="90000" bIns="46800" anchor="t">
              <a:normAutofit fontScale="96666" lnSpcReduction="20000"/>
            </a:bodyPr>
            <a:lstStyle/>
            <a:p>
              <a:pPr algn="ctr" defTabSz="914400">
                <a:lnSpc>
                  <a:spcPct val="150000"/>
                </a:lnSpc>
              </a:pPr>
              <a:r>
                <a:rPr lang="en-US" sz="1400" b="0" strike="noStrike" spc="-1">
                  <a:solidFill>
                    <a:schemeClr val="lt1"/>
                  </a:solidFill>
                  <a:latin typeface="Arial"/>
                  <a:ea typeface="微软雅黑"/>
                </a:rPr>
                <a:t>Unified fon</a:t>
              </a:r>
              <a:r>
                <a:rPr lang="en-US" sz="100" b="0" strike="noStrike" spc="-1">
                  <a:solidFill>
                    <a:schemeClr val="lt1"/>
                  </a:solidFill>
                  <a:latin typeface="Arial"/>
                  <a:ea typeface="微软雅黑"/>
                </a:rPr>
                <a:t> </a:t>
              </a:r>
              <a:r>
                <a:rPr lang="en-US" sz="1400" b="0" strike="noStrike" spc="-1">
                  <a:solidFill>
                    <a:schemeClr val="lt1"/>
                  </a:solidFill>
                  <a:latin typeface="Arial"/>
                  <a:ea typeface="微软雅黑"/>
                </a:rPr>
                <a:t>ts make reading more fluent.</a:t>
              </a:r>
              <a:endParaRPr lang="en-US" sz="1400" b="0" strike="noStrike" spc="-1">
                <a:solidFill>
                  <a:srgbClr val="000000"/>
                </a:solidFill>
                <a:latin typeface="Arial"/>
              </a:endParaRPr>
            </a:p>
            <a:p>
              <a:pPr algn="ctr" defTabSz="914400">
                <a:lnSpc>
                  <a:spcPct val="150000"/>
                </a:lnSpc>
              </a:pPr>
              <a:r>
                <a:rPr lang="en-US" sz="1800" b="1" strike="noStrike" spc="-1">
                  <a:solidFill>
                    <a:schemeClr val="lt1"/>
                  </a:solidFill>
                  <a:latin typeface="Arial"/>
                  <a:ea typeface="微软雅黑"/>
                </a:rPr>
                <a:t>Theme color makes PPT more convenient to change.</a:t>
              </a:r>
              <a:endParaRPr lang="en-US" sz="1800" b="0" strike="noStrike" spc="-1">
                <a:solidFill>
                  <a:srgbClr val="000000"/>
                </a:solidFill>
                <a:latin typeface="Arial"/>
              </a:endParaRPr>
            </a:p>
            <a:p>
              <a:pPr algn="ctr" defTabSz="914400">
                <a:lnSpc>
                  <a:spcPct val="150000"/>
                </a:lnSpc>
              </a:pPr>
              <a:r>
                <a:rPr lang="en-US" sz="1400" b="0" strike="noStrike" spc="-1">
                  <a:solidFill>
                    <a:schemeClr val="lt1"/>
                  </a:solidFill>
                  <a:latin typeface="Arial"/>
                  <a:ea typeface="微软雅黑"/>
                </a:rPr>
                <a:t>Adjust the spacing to adapt to Chinese typesetting, use the reference line in PPT.</a:t>
              </a:r>
              <a:endParaRPr lang="en-US" sz="1400" b="0" strike="noStrike" spc="-1">
                <a:solidFill>
                  <a:srgbClr val="000000"/>
                </a:solidFill>
                <a:latin typeface="Arial"/>
              </a:endParaRPr>
            </a:p>
          </p:txBody>
        </p:sp>
      </p:grpSp>
      <p:sp>
        <p:nvSpPr>
          <p:cNvPr id="273" name="矩形 6"/>
          <p:cNvSpPr/>
          <p:nvPr/>
        </p:nvSpPr>
        <p:spPr>
          <a:xfrm>
            <a:off x="8392680" y="1364760"/>
            <a:ext cx="3102840" cy="482040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4" name="title"/>
          <p:cNvSpPr/>
          <p:nvPr/>
        </p:nvSpPr>
        <p:spPr>
          <a:xfrm>
            <a:off x="4469760" y="2013120"/>
            <a:ext cx="2280600" cy="111924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激发学生的自我动力</a:t>
            </a:r>
            <a:endParaRPr lang="en-US" sz="2200" b="0" strike="noStrike" spc="-1">
              <a:solidFill>
                <a:srgbClr val="000000"/>
              </a:solidFill>
              <a:latin typeface="Arial"/>
            </a:endParaRPr>
          </a:p>
        </p:txBody>
      </p:sp>
      <p:sp>
        <p:nvSpPr>
          <p:cNvPr id="275" name="content"/>
          <p:cNvSpPr/>
          <p:nvPr/>
        </p:nvSpPr>
        <p:spPr>
          <a:xfrm>
            <a:off x="3649320" y="3759120"/>
            <a:ext cx="3636360" cy="23562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为了激发学生的自我动力，教师需要提供具体、及时的肯定和鼓励。同时，也要鼓励学生从错误中学习，培养自我调节学习的能力。</a:t>
            </a:r>
            <a:endParaRPr lang="en-US" sz="1400" b="0" strike="noStrike" spc="-1">
              <a:solidFill>
                <a:srgbClr val="000000"/>
              </a:solidFill>
              <a:latin typeface="Arial"/>
            </a:endParaRPr>
          </a:p>
        </p:txBody>
      </p:sp>
      <p:sp>
        <p:nvSpPr>
          <p:cNvPr id="276" name="PlaceHolder 1"/>
          <p:cNvSpPr>
            <a:spLocks noGrp="1"/>
          </p:cNvSpPr>
          <p:nvPr>
            <p:ph type="title" idx="4294967295"/>
          </p:nvPr>
        </p:nvSpPr>
        <p:spPr>
          <a:xfrm>
            <a:off x="0" y="504720"/>
            <a:ext cx="10799640" cy="72540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nodeType="clickEffect">
                                  <p:stCondLst>
                                    <p:cond delay="0"/>
                                  </p:stCondLst>
                                  <p:childTnLst>
                                    <p:set>
                                      <p:cBhvr>
                                        <p:cTn id="6" dur="1" fill="hold">
                                          <p:stCondLst>
                                            <p:cond delay="0"/>
                                          </p:stCondLst>
                                        </p:cTn>
                                        <p:tgtEl>
                                          <p:spTgt spid="269"/>
                                        </p:tgtEl>
                                        <p:attrNameLst>
                                          <p:attrName>style.visibility</p:attrName>
                                        </p:attrNameLst>
                                      </p:cBhvr>
                                      <p:to>
                                        <p:strVal val="visible"/>
                                      </p:to>
                                    </p:set>
                                    <p:animEffect transition="in" filter="fade">
                                      <p:cBhvr additive="repl">
                                        <p:cTn id="7" dur="500"/>
                                        <p:tgtEl>
                                          <p:spTgt spid="2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77" name="组合 5"/>
          <p:cNvGrpSpPr/>
          <p:nvPr/>
        </p:nvGrpSpPr>
        <p:grpSpPr>
          <a:xfrm>
            <a:off x="4655880" y="1123920"/>
            <a:ext cx="6864480" cy="4960080"/>
            <a:chOff x="4655880" y="1123920"/>
            <a:chExt cx="6864480" cy="4960080"/>
          </a:xfrm>
        </p:grpSpPr>
        <p:cxnSp>
          <p:nvCxnSpPr>
            <p:cNvPr id="278" name="直接连接符 6"/>
            <p:cNvCxnSpPr/>
            <p:nvPr/>
          </p:nvCxnSpPr>
          <p:spPr>
            <a:xfrm>
              <a:off x="4655880" y="1123920"/>
              <a:ext cx="360" cy="4960440"/>
            </a:xfrm>
            <a:prstGeom prst="straightConnector1">
              <a:avLst/>
            </a:prstGeom>
            <a:ln w="3175" cap="rnd">
              <a:solidFill>
                <a:srgbClr val="FFFFFF">
                  <a:lumMod val="75000"/>
                </a:srgbClr>
              </a:solidFill>
              <a:round/>
            </a:ln>
          </p:spPr>
        </p:cxnSp>
        <p:grpSp>
          <p:nvGrpSpPr>
            <p:cNvPr id="279" name="iSlide"/>
            <p:cNvGrpSpPr/>
            <p:nvPr/>
          </p:nvGrpSpPr>
          <p:grpSpPr>
            <a:xfrm>
              <a:off x="4835880" y="1432800"/>
              <a:ext cx="6684480" cy="604080"/>
              <a:chOff x="4835880" y="1432800"/>
              <a:chExt cx="6684480" cy="604080"/>
            </a:xfrm>
          </p:grpSpPr>
          <p:cxnSp>
            <p:nvCxnSpPr>
              <p:cNvPr id="280" name="直接连接符 28"/>
              <p:cNvCxnSpPr/>
              <p:nvPr/>
            </p:nvCxnSpPr>
            <p:spPr>
              <a:xfrm>
                <a:off x="6995880" y="2018160"/>
                <a:ext cx="4524840" cy="360"/>
              </a:xfrm>
              <a:prstGeom prst="straightConnector1">
                <a:avLst/>
              </a:prstGeom>
              <a:ln w="3175" cap="rnd">
                <a:solidFill>
                  <a:srgbClr val="FFFFFF">
                    <a:lumMod val="75000"/>
                  </a:srgbClr>
                </a:solidFill>
                <a:round/>
              </a:ln>
            </p:spPr>
          </p:cxnSp>
          <p:grpSp>
            <p:nvGrpSpPr>
              <p:cNvPr id="281" name="íS1ïdè"/>
              <p:cNvGrpSpPr/>
              <p:nvPr/>
            </p:nvGrpSpPr>
            <p:grpSpPr>
              <a:xfrm>
                <a:off x="4835880" y="1432800"/>
                <a:ext cx="2304360" cy="604080"/>
                <a:chOff x="4835880" y="1432800"/>
                <a:chExt cx="2304360" cy="604080"/>
              </a:xfrm>
            </p:grpSpPr>
            <p:sp>
              <p:nvSpPr>
                <p:cNvPr id="282" name="íŝḷiḑé"/>
                <p:cNvSpPr/>
                <p:nvPr/>
              </p:nvSpPr>
              <p:spPr>
                <a:xfrm>
                  <a:off x="5357160" y="143280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3" name="íṡľîḋe"/>
                <p:cNvSpPr/>
                <p:nvPr/>
              </p:nvSpPr>
              <p:spPr>
                <a:xfrm>
                  <a:off x="4835880" y="143280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84" name="îṡḻïḓè"/>
            <p:cNvGrpSpPr/>
            <p:nvPr/>
          </p:nvGrpSpPr>
          <p:grpSpPr>
            <a:xfrm>
              <a:off x="4835880" y="2562120"/>
              <a:ext cx="6684480" cy="604080"/>
              <a:chOff x="4835880" y="2562120"/>
              <a:chExt cx="6684480" cy="604080"/>
            </a:xfrm>
          </p:grpSpPr>
          <p:cxnSp>
            <p:nvCxnSpPr>
              <p:cNvPr id="285" name="直接连接符 10"/>
              <p:cNvCxnSpPr/>
              <p:nvPr/>
            </p:nvCxnSpPr>
            <p:spPr>
              <a:xfrm>
                <a:off x="6995880" y="3147480"/>
                <a:ext cx="4524840" cy="360"/>
              </a:xfrm>
              <a:prstGeom prst="straightConnector1">
                <a:avLst/>
              </a:prstGeom>
              <a:ln w="3175" cap="rnd">
                <a:solidFill>
                  <a:srgbClr val="FFFFFF">
                    <a:lumMod val="75000"/>
                  </a:srgbClr>
                </a:solidFill>
                <a:round/>
              </a:ln>
            </p:spPr>
          </p:cxnSp>
          <p:grpSp>
            <p:nvGrpSpPr>
              <p:cNvPr id="286" name="î$ḻïḓê"/>
              <p:cNvGrpSpPr/>
              <p:nvPr/>
            </p:nvGrpSpPr>
            <p:grpSpPr>
              <a:xfrm>
                <a:off x="4835880" y="2562120"/>
                <a:ext cx="2304360" cy="604080"/>
                <a:chOff x="4835880" y="2562120"/>
                <a:chExt cx="2304360" cy="604080"/>
              </a:xfrm>
            </p:grpSpPr>
            <p:sp>
              <p:nvSpPr>
                <p:cNvPr id="287" name="îŝľiḓê"/>
                <p:cNvSpPr/>
                <p:nvPr/>
              </p:nvSpPr>
              <p:spPr>
                <a:xfrm>
                  <a:off x="5357160" y="256212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8" name="íṥļïḋe"/>
                <p:cNvSpPr/>
                <p:nvPr/>
              </p:nvSpPr>
              <p:spPr>
                <a:xfrm>
                  <a:off x="4835880" y="256212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89" name="ïṥḻíḑé"/>
            <p:cNvGrpSpPr/>
            <p:nvPr/>
          </p:nvGrpSpPr>
          <p:grpSpPr>
            <a:xfrm>
              <a:off x="4835880" y="3691440"/>
              <a:ext cx="6684480" cy="604080"/>
              <a:chOff x="4835880" y="3691440"/>
              <a:chExt cx="6684480" cy="604080"/>
            </a:xfrm>
          </p:grpSpPr>
          <p:cxnSp>
            <p:nvCxnSpPr>
              <p:cNvPr id="290" name="直接连接符 14"/>
              <p:cNvCxnSpPr/>
              <p:nvPr/>
            </p:nvCxnSpPr>
            <p:spPr>
              <a:xfrm>
                <a:off x="6995880" y="4276440"/>
                <a:ext cx="4524840" cy="360"/>
              </a:xfrm>
              <a:prstGeom prst="straightConnector1">
                <a:avLst/>
              </a:prstGeom>
              <a:ln w="3175" cap="rnd">
                <a:solidFill>
                  <a:srgbClr val="FFFFFF">
                    <a:lumMod val="75000"/>
                  </a:srgbClr>
                </a:solidFill>
                <a:round/>
              </a:ln>
            </p:spPr>
          </p:cxnSp>
          <p:grpSp>
            <p:nvGrpSpPr>
              <p:cNvPr id="291" name="ïṡlíḋê"/>
              <p:cNvGrpSpPr/>
              <p:nvPr/>
            </p:nvGrpSpPr>
            <p:grpSpPr>
              <a:xfrm>
                <a:off x="4835880" y="3691440"/>
                <a:ext cx="2304360" cy="604080"/>
                <a:chOff x="4835880" y="3691440"/>
                <a:chExt cx="2304360" cy="604080"/>
              </a:xfrm>
            </p:grpSpPr>
            <p:sp>
              <p:nvSpPr>
                <p:cNvPr id="292" name="ï$liḓé"/>
                <p:cNvSpPr/>
                <p:nvPr/>
              </p:nvSpPr>
              <p:spPr>
                <a:xfrm>
                  <a:off x="5357160" y="369144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3" name="îš1íḍê"/>
                <p:cNvSpPr/>
                <p:nvPr/>
              </p:nvSpPr>
              <p:spPr>
                <a:xfrm>
                  <a:off x="4835880" y="3691440"/>
                  <a:ext cx="700560" cy="604080"/>
                </a:xfrm>
                <a:prstGeom prst="hexagon">
                  <a:avLst>
                    <a:gd name="adj" fmla="val 25000"/>
                    <a:gd name="vf" fmla="val 115470"/>
                  </a:avLst>
                </a:prstGeom>
                <a:solidFill>
                  <a:schemeClr val="accent1"/>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nvGrpSpPr>
            <p:cNvPr id="294" name="ïṩḻiḑè"/>
            <p:cNvGrpSpPr/>
            <p:nvPr/>
          </p:nvGrpSpPr>
          <p:grpSpPr>
            <a:xfrm>
              <a:off x="4835880" y="4820760"/>
              <a:ext cx="6684480" cy="604080"/>
              <a:chOff x="4835880" y="4820760"/>
              <a:chExt cx="6684480" cy="604080"/>
            </a:xfrm>
          </p:grpSpPr>
          <p:cxnSp>
            <p:nvCxnSpPr>
              <p:cNvPr id="295" name="直接连接符 35"/>
              <p:cNvCxnSpPr/>
              <p:nvPr/>
            </p:nvCxnSpPr>
            <p:spPr>
              <a:xfrm>
                <a:off x="6995880" y="5405760"/>
                <a:ext cx="4524840" cy="360"/>
              </a:xfrm>
              <a:prstGeom prst="straightConnector1">
                <a:avLst/>
              </a:prstGeom>
              <a:ln w="3175" cap="rnd">
                <a:solidFill>
                  <a:srgbClr val="FFFFFF">
                    <a:lumMod val="75000"/>
                  </a:srgbClr>
                </a:solidFill>
                <a:round/>
              </a:ln>
            </p:spPr>
          </p:cxnSp>
          <p:grpSp>
            <p:nvGrpSpPr>
              <p:cNvPr id="296" name="íŝľíḋê"/>
              <p:cNvGrpSpPr/>
              <p:nvPr/>
            </p:nvGrpSpPr>
            <p:grpSpPr>
              <a:xfrm>
                <a:off x="4835880" y="4820760"/>
                <a:ext cx="2304360" cy="604080"/>
                <a:chOff x="4835880" y="4820760"/>
                <a:chExt cx="2304360" cy="604080"/>
              </a:xfrm>
            </p:grpSpPr>
            <p:sp>
              <p:nvSpPr>
                <p:cNvPr id="297" name="iśḻiďe"/>
                <p:cNvSpPr/>
                <p:nvPr/>
              </p:nvSpPr>
              <p:spPr>
                <a:xfrm>
                  <a:off x="5357160" y="4820760"/>
                  <a:ext cx="1783080" cy="604080"/>
                </a:xfrm>
                <a:prstGeom prst="homePlate">
                  <a:avLst>
                    <a:gd name="adj" fmla="val 27936"/>
                  </a:avLst>
                </a:prstGeom>
                <a:solidFill>
                  <a:schemeClr val="bg1">
                    <a:lumMod val="85000"/>
                  </a:schemeClr>
                </a:solidFill>
                <a:ln w="3175">
                  <a:noFill/>
                </a:ln>
              </p:spPr>
              <p:style>
                <a:lnRef idx="2">
                  <a:schemeClr val="dk1"/>
                </a:lnRef>
                <a:fillRef idx="1">
                  <a:schemeClr val="lt1"/>
                </a:fillRef>
                <a:effectRef idx="0">
                  <a:schemeClr val="dk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8" name="îSliḋé"/>
                <p:cNvSpPr/>
                <p:nvPr/>
              </p:nvSpPr>
              <p:spPr>
                <a:xfrm>
                  <a:off x="4835880" y="4820760"/>
                  <a:ext cx="700560" cy="604080"/>
                </a:xfrm>
                <a:prstGeom prst="hexagon">
                  <a:avLst>
                    <a:gd name="adj" fmla="val 25000"/>
                    <a:gd name="vf" fmla="val 115470"/>
                  </a:avLst>
                </a:prstGeom>
                <a:solidFill>
                  <a:schemeClr val="accent3"/>
                </a:solidFill>
                <a:ln w="3175">
                  <a:noFill/>
                </a:ln>
              </p:spPr>
              <p:style>
                <a:lnRef idx="2">
                  <a:schemeClr val="dk1"/>
                </a:lnRef>
                <a:fillRef idx="1">
                  <a:schemeClr val="lt1"/>
                </a:fillRef>
                <a:effectRef idx="0">
                  <a:schemeClr val="dk1"/>
                </a:effectRef>
                <a:fontRef idx="minor"/>
              </p:style>
              <p:txBody>
                <a:bodyPr wrap="none" lIns="90000" tIns="45000" rIns="90000" bIns="45000" anchor="ctr">
                  <a:normAutofit/>
                </a:bodyPr>
                <a:lstStyle/>
                <a:p>
                  <a:pPr algn="ctr" defTabSz="914400">
                    <a:lnSpc>
                      <a:spcPct val="100000"/>
                    </a:lnSpc>
                  </a:pPr>
                  <a:endParaRPr lang="en-US" sz="1800" b="1" strike="noStrike" spc="-1">
                    <a:solidFill>
                      <a:schemeClr val="lt1"/>
                    </a:solidFill>
                    <a:latin typeface="Arial"/>
                    <a:ea typeface="微软雅黑"/>
                  </a:endParaRPr>
                </a:p>
              </p:txBody>
            </p:sp>
          </p:grpSp>
        </p:grpSp>
      </p:grpSp>
      <p:sp>
        <p:nvSpPr>
          <p:cNvPr id="299" name="PlaceHolder 1"/>
          <p:cNvSpPr>
            <a:spLocks noGrp="1"/>
          </p:cNvSpPr>
          <p:nvPr>
            <p:ph type="title" idx="4294967295"/>
          </p:nvPr>
        </p:nvSpPr>
        <p:spPr>
          <a:xfrm>
            <a:off x="116280" y="2562120"/>
            <a:ext cx="4253040" cy="188676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鼓励学生探索和创新</a:t>
            </a:r>
            <a:endParaRPr lang="en-US" sz="3600" b="0" strike="noStrike" spc="-1">
              <a:solidFill>
                <a:schemeClr val="dk1"/>
              </a:solidFill>
              <a:latin typeface="Arial"/>
            </a:endParaRPr>
          </a:p>
        </p:txBody>
      </p:sp>
      <p:sp>
        <p:nvSpPr>
          <p:cNvPr id="300" name="content.1.subtitle"/>
          <p:cNvSpPr/>
          <p:nvPr/>
        </p:nvSpPr>
        <p:spPr>
          <a:xfrm>
            <a:off x="7140600" y="1345680"/>
            <a:ext cx="4379760" cy="735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鼓励学生尝试不同的学习方法和思维方式，拓展视野</a:t>
            </a:r>
            <a:endParaRPr lang="en-US" sz="1400" b="0" strike="noStrike" spc="-1">
              <a:solidFill>
                <a:srgbClr val="000000"/>
              </a:solidFill>
              <a:latin typeface="Arial"/>
            </a:endParaRPr>
          </a:p>
        </p:txBody>
      </p:sp>
      <p:sp>
        <p:nvSpPr>
          <p:cNvPr id="301" name="content.1.title"/>
          <p:cNvSpPr/>
          <p:nvPr/>
        </p:nvSpPr>
        <p:spPr>
          <a:xfrm>
            <a:off x="5537160" y="15487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尝试新方法和思考方式</a:t>
            </a:r>
            <a:endParaRPr lang="en-US" sz="1400" b="0" strike="noStrike" spc="-1">
              <a:solidFill>
                <a:srgbClr val="000000"/>
              </a:solidFill>
              <a:latin typeface="Arial"/>
            </a:endParaRPr>
          </a:p>
        </p:txBody>
      </p:sp>
      <p:sp>
        <p:nvSpPr>
          <p:cNvPr id="302" name="content.2.subtitle"/>
          <p:cNvSpPr/>
          <p:nvPr/>
        </p:nvSpPr>
        <p:spPr>
          <a:xfrm>
            <a:off x="7141320" y="4604400"/>
            <a:ext cx="4379400" cy="10364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教师需要提供支持和指导，鼓励学生勇于尝试和创新</a:t>
            </a:r>
            <a:endParaRPr lang="en-US" sz="1400" b="0" strike="noStrike" spc="-1">
              <a:solidFill>
                <a:srgbClr val="000000"/>
              </a:solidFill>
              <a:latin typeface="Arial"/>
            </a:endParaRPr>
          </a:p>
        </p:txBody>
      </p:sp>
      <p:sp>
        <p:nvSpPr>
          <p:cNvPr id="303" name="content.2.title"/>
          <p:cNvSpPr/>
          <p:nvPr/>
        </p:nvSpPr>
        <p:spPr>
          <a:xfrm>
            <a:off x="5537520" y="4930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400" b="1" strike="noStrike" spc="-1">
                <a:solidFill>
                  <a:schemeClr val="accent1"/>
                </a:solidFill>
                <a:latin typeface="微软雅黑"/>
                <a:ea typeface="微软雅黑"/>
              </a:rPr>
              <a:t>提供支持和指导</a:t>
            </a:r>
            <a:endParaRPr lang="en-US" sz="1400" b="0" strike="noStrike" spc="-1">
              <a:solidFill>
                <a:srgbClr val="000000"/>
              </a:solidFill>
              <a:latin typeface="Arial"/>
            </a:endParaRPr>
          </a:p>
        </p:txBody>
      </p:sp>
      <p:sp>
        <p:nvSpPr>
          <p:cNvPr id="304" name="content.3.subtitle"/>
          <p:cNvSpPr/>
          <p:nvPr/>
        </p:nvSpPr>
        <p:spPr>
          <a:xfrm>
            <a:off x="7225200" y="2349360"/>
            <a:ext cx="4276440" cy="107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305" name="content.3.title"/>
          <p:cNvSpPr/>
          <p:nvPr/>
        </p:nvSpPr>
        <p:spPr>
          <a:xfrm>
            <a:off x="5537520" y="26719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
        <p:nvSpPr>
          <p:cNvPr id="306" name="content.4.subtitle"/>
          <p:cNvSpPr/>
          <p:nvPr/>
        </p:nvSpPr>
        <p:spPr>
          <a:xfrm>
            <a:off x="7244640" y="3423960"/>
            <a:ext cx="4275720" cy="96732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307" name="content.4.title"/>
          <p:cNvSpPr/>
          <p:nvPr/>
        </p:nvSpPr>
        <p:spPr>
          <a:xfrm>
            <a:off x="5537160" y="380160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400" b="1" strike="noStrike" spc="-1">
                <a:solidFill>
                  <a:schemeClr val="accent1"/>
                </a:solidFill>
                <a:latin typeface="微软雅黑"/>
                <a:ea typeface="微软雅黑"/>
              </a:rPr>
              <a:t> </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77"/>
                                        </p:tgtEl>
                                        <p:attrNameLst>
                                          <p:attrName>style.visibility</p:attrName>
                                        </p:attrNameLst>
                                      </p:cBhvr>
                                      <p:to>
                                        <p:strVal val="visible"/>
                                      </p:to>
                                    </p:set>
                                    <p:anim calcmode="lin" valueType="num">
                                      <p:cBhvr additive="repl">
                                        <p:cTn id="7" dur="500" fill="hold"/>
                                        <p:tgtEl>
                                          <p:spTgt spid="277"/>
                                        </p:tgtEl>
                                        <p:attrNameLst>
                                          <p:attrName>ppt_x</p:attrName>
                                        </p:attrNameLst>
                                      </p:cBhvr>
                                      <p:tavLst>
                                        <p:tav tm="0">
                                          <p:val>
                                            <p:strVal val="#ppt_x"/>
                                          </p:val>
                                        </p:tav>
                                        <p:tav tm="100000">
                                          <p:val>
                                            <p:strVal val="#ppt_x"/>
                                          </p:val>
                                        </p:tav>
                                      </p:tavLst>
                                    </p:anim>
                                    <p:anim calcmode="lin" valueType="num">
                                      <p:cBhvr additive="repl">
                                        <p:cTn id="8" dur="500" fill="hold"/>
                                        <p:tgtEl>
                                          <p:spTgt spid="27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https://d.book118.com/607135132011006055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119</Paragraphs>
  <Slides>17</Slides>
  <Notes>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17</vt:i4>
      </vt:variant>
    </vt:vector>
  </HeadingPairs>
  <TitlesOfParts>
    <vt:vector baseType="lpstr" size="26">
      <vt:lpstr>Arial</vt:lpstr>
      <vt:lpstr>Calibri</vt:lpstr>
      <vt:lpstr>微软雅黑</vt:lpstr>
      <vt:lpstr>Times New Roman</vt:lpstr>
      <vt:lpstr>Wingdings</vt:lpstr>
      <vt:lpstr>Symbol</vt:lpstr>
      <vt:lpstr>DejaVu Sans</vt:lpstr>
      <vt:lpstr>Impact</vt:lpstr>
      <vt:lpstr>Office Theme</vt:lpstr>
      <vt:lpstr>如何引导学生在学习中体验成功的乐趣和成就感</vt:lpstr>
      <vt:lpstr>目录</vt:lpstr>
      <vt:lpstr>第1章 引言</vt:lpstr>
      <vt:lpstr> </vt:lpstr>
      <vt:lpstr>学生学习的重要性</vt:lpstr>
      <vt:lpstr>如何引导学生体验成功的乐趣和成就感</vt:lpstr>
      <vt:lpstr>如何营造积极的学习环境</vt:lpstr>
      <vt:lpstr>总结</vt:lpstr>
      <vt:lpstr>第二章 设定清晰的学习目标</vt:lpstr>
      <vt:lpstr> </vt:lpstr>
      <vt:lpstr>与学生共同设定学习目标</vt:lpstr>
      <vt:lpstr>目标达成的奖励和认可</vt:lpstr>
      <vt:lpstr>实例分析：激发学生学习兴趣的案例</vt:lpstr>
      <vt:lpstr>第3章 提供正面的反馈和鼓励</vt:lpstr>
      <vt:lpstr> </vt:lpstr>
      <vt:lpstr>鼓励学生探索和创新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2024-09-29T14:28:11.225</cp:lastPrinted>
  <dcterms:created xsi:type="dcterms:W3CDTF">2024-09-29T06:28:11Z</dcterms:created>
  <dcterms:modified xsi:type="dcterms:W3CDTF">2024-09-29T06:28:13Z</dcterms:modified>
</cp:coreProperties>
</file>