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3"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44DD1F8-D7B4-48B2-9EE2-93E7C3DACEC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F2125F6-D8F2-4BCF-91AF-45604B079B5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E9C7EBE-BE17-4342-ACFC-1902AD3CDC9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74EEBFC-1A63-4D56-9F5B-8710738B7EA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2A875C3-2362-4E6E-9FB9-DEF3A008DDE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502E399-A703-488A-8C0B-2D092ED66E8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946DAA0-8DA8-4268-94A1-57792A01C67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707A492-B939-4116-9328-698D0DC3AD7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C24CA60-FBE1-439C-A384-470D1A0A40A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FCC3511-F551-4387-B0CA-3832A9FC5A2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A504C25-1AC4-481F-BE64-E90F547E6C0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072330" y="1096513"/>
            <a:ext cx="624771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072330" y="3819674"/>
            <a:ext cx="624771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07144011103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7" name="Rectangle 6">
            <a:extLst>
              <a:ext uri="{FF2B5EF4-FFF2-40B4-BE49-F238E27FC236}">
                <a16:creationId xmlns:a16="http://schemas.microsoft.com/office/drawing/2014/main" id="{D6EE37FC-8F78-F61B-3F6A-B32BCC48C916}"/>
              </a:ext>
            </a:extLst>
          </p:cNvPr>
          <p:cNvSpPr/>
          <p:nvPr/>
        </p:nvSpPr>
        <p:spPr>
          <a:xfrm>
            <a:off x="0" y="11128"/>
            <a:ext cx="12191999" cy="3737912"/>
          </a:xfrm>
          <a:prstGeom prst="rect">
            <a:avLst/>
          </a:prstGeom>
          <a:gradFill flip="none" rotWithShape="1">
            <a:gsLst>
              <a:gs pos="0">
                <a:srgbClr val="2EA7E0">
                  <a:shade val="30000"/>
                  <a:satMod val="115000"/>
                </a:srgbClr>
              </a:gs>
              <a:gs pos="50000">
                <a:srgbClr val="2EA7E0">
                  <a:shade val="67500"/>
                  <a:satMod val="115000"/>
                </a:srgbClr>
              </a:gs>
              <a:gs pos="100000">
                <a:srgbClr val="2EA7E0">
                  <a:shade val="100000"/>
                  <a:satMod val="115000"/>
                </a:srgbClr>
              </a:gs>
            </a:gsLst>
            <a:path path="circle">
              <a:fillToRect l="100000" t="100000"/>
            </a:path>
            <a:tileRect r="-100000" b="-100000"/>
          </a:gradFill>
        </p:spPr>
        <p:style>
          <a:lnRef idx="1">
            <a:schemeClr val="accent4"/>
          </a:lnRef>
          <a:fillRef idx="3">
            <a:schemeClr val="accent4"/>
          </a:fillRef>
          <a:effectRef idx="2">
            <a:schemeClr val="accent4"/>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8" name="Rectangle 17">
            <a:extLst>
              <a:ext uri="{FF2B5EF4-FFF2-40B4-BE49-F238E27FC236}">
                <a16:creationId xmlns:a16="http://schemas.microsoft.com/office/drawing/2014/main" id="{35DD900F-848C-D5DE-5D10-D3FBBF24DB48}"/>
              </a:ext>
            </a:extLst>
          </p:cNvPr>
          <p:cNvSpPr/>
          <p:nvPr/>
        </p:nvSpPr>
        <p:spPr>
          <a:xfrm>
            <a:off x="417129" y="5926828"/>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19" name="Group 18">
            <a:extLst>
              <a:ext uri="{FF2B5EF4-FFF2-40B4-BE49-F238E27FC236}">
                <a16:creationId xmlns:a16="http://schemas.microsoft.com/office/drawing/2014/main" id="{B1FD7130-118E-213E-2124-9C8D35B3905B}"/>
              </a:ext>
            </a:extLst>
          </p:cNvPr>
          <p:cNvGrpSpPr/>
          <p:nvPr/>
        </p:nvGrpSpPr>
        <p:grpSpPr>
          <a:xfrm>
            <a:off x="8057179" y="513685"/>
            <a:ext cx="3552929" cy="576000"/>
            <a:chOff x="5717435" y="5325094"/>
            <a:chExt cx="2942245" cy="435525"/>
          </a:xfrm>
        </p:grpSpPr>
        <p:grpSp>
          <p:nvGrpSpPr>
            <p:cNvPr id="20" name="组合 33">
              <a:extLst>
                <a:ext uri="{FF2B5EF4-FFF2-40B4-BE49-F238E27FC236}">
                  <a16:creationId xmlns:a16="http://schemas.microsoft.com/office/drawing/2014/main" id="{C7B3D11F-4C45-3E62-B4FB-E902E42C4E8E}"/>
                </a:ext>
              </a:extLst>
            </p:cNvPr>
            <p:cNvGrpSpPr/>
            <p:nvPr/>
          </p:nvGrpSpPr>
          <p:grpSpPr>
            <a:xfrm>
              <a:off x="6978378" y="5330831"/>
              <a:ext cx="429793" cy="429788"/>
              <a:chOff x="5196486" y="5946187"/>
              <a:chExt cx="305647" cy="305644"/>
            </a:xfrm>
          </p:grpSpPr>
          <p:grpSp>
            <p:nvGrpSpPr>
              <p:cNvPr id="66" name="组合 34">
                <a:extLst>
                  <a:ext uri="{FF2B5EF4-FFF2-40B4-BE49-F238E27FC236}">
                    <a16:creationId xmlns:a16="http://schemas.microsoft.com/office/drawing/2014/main" id="{F9696054-04B6-F3F3-E7DA-E0E54B8ADCF7}"/>
                  </a:ext>
                </a:extLst>
              </p:cNvPr>
              <p:cNvGrpSpPr/>
              <p:nvPr/>
            </p:nvGrpSpPr>
            <p:grpSpPr>
              <a:xfrm>
                <a:off x="5196486" y="5946187"/>
                <a:ext cx="305647" cy="305644"/>
                <a:chOff x="1517330" y="1125257"/>
                <a:chExt cx="2204282" cy="2204282"/>
              </a:xfrm>
            </p:grpSpPr>
            <p:sp>
              <p:nvSpPr>
                <p:cNvPr id="68" name="椭圆 36">
                  <a:extLst>
                    <a:ext uri="{FF2B5EF4-FFF2-40B4-BE49-F238E27FC236}">
                      <a16:creationId xmlns:a16="http://schemas.microsoft.com/office/drawing/2014/main" id="{4372BD08-6238-4C25-5F26-D7F32D2F15D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9" name="椭圆 37">
                  <a:extLst>
                    <a:ext uri="{FF2B5EF4-FFF2-40B4-BE49-F238E27FC236}">
                      <a16:creationId xmlns:a16="http://schemas.microsoft.com/office/drawing/2014/main" id="{3D8FF073-59CF-81D0-D5AE-B8857FA40A2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7" name="Freeform 44">
                <a:extLst>
                  <a:ext uri="{FF2B5EF4-FFF2-40B4-BE49-F238E27FC236}">
                    <a16:creationId xmlns:a16="http://schemas.microsoft.com/office/drawing/2014/main" id="{910BBD05-AD99-7EA3-A05C-226563D2A2AB}"/>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1" name="组合 38">
              <a:extLst>
                <a:ext uri="{FF2B5EF4-FFF2-40B4-BE49-F238E27FC236}">
                  <a16:creationId xmlns:a16="http://schemas.microsoft.com/office/drawing/2014/main" id="{26DBFDF0-198A-187F-4157-B65DC3AECBD5}"/>
                </a:ext>
              </a:extLst>
            </p:cNvPr>
            <p:cNvGrpSpPr/>
            <p:nvPr/>
          </p:nvGrpSpPr>
          <p:grpSpPr>
            <a:xfrm>
              <a:off x="7600465" y="5330831"/>
              <a:ext cx="429793" cy="429788"/>
              <a:chOff x="5638883" y="5946187"/>
              <a:chExt cx="305647" cy="305644"/>
            </a:xfrm>
          </p:grpSpPr>
          <p:grpSp>
            <p:nvGrpSpPr>
              <p:cNvPr id="62" name="组合 39">
                <a:extLst>
                  <a:ext uri="{FF2B5EF4-FFF2-40B4-BE49-F238E27FC236}">
                    <a16:creationId xmlns:a16="http://schemas.microsoft.com/office/drawing/2014/main" id="{F2C8DCD3-9312-89CA-A207-E8E364FC3FEA}"/>
                  </a:ext>
                </a:extLst>
              </p:cNvPr>
              <p:cNvGrpSpPr/>
              <p:nvPr/>
            </p:nvGrpSpPr>
            <p:grpSpPr>
              <a:xfrm>
                <a:off x="5638883" y="5946187"/>
                <a:ext cx="305647" cy="305644"/>
                <a:chOff x="1517330" y="1125257"/>
                <a:chExt cx="2204282" cy="2204282"/>
              </a:xfrm>
            </p:grpSpPr>
            <p:sp>
              <p:nvSpPr>
                <p:cNvPr id="64" name="椭圆 41">
                  <a:extLst>
                    <a:ext uri="{FF2B5EF4-FFF2-40B4-BE49-F238E27FC236}">
                      <a16:creationId xmlns:a16="http://schemas.microsoft.com/office/drawing/2014/main" id="{D9919813-33BD-540E-A899-B7C6C0CCFA82}"/>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5" name="椭圆 42">
                  <a:extLst>
                    <a:ext uri="{FF2B5EF4-FFF2-40B4-BE49-F238E27FC236}">
                      <a16:creationId xmlns:a16="http://schemas.microsoft.com/office/drawing/2014/main" id="{E3956BEE-421D-5624-9A7B-1C784F2246A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3" name="Freeform 6">
                <a:extLst>
                  <a:ext uri="{FF2B5EF4-FFF2-40B4-BE49-F238E27FC236}">
                    <a16:creationId xmlns:a16="http://schemas.microsoft.com/office/drawing/2014/main" id="{52B8FBA3-B338-C621-A4DB-4C85A0134AFE}"/>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2" name="组合 43">
              <a:extLst>
                <a:ext uri="{FF2B5EF4-FFF2-40B4-BE49-F238E27FC236}">
                  <a16:creationId xmlns:a16="http://schemas.microsoft.com/office/drawing/2014/main" id="{EDA3AD8A-E9ED-70DB-960E-679A59F28430}"/>
                </a:ext>
              </a:extLst>
            </p:cNvPr>
            <p:cNvGrpSpPr/>
            <p:nvPr/>
          </p:nvGrpSpPr>
          <p:grpSpPr>
            <a:xfrm>
              <a:off x="5717435" y="5330831"/>
              <a:ext cx="429793" cy="429788"/>
              <a:chOff x="4299766" y="5946187"/>
              <a:chExt cx="305647" cy="305644"/>
            </a:xfrm>
          </p:grpSpPr>
          <p:grpSp>
            <p:nvGrpSpPr>
              <p:cNvPr id="58" name="组合 44">
                <a:extLst>
                  <a:ext uri="{FF2B5EF4-FFF2-40B4-BE49-F238E27FC236}">
                    <a16:creationId xmlns:a16="http://schemas.microsoft.com/office/drawing/2014/main" id="{9882FBC7-99A2-F6A5-0979-7C657DC1CC96}"/>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CC3E7819-D45F-4076-5173-8D91DA1080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1" name="椭圆 47">
                  <a:extLst>
                    <a:ext uri="{FF2B5EF4-FFF2-40B4-BE49-F238E27FC236}">
                      <a16:creationId xmlns:a16="http://schemas.microsoft.com/office/drawing/2014/main" id="{5D61DAC9-0F45-1C70-1E6C-98395F6B06B1}"/>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9" name="Freeform 45">
                <a:extLst>
                  <a:ext uri="{FF2B5EF4-FFF2-40B4-BE49-F238E27FC236}">
                    <a16:creationId xmlns:a16="http://schemas.microsoft.com/office/drawing/2014/main" id="{550CE62E-7276-36CB-695D-CDDB21742AEE}"/>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3" name="组合 48">
              <a:extLst>
                <a:ext uri="{FF2B5EF4-FFF2-40B4-BE49-F238E27FC236}">
                  <a16:creationId xmlns:a16="http://schemas.microsoft.com/office/drawing/2014/main" id="{A38D817D-9087-FC5E-5991-5110AEA196CD}"/>
                </a:ext>
              </a:extLst>
            </p:cNvPr>
            <p:cNvGrpSpPr/>
            <p:nvPr/>
          </p:nvGrpSpPr>
          <p:grpSpPr>
            <a:xfrm>
              <a:off x="6337028" y="5330831"/>
              <a:ext cx="429793" cy="429788"/>
              <a:chOff x="4740390" y="5946187"/>
              <a:chExt cx="305647" cy="305644"/>
            </a:xfrm>
          </p:grpSpPr>
          <p:grpSp>
            <p:nvGrpSpPr>
              <p:cNvPr id="54" name="组合 49">
                <a:extLst>
                  <a:ext uri="{FF2B5EF4-FFF2-40B4-BE49-F238E27FC236}">
                    <a16:creationId xmlns:a16="http://schemas.microsoft.com/office/drawing/2014/main" id="{F0B0F49F-3DE9-EE12-1409-8641AC5D485A}"/>
                  </a:ext>
                </a:extLst>
              </p:cNvPr>
              <p:cNvGrpSpPr/>
              <p:nvPr/>
            </p:nvGrpSpPr>
            <p:grpSpPr>
              <a:xfrm>
                <a:off x="4740390" y="5946187"/>
                <a:ext cx="305647" cy="305644"/>
                <a:chOff x="1517330" y="1125257"/>
                <a:chExt cx="2204282" cy="2204282"/>
              </a:xfrm>
            </p:grpSpPr>
            <p:sp>
              <p:nvSpPr>
                <p:cNvPr id="56" name="椭圆 51">
                  <a:extLst>
                    <a:ext uri="{FF2B5EF4-FFF2-40B4-BE49-F238E27FC236}">
                      <a16:creationId xmlns:a16="http://schemas.microsoft.com/office/drawing/2014/main" id="{0768A8A1-EE2E-1A46-1ED1-5ED312F61A6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7" name="椭圆 52">
                  <a:extLst>
                    <a:ext uri="{FF2B5EF4-FFF2-40B4-BE49-F238E27FC236}">
                      <a16:creationId xmlns:a16="http://schemas.microsoft.com/office/drawing/2014/main" id="{3B1894D2-88DC-12B7-B64E-458F7A7A223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5" name="Freeform 39">
                <a:extLst>
                  <a:ext uri="{FF2B5EF4-FFF2-40B4-BE49-F238E27FC236}">
                    <a16:creationId xmlns:a16="http://schemas.microsoft.com/office/drawing/2014/main" id="{D270B96B-DD4F-FBB2-504C-ECA53045D9EF}"/>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9" name="组合 54">
              <a:extLst>
                <a:ext uri="{FF2B5EF4-FFF2-40B4-BE49-F238E27FC236}">
                  <a16:creationId xmlns:a16="http://schemas.microsoft.com/office/drawing/2014/main" id="{A3341898-CB6A-D420-C6CA-C428824D3120}"/>
                </a:ext>
              </a:extLst>
            </p:cNvPr>
            <p:cNvGrpSpPr/>
            <p:nvPr/>
          </p:nvGrpSpPr>
          <p:grpSpPr>
            <a:xfrm>
              <a:off x="8229887" y="5325094"/>
              <a:ext cx="429793" cy="429788"/>
              <a:chOff x="5854675" y="3359758"/>
              <a:chExt cx="305647" cy="305644"/>
            </a:xfrm>
          </p:grpSpPr>
          <p:grpSp>
            <p:nvGrpSpPr>
              <p:cNvPr id="50" name="组合 55">
                <a:extLst>
                  <a:ext uri="{FF2B5EF4-FFF2-40B4-BE49-F238E27FC236}">
                    <a16:creationId xmlns:a16="http://schemas.microsoft.com/office/drawing/2014/main" id="{D384C2FD-B1D3-F5C8-E150-B32C31EEDCB9}"/>
                  </a:ext>
                </a:extLst>
              </p:cNvPr>
              <p:cNvGrpSpPr/>
              <p:nvPr/>
            </p:nvGrpSpPr>
            <p:grpSpPr>
              <a:xfrm>
                <a:off x="5854675" y="3359758"/>
                <a:ext cx="305647" cy="305644"/>
                <a:chOff x="1517330" y="1125257"/>
                <a:chExt cx="2204282" cy="2204282"/>
              </a:xfrm>
            </p:grpSpPr>
            <p:sp>
              <p:nvSpPr>
                <p:cNvPr id="52" name="椭圆 57">
                  <a:extLst>
                    <a:ext uri="{FF2B5EF4-FFF2-40B4-BE49-F238E27FC236}">
                      <a16:creationId xmlns:a16="http://schemas.microsoft.com/office/drawing/2014/main" id="{83244804-1E1D-708A-77F2-B744DF64B3F4}"/>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3" name="椭圆 59">
                  <a:extLst>
                    <a:ext uri="{FF2B5EF4-FFF2-40B4-BE49-F238E27FC236}">
                      <a16:creationId xmlns:a16="http://schemas.microsoft.com/office/drawing/2014/main" id="{67E43AC0-66B0-4B1B-95B8-7F984A20C4A4}"/>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1" name="KSO_Shape">
                <a:extLst>
                  <a:ext uri="{FF2B5EF4-FFF2-40B4-BE49-F238E27FC236}">
                    <a16:creationId xmlns:a16="http://schemas.microsoft.com/office/drawing/2014/main" id="{C990D99B-838F-EA71-0CA6-73DBAE07C3DD}"/>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grpSp>
        <p:nvGrpSpPr>
          <p:cNvPr id="70" name="Group 69">
            <a:extLst>
              <a:ext uri="{FF2B5EF4-FFF2-40B4-BE49-F238E27FC236}">
                <a16:creationId xmlns:a16="http://schemas.microsoft.com/office/drawing/2014/main" id="{7A42739D-331E-6B25-3D02-F9E636DB04A2}"/>
              </a:ext>
            </a:extLst>
          </p:cNvPr>
          <p:cNvGrpSpPr/>
          <p:nvPr/>
        </p:nvGrpSpPr>
        <p:grpSpPr>
          <a:xfrm>
            <a:off x="5087554" y="3776748"/>
            <a:ext cx="8742363" cy="3449667"/>
            <a:chOff x="5087554" y="3749040"/>
            <a:chExt cx="8742363" cy="3449667"/>
          </a:xfrm>
        </p:grpSpPr>
        <p:sp>
          <p:nvSpPr>
            <p:cNvPr id="71" name="Freeform 7">
              <a:extLst>
                <a:ext uri="{FF2B5EF4-FFF2-40B4-BE49-F238E27FC236}">
                  <a16:creationId xmlns:a16="http://schemas.microsoft.com/office/drawing/2014/main" id="{C8FB8AC5-29FE-8233-4ACC-73BCCCADE933}"/>
                </a:ext>
              </a:extLst>
            </p:cNvPr>
            <p:cNvSpPr/>
            <p:nvPr/>
          </p:nvSpPr>
          <p:spPr bwMode="auto">
            <a:xfrm>
              <a:off x="9159492" y="459953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2" name="Freeform 8">
              <a:extLst>
                <a:ext uri="{FF2B5EF4-FFF2-40B4-BE49-F238E27FC236}">
                  <a16:creationId xmlns:a16="http://schemas.microsoft.com/office/drawing/2014/main" id="{FBBD83B8-FDDF-34A9-7A61-57934EB2FEA7}"/>
                </a:ext>
              </a:extLst>
            </p:cNvPr>
            <p:cNvSpPr/>
            <p:nvPr/>
          </p:nvSpPr>
          <p:spPr bwMode="auto">
            <a:xfrm>
              <a:off x="8664192" y="376016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3" name="Freeform 13">
              <a:extLst>
                <a:ext uri="{FF2B5EF4-FFF2-40B4-BE49-F238E27FC236}">
                  <a16:creationId xmlns:a16="http://schemas.microsoft.com/office/drawing/2014/main" id="{16A73E93-0A49-E355-9E4C-7ED182C713D1}"/>
                </a:ext>
              </a:extLst>
            </p:cNvPr>
            <p:cNvSpPr/>
            <p:nvPr/>
          </p:nvSpPr>
          <p:spPr bwMode="auto">
            <a:xfrm>
              <a:off x="9159492" y="459953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4" name="Freeform 14">
              <a:extLst>
                <a:ext uri="{FF2B5EF4-FFF2-40B4-BE49-F238E27FC236}">
                  <a16:creationId xmlns:a16="http://schemas.microsoft.com/office/drawing/2014/main" id="{752D415F-E4C1-9D5C-B4F0-64690357B96B}"/>
                </a:ext>
              </a:extLst>
            </p:cNvPr>
            <p:cNvSpPr/>
            <p:nvPr/>
          </p:nvSpPr>
          <p:spPr bwMode="auto">
            <a:xfrm>
              <a:off x="8611805" y="459953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5" name="Freeform 15">
              <a:extLst>
                <a:ext uri="{FF2B5EF4-FFF2-40B4-BE49-F238E27FC236}">
                  <a16:creationId xmlns:a16="http://schemas.microsoft.com/office/drawing/2014/main" id="{0F54B524-3BB2-D900-862B-50E551566D27}"/>
                </a:ext>
              </a:extLst>
            </p:cNvPr>
            <p:cNvSpPr/>
            <p:nvPr/>
          </p:nvSpPr>
          <p:spPr bwMode="auto">
            <a:xfrm>
              <a:off x="5087554" y="374904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5" name="TextBox 14"/>
          <p:cNvSpPr txBox="1"/>
          <p:nvPr/>
        </p:nvSpPr>
        <p:spPr>
          <a:xfrm>
            <a:off x="344853" y="1982570"/>
            <a:ext cx="11345577"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矿山应急救援体系研究</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矿山应急救援体系概述
 国内外矿山救援现状
 矿山应急救援体系构建
 应急救援指挥系统
 应急救援队伍建设
 应急救援设备与技术
 应急救援演练与培训
 体系实施与改进建议</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rgbClr val="BBDC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rgbClr val="DFEE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rgbClr val="82C1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rgbClr val="0073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矿山应急救援体系概述</a:t>
            </a:r>
          </a:p>
        </p:txBody>
      </p:sp>
      <p:sp>
        <p:nvSpPr>
          <p:cNvPr id="3" name="Subtitle 2"/>
          <p:cNvSpPr>
            <a:spLocks noGrp="1"/>
          </p:cNvSpPr>
          <p:nvPr>
            <p:ph type="subTitle" idx="1"/>
          </p:nvPr>
        </p:nvSpPr>
        <p:spPr/>
        <p:txBody>
          <a:bodyPr/>
          <a:lstStyle/>
          <a:p>
            <a:r>
              <a:t>矿山应急救援体系研究</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矿山应急救援体系概述</a:t>
            </a:r>
          </a:p>
        </p:txBody>
      </p:sp>
      <p:sp>
        <p:nvSpPr>
          <p:cNvPr id="3" name="Text Placeholder 2"/>
          <p:cNvSpPr>
            <a:spLocks noGrp="1"/>
          </p:cNvSpPr>
          <p:nvPr>
            <p:ph type="body" idx="1"/>
          </p:nvPr>
        </p:nvSpPr>
        <p:spPr/>
        <p:txBody>
          <a:bodyPr/>
          <a:lstStyle/>
          <a:p>
            <a:r>
              <a:t>矿山应急救援体系概述</a:t>
            </a:r>
          </a:p>
        </p:txBody>
      </p:sp>
      <p:sp>
        <p:nvSpPr>
          <p:cNvPr id="4" name="Content Placeholder 3"/>
          <p:cNvSpPr>
            <a:spLocks noGrp="1"/>
          </p:cNvSpPr>
          <p:nvPr>
            <p:ph sz="half" idx="2"/>
          </p:nvPr>
        </p:nvSpPr>
        <p:spPr/>
        <p:txBody>
          <a:bodyPr/>
          <a:lstStyle/>
          <a:p>
            <a:r>
              <a:t>1.体系构建必要性：矿山事故的发生频率和损失程度逐年上升，构建完善的应急救援体系对于保障矿山安全和生产顺利进行至关重要。</a:t>
            </a:r>
          </a:p>
          <a:p>
            <a:r>
              <a:t>2.体系组成部分：矿山应急救援体系包括预警系统、应急响应系统、救援队伍、物资储备等多个组成部分，各部分需协同作战，确保救援效率。</a:t>
            </a:r>
          </a:p>
          <a:p>
            <a:r>
              <a:t>3.国际化趋势：随着全球化进程加快，矿山应急救援体系需要与国际接轨，引入国际先进技术和管理经验，提升体系整体水平。</a:t>
            </a:r>
          </a:p>
          <a:p/>
        </p:txBody>
      </p:sp>
      <p:sp>
        <p:nvSpPr>
          <p:cNvPr id="5" name="Text Placeholder 4"/>
          <p:cNvSpPr>
            <a:spLocks noGrp="1"/>
          </p:cNvSpPr>
          <p:nvPr>
            <p:ph type="body" idx="3"/>
          </p:nvPr>
        </p:nvSpPr>
        <p:spPr/>
        <p:txBody>
          <a:bodyPr/>
          <a:lstStyle/>
          <a:p>
            <a:r>
              <a:t>预警系统</a:t>
            </a:r>
          </a:p>
        </p:txBody>
      </p:sp>
      <p:sp>
        <p:nvSpPr>
          <p:cNvPr id="6" name="Content Placeholder 5"/>
          <p:cNvSpPr>
            <a:spLocks noGrp="1"/>
          </p:cNvSpPr>
          <p:nvPr>
            <p:ph sz="half" idx="4"/>
          </p:nvPr>
        </p:nvSpPr>
        <p:spPr/>
        <p:txBody>
          <a:bodyPr/>
          <a:lstStyle/>
          <a:p>
            <a:r>
              <a:t>1.监测数据实时性：利用先进的监测设备和技术，实时采集矿山各项安全指标数据，为预警系统提供准确信息。</a:t>
            </a:r>
          </a:p>
          <a:p>
            <a:r>
              <a:t>2.预警模型建立：基于大数据和人工智能技术，建立预警模型，对矿山安全状况进行预测和评估，提前发现潜在安全隐患。</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矿山应急救援体系概述</a:t>
            </a:r>
          </a:p>
        </p:txBody>
      </p:sp>
      <p:sp>
        <p:nvSpPr>
          <p:cNvPr id="3" name="Text Placeholder 2"/>
          <p:cNvSpPr>
            <a:spLocks noGrp="1"/>
          </p:cNvSpPr>
          <p:nvPr>
            <p:ph type="body" idx="1"/>
          </p:nvPr>
        </p:nvSpPr>
        <p:spPr/>
        <p:txBody>
          <a:bodyPr/>
          <a:lstStyle/>
          <a:p>
            <a:r>
              <a:t>应急响应系统</a:t>
            </a:r>
          </a:p>
        </p:txBody>
      </p:sp>
      <p:sp>
        <p:nvSpPr>
          <p:cNvPr id="4" name="Content Placeholder 3"/>
          <p:cNvSpPr>
            <a:spLocks noGrp="1"/>
          </p:cNvSpPr>
          <p:nvPr>
            <p:ph sz="half" idx="2"/>
          </p:nvPr>
        </p:nvSpPr>
        <p:spPr/>
        <p:txBody>
          <a:bodyPr/>
          <a:lstStyle/>
          <a:p>
            <a:r>
              <a:t>1.快速响应机制：建立快速响应机制，确保在事故发生后，能够迅速启动应急救援程序，减少事故损失。</a:t>
            </a:r>
          </a:p>
          <a:p>
            <a:r>
              <a:t>2.信息传递畅通：加强各部门之间的信息沟通，确保事故信息能够及时传递，为应急响应提供准确依据。</a:t>
            </a:r>
          </a:p>
          <a:p/>
        </p:txBody>
      </p:sp>
      <p:sp>
        <p:nvSpPr>
          <p:cNvPr id="5" name="Text Placeholder 4"/>
          <p:cNvSpPr>
            <a:spLocks noGrp="1"/>
          </p:cNvSpPr>
          <p:nvPr>
            <p:ph type="body" idx="3"/>
          </p:nvPr>
        </p:nvSpPr>
        <p:spPr/>
        <p:txBody>
          <a:bodyPr/>
          <a:lstStyle/>
          <a:p>
            <a:r>
              <a:t>救援队伍建设</a:t>
            </a:r>
          </a:p>
        </p:txBody>
      </p:sp>
      <p:sp>
        <p:nvSpPr>
          <p:cNvPr id="6" name="Content Placeholder 5"/>
          <p:cNvSpPr>
            <a:spLocks noGrp="1"/>
          </p:cNvSpPr>
          <p:nvPr>
            <p:ph sz="half" idx="4"/>
          </p:nvPr>
        </p:nvSpPr>
        <p:spPr/>
        <p:txBody>
          <a:bodyPr/>
          <a:lstStyle/>
          <a:p>
            <a:r>
              <a:t>1.专业化培训：加强救援队伍的专业化培训，提高救援人员的技能水平和应对复杂情况的能力。</a:t>
            </a:r>
          </a:p>
          <a:p>
            <a:r>
              <a:t>2.救援设备更新：及时更新救援设备，引进先进技术和装备，提升救援队伍的整体实力。</a:t>
            </a:r>
          </a:p>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矿山应急救援体系概述</a:t>
            </a:r>
          </a:p>
        </p:txBody>
      </p:sp>
      <p:sp>
        <p:nvSpPr>
          <p:cNvPr id="3" name="Text Placeholder 2"/>
          <p:cNvSpPr>
            <a:spLocks noGrp="1"/>
          </p:cNvSpPr>
          <p:nvPr>
            <p:ph type="body" idx="1"/>
          </p:nvPr>
        </p:nvSpPr>
        <p:spPr/>
        <p:txBody>
          <a:bodyPr/>
          <a:lstStyle/>
          <a:p>
            <a:r>
              <a:t>物资储备与管理</a:t>
            </a:r>
          </a:p>
        </p:txBody>
      </p:sp>
      <p:sp>
        <p:nvSpPr>
          <p:cNvPr id="4" name="Content Placeholder 3"/>
          <p:cNvSpPr>
            <a:spLocks noGrp="1"/>
          </p:cNvSpPr>
          <p:nvPr>
            <p:ph sz="half" idx="2"/>
          </p:nvPr>
        </p:nvSpPr>
        <p:spPr/>
        <p:txBody>
          <a:bodyPr/>
          <a:lstStyle/>
          <a:p>
            <a:r>
              <a:t>1.物资储备充足：确保应急物资储备充足，满足各种救援需求，包括救援设备、药品、食品等。</a:t>
            </a:r>
          </a:p>
          <a:p>
            <a:r>
              <a:t>2.物资管理规范化：建立规范的物资管理制度，确保物资储存和使用符合规定，避免浪费和滥用。</a:t>
            </a:r>
          </a:p>
          <a:p/>
        </p:txBody>
      </p:sp>
      <p:sp>
        <p:nvSpPr>
          <p:cNvPr id="5" name="Text Placeholder 4"/>
          <p:cNvSpPr>
            <a:spLocks noGrp="1"/>
          </p:cNvSpPr>
          <p:nvPr>
            <p:ph type="body" idx="3"/>
          </p:nvPr>
        </p:nvSpPr>
        <p:spPr/>
        <p:txBody>
          <a:bodyPr/>
          <a:lstStyle/>
          <a:p>
            <a:r>
              <a:t>国际合作与交流</a:t>
            </a:r>
          </a:p>
        </p:txBody>
      </p:sp>
      <p:sp>
        <p:nvSpPr>
          <p:cNvPr id="6" name="Content Placeholder 5"/>
          <p:cNvSpPr>
            <a:spLocks noGrp="1"/>
          </p:cNvSpPr>
          <p:nvPr>
            <p:ph sz="half" idx="4"/>
          </p:nvPr>
        </p:nvSpPr>
        <p:spPr/>
        <p:txBody>
          <a:bodyPr/>
          <a:lstStyle/>
          <a:p>
            <a:r>
              <a:t>1.国际经验借鉴：加强与国际矿山应急救援体系的交流与合作，借鉴国际先进经验和技术，完善我国矿山应急救援体系。</a:t>
            </a:r>
          </a:p>
          <a:p>
            <a:r>
              <a:t>2.跨境救援协作：与国际救援组织建立协作机制，共同应对跨境矿山事故，提升国际救援能力。</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国内外矿山救援现状</a:t>
            </a:r>
          </a:p>
        </p:txBody>
      </p:sp>
      <p:sp>
        <p:nvSpPr>
          <p:cNvPr id="3" name="Subtitle 2"/>
          <p:cNvSpPr>
            <a:spLocks noGrp="1"/>
          </p:cNvSpPr>
          <p:nvPr>
            <p:ph type="subTitle" idx="1"/>
          </p:nvPr>
        </p:nvSpPr>
        <p:spPr/>
        <p:txBody>
          <a:bodyPr/>
          <a:lstStyle/>
          <a:p>
            <a:r>
              <a:t>矿山应急救援体系研究</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国内外矿山救援现状</a:t>
            </a:r>
          </a:p>
        </p:txBody>
      </p:sp>
      <p:sp>
        <p:nvSpPr>
          <p:cNvPr id="3" name="Text Placeholder 2"/>
          <p:cNvSpPr>
            <a:spLocks noGrp="1"/>
          </p:cNvSpPr>
          <p:nvPr>
            <p:ph type="body" idx="1"/>
          </p:nvPr>
        </p:nvSpPr>
        <p:spPr/>
        <p:txBody>
          <a:bodyPr/>
          <a:lstStyle/>
          <a:p>
            <a:r>
              <a:t>国内外矿山救援现状对比</a:t>
            </a:r>
          </a:p>
        </p:txBody>
      </p:sp>
      <p:sp>
        <p:nvSpPr>
          <p:cNvPr id="4" name="Content Placeholder 3"/>
          <p:cNvSpPr>
            <a:spLocks noGrp="1"/>
          </p:cNvSpPr>
          <p:nvPr>
            <p:ph sz="half" idx="2"/>
          </p:nvPr>
        </p:nvSpPr>
        <p:spPr/>
        <p:txBody>
          <a:bodyPr/>
          <a:lstStyle/>
          <a:p>
            <a:r>
              <a:t>1.国内外矿山救援体系存在差异，但总体趋向专业化、标准化和规范化。</a:t>
            </a:r>
          </a:p>
          <a:p>
            <a:r>
              <a:t>2.国际矿山救援技术发展迅速，智能化、无人化成为趋势。</a:t>
            </a:r>
          </a:p>
          <a:p>
            <a:r>
              <a:t>3.国内矿山救援能力逐步提升，但地区差异和人才短缺问题仍然存在。</a:t>
            </a:r>
          </a:p>
          <a:p/>
        </p:txBody>
      </p:sp>
      <p:sp>
        <p:nvSpPr>
          <p:cNvPr id="5" name="Text Placeholder 4"/>
          <p:cNvSpPr>
            <a:spLocks noGrp="1"/>
          </p:cNvSpPr>
          <p:nvPr>
            <p:ph type="body" idx="3"/>
          </p:nvPr>
        </p:nvSpPr>
        <p:spPr/>
        <p:txBody>
          <a:bodyPr/>
          <a:lstStyle/>
          <a:p>
            <a:r>
              <a:t>国内矿山救援体系建设进展</a:t>
            </a:r>
          </a:p>
        </p:txBody>
      </p:sp>
      <p:sp>
        <p:nvSpPr>
          <p:cNvPr id="6" name="Content Placeholder 5"/>
          <p:cNvSpPr>
            <a:spLocks noGrp="1"/>
          </p:cNvSpPr>
          <p:nvPr>
            <p:ph sz="half" idx="4"/>
          </p:nvPr>
        </p:nvSpPr>
        <p:spPr/>
        <p:txBody>
          <a:bodyPr/>
          <a:lstStyle/>
          <a:p>
            <a:r>
              <a:t>1.政府加大投入，推动矿山救援体系建设和设备更新。</a:t>
            </a:r>
          </a:p>
          <a:p>
            <a:r>
              <a:t>2.多元化的救援队伍逐渐形成，包括企业自救队、政府专职队和社会救援力量。</a:t>
            </a:r>
          </a:p>
          <a:p>
            <a:r>
              <a:t>3.救援技术不断创新，高科技装备在矿山救援中得到广泛应用。</a:t>
            </a:r>
          </a:p>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国内外矿山救援现状</a:t>
            </a:r>
          </a:p>
        </p:txBody>
      </p:sp>
      <p:sp>
        <p:nvSpPr>
          <p:cNvPr id="3" name="Text Placeholder 2"/>
          <p:cNvSpPr>
            <a:spLocks noGrp="1"/>
          </p:cNvSpPr>
          <p:nvPr>
            <p:ph type="body" idx="1"/>
          </p:nvPr>
        </p:nvSpPr>
        <p:spPr/>
        <p:txBody>
          <a:bodyPr/>
          <a:lstStyle/>
          <a:p>
            <a:r>
              <a:t>国际矿山救援技术发展趋势</a:t>
            </a:r>
          </a:p>
        </p:txBody>
      </p:sp>
      <p:sp>
        <p:nvSpPr>
          <p:cNvPr id="4" name="Content Placeholder 3"/>
          <p:cNvSpPr>
            <a:spLocks noGrp="1"/>
          </p:cNvSpPr>
          <p:nvPr>
            <p:ph sz="half" idx="2"/>
          </p:nvPr>
        </p:nvSpPr>
        <p:spPr/>
        <p:txBody>
          <a:bodyPr/>
          <a:lstStyle/>
          <a:p>
            <a:r>
              <a:t>1.智能化监测预警系统提高矿山安全水平。</a:t>
            </a:r>
          </a:p>
          <a:p>
            <a:r>
              <a:t>2.无人机和机器人技术在矿山救援中的应用逐渐普及。</a:t>
            </a:r>
          </a:p>
          <a:p>
            <a:r>
              <a:t>3.生物工程、纳米材料等前沿科技为矿山救援带来新的可能。</a:t>
            </a:r>
          </a:p>
          <a:p/>
        </p:txBody>
      </p:sp>
      <p:sp>
        <p:nvSpPr>
          <p:cNvPr id="5" name="Text Placeholder 4"/>
          <p:cNvSpPr>
            <a:spLocks noGrp="1"/>
          </p:cNvSpPr>
          <p:nvPr>
            <p:ph type="body" idx="3"/>
          </p:nvPr>
        </p:nvSpPr>
        <p:spPr/>
        <p:txBody>
          <a:bodyPr/>
          <a:lstStyle/>
          <a:p>
            <a:r>
              <a:t>国内外矿山救援培训与教育</a:t>
            </a:r>
          </a:p>
        </p:txBody>
      </p:sp>
      <p:sp>
        <p:nvSpPr>
          <p:cNvPr id="6" name="Content Placeholder 5"/>
          <p:cNvSpPr>
            <a:spLocks noGrp="1"/>
          </p:cNvSpPr>
          <p:nvPr>
            <p:ph sz="half" idx="4"/>
          </p:nvPr>
        </p:nvSpPr>
        <p:spPr/>
        <p:txBody>
          <a:bodyPr/>
          <a:lstStyle/>
          <a:p>
            <a:r>
              <a:t>1.国内外均重视矿山救援培训与教育，提高救援人员的专业素养。</a:t>
            </a:r>
          </a:p>
          <a:p>
            <a:r>
              <a:t>2.国际化的救援培训合作与交流加强，共同提高全球矿山救援水平。</a:t>
            </a:r>
          </a:p>
          <a:p>
            <a:r>
              <a:t>3.虚拟现实、在线教育等新技术为矿山救援培训提供便捷、高效的方式。</a:t>
            </a:r>
          </a:p>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国内外矿山救援现状</a:t>
            </a:r>
          </a:p>
        </p:txBody>
      </p:sp>
      <p:sp>
        <p:nvSpPr>
          <p:cNvPr id="3" name="Text Placeholder 2"/>
          <p:cNvSpPr>
            <a:spLocks noGrp="1"/>
          </p:cNvSpPr>
          <p:nvPr>
            <p:ph type="body" idx="1"/>
          </p:nvPr>
        </p:nvSpPr>
        <p:spPr/>
        <p:txBody>
          <a:bodyPr/>
          <a:lstStyle/>
          <a:p>
            <a:r>
              <a:t>矿山救援法律法规与标准建设</a:t>
            </a:r>
          </a:p>
        </p:txBody>
      </p:sp>
      <p:sp>
        <p:nvSpPr>
          <p:cNvPr id="4" name="Content Placeholder 3"/>
          <p:cNvSpPr>
            <a:spLocks noGrp="1"/>
          </p:cNvSpPr>
          <p:nvPr>
            <p:ph sz="half" idx="2"/>
          </p:nvPr>
        </p:nvSpPr>
        <p:spPr/>
        <p:txBody>
          <a:bodyPr/>
          <a:lstStyle/>
          <a:p>
            <a:r>
              <a:t>1.国内外矿山救援法律法规逐步完善，为救援工作提供法制保障。</a:t>
            </a:r>
          </a:p>
          <a:p>
            <a:r>
              <a:t>2.国际合作加强，共同制定矿山救援标准和规范。</a:t>
            </a:r>
          </a:p>
          <a:p>
            <a:r>
              <a:t>3.强化对矿山救援工作的监管和评估，确保救援效果和质量。</a:t>
            </a:r>
          </a:p>
          <a:p/>
        </p:txBody>
      </p:sp>
      <p:sp>
        <p:nvSpPr>
          <p:cNvPr id="5" name="Text Placeholder 4"/>
          <p:cNvSpPr>
            <a:spLocks noGrp="1"/>
          </p:cNvSpPr>
          <p:nvPr>
            <p:ph type="body" idx="3"/>
          </p:nvPr>
        </p:nvSpPr>
        <p:spPr/>
        <p:txBody>
          <a:bodyPr/>
          <a:lstStyle/>
          <a:p>
            <a:r>
              <a:t>未来展望与挑战</a:t>
            </a:r>
          </a:p>
        </p:txBody>
      </p:sp>
      <p:sp>
        <p:nvSpPr>
          <p:cNvPr id="6" name="Content Placeholder 5"/>
          <p:cNvSpPr>
            <a:spLocks noGrp="1"/>
          </p:cNvSpPr>
          <p:nvPr>
            <p:ph sz="half" idx="4"/>
          </p:nvPr>
        </p:nvSpPr>
        <p:spPr/>
        <p:txBody>
          <a:bodyPr/>
          <a:lstStyle/>
          <a:p>
            <a:r>
              <a:t>1.智能化、无人化将成为矿山救援的重要发展方向。</a:t>
            </a:r>
          </a:p>
          <a:p>
            <a:r>
              <a:t>2.环境变化和矿山安全形势的复杂性给救援工作带来新的挑战。</a:t>
            </a:r>
          </a:p>
          <a:p>
            <a:r>
              <a:t>3.加强国际合作与交流，共同提高全球矿山救援水平，降低矿山事故损失。</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矿山应急救援体系构建</a:t>
            </a:r>
          </a:p>
        </p:txBody>
      </p:sp>
      <p:sp>
        <p:nvSpPr>
          <p:cNvPr id="3" name="Subtitle 2"/>
          <p:cNvSpPr>
            <a:spLocks noGrp="1"/>
          </p:cNvSpPr>
          <p:nvPr>
            <p:ph type="subTitle" idx="1"/>
          </p:nvPr>
        </p:nvSpPr>
        <p:spPr/>
        <p:txBody>
          <a:bodyPr/>
          <a:lstStyle/>
          <a:p>
            <a:r>
              <a:t>矿山应急救援体系研究</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矿山应急救援体系构建</a:t>
            </a:r>
          </a:p>
        </p:txBody>
      </p:sp>
      <p:sp>
        <p:nvSpPr>
          <p:cNvPr id="3" name="Text Placeholder 2"/>
          <p:cNvSpPr>
            <a:spLocks noGrp="1"/>
          </p:cNvSpPr>
          <p:nvPr>
            <p:ph type="body" idx="1"/>
          </p:nvPr>
        </p:nvSpPr>
        <p:spPr/>
        <p:txBody>
          <a:bodyPr/>
          <a:lstStyle/>
          <a:p>
            <a:r>
              <a:t>矿山应急救援体系概述</a:t>
            </a:r>
          </a:p>
        </p:txBody>
      </p:sp>
      <p:sp>
        <p:nvSpPr>
          <p:cNvPr id="4" name="Content Placeholder 3"/>
          <p:cNvSpPr>
            <a:spLocks noGrp="1"/>
          </p:cNvSpPr>
          <p:nvPr>
            <p:ph sz="half" idx="2"/>
          </p:nvPr>
        </p:nvSpPr>
        <p:spPr/>
        <p:txBody>
          <a:bodyPr/>
          <a:lstStyle/>
          <a:p>
            <a:r>
              <a:t>1.矿山应急救援体系是指在矿山事故发生时，为及时有效地进行救援而建立的组织、人员、设备、技术、信息等方面的综合体系。</a:t>
            </a:r>
          </a:p>
          <a:p>
            <a:r>
              <a:t>2.构建完善的矿山应急救援体系对于保障矿工生命安全、减少事故损失具有重要意义。</a:t>
            </a:r>
          </a:p>
          <a:p/>
        </p:txBody>
      </p:sp>
      <p:sp>
        <p:nvSpPr>
          <p:cNvPr id="5" name="Text Placeholder 4"/>
          <p:cNvSpPr>
            <a:spLocks noGrp="1"/>
          </p:cNvSpPr>
          <p:nvPr>
            <p:ph type="body" idx="3"/>
          </p:nvPr>
        </p:nvSpPr>
        <p:spPr/>
        <p:txBody>
          <a:bodyPr/>
          <a:lstStyle/>
          <a:p>
            <a:r>
              <a:t>矿山应急救援组织体系建设</a:t>
            </a:r>
          </a:p>
        </p:txBody>
      </p:sp>
      <p:sp>
        <p:nvSpPr>
          <p:cNvPr id="6" name="Content Placeholder 5"/>
          <p:cNvSpPr>
            <a:spLocks noGrp="1"/>
          </p:cNvSpPr>
          <p:nvPr>
            <p:ph sz="half" idx="4"/>
          </p:nvPr>
        </p:nvSpPr>
        <p:spPr/>
        <p:txBody>
          <a:bodyPr/>
          <a:lstStyle/>
          <a:p>
            <a:r>
              <a:t>1.应建立健全的矿山应急救援组织体系，包括矿山企业内部的救援队伍和社会救援力量。</a:t>
            </a:r>
          </a:p>
          <a:p>
            <a:r>
              <a:t>2.加强救援队伍的培训和演练，提高救援能力。</a:t>
            </a:r>
          </a:p>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矿山应急救援体系构建</a:t>
            </a:r>
          </a:p>
        </p:txBody>
      </p:sp>
      <p:sp>
        <p:nvSpPr>
          <p:cNvPr id="3" name="Text Placeholder 2"/>
          <p:cNvSpPr>
            <a:spLocks noGrp="1"/>
          </p:cNvSpPr>
          <p:nvPr>
            <p:ph type="body" idx="1"/>
          </p:nvPr>
        </p:nvSpPr>
        <p:spPr/>
        <p:txBody>
          <a:bodyPr/>
          <a:lstStyle/>
          <a:p>
            <a:r>
              <a:t>矿山应急救援设备与技术</a:t>
            </a:r>
          </a:p>
        </p:txBody>
      </p:sp>
      <p:sp>
        <p:nvSpPr>
          <p:cNvPr id="4" name="Content Placeholder 3"/>
          <p:cNvSpPr>
            <a:spLocks noGrp="1"/>
          </p:cNvSpPr>
          <p:nvPr>
            <p:ph sz="half" idx="2"/>
          </p:nvPr>
        </p:nvSpPr>
        <p:spPr/>
        <p:txBody>
          <a:bodyPr/>
          <a:lstStyle/>
          <a:p>
            <a:r>
              <a:t>1.应装备先进的救援设备和技术，如无人机、机器人等，提高救援效率。</a:t>
            </a:r>
          </a:p>
          <a:p>
            <a:r>
              <a:t>2.加强救援设备的维护和更新，确保设备在关键时刻能够正常运行。</a:t>
            </a:r>
          </a:p>
          <a:p/>
        </p:txBody>
      </p:sp>
      <p:sp>
        <p:nvSpPr>
          <p:cNvPr id="5" name="Text Placeholder 4"/>
          <p:cNvSpPr>
            <a:spLocks noGrp="1"/>
          </p:cNvSpPr>
          <p:nvPr>
            <p:ph type="body" idx="3"/>
          </p:nvPr>
        </p:nvSpPr>
        <p:spPr/>
        <p:txBody>
          <a:bodyPr/>
          <a:lstStyle/>
          <a:p>
            <a:r>
              <a:t>矿山应急救援信息系统建设</a:t>
            </a:r>
          </a:p>
        </p:txBody>
      </p:sp>
      <p:sp>
        <p:nvSpPr>
          <p:cNvPr id="6" name="Content Placeholder 5"/>
          <p:cNvSpPr>
            <a:spLocks noGrp="1"/>
          </p:cNvSpPr>
          <p:nvPr>
            <p:ph sz="half" idx="4"/>
          </p:nvPr>
        </p:nvSpPr>
        <p:spPr/>
        <p:txBody>
          <a:bodyPr/>
          <a:lstStyle/>
          <a:p>
            <a:r>
              <a:t>1.建立完善的矿山应急救援信息系统，实现信息共享和快速响应。</a:t>
            </a:r>
          </a:p>
          <a:p>
            <a:r>
              <a:t>2.利用大数据技术对事故数据进行分析，为救援决策提供支持。</a:t>
            </a:r>
          </a:p>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矿山应急救援体系构建</a:t>
            </a:r>
          </a:p>
        </p:txBody>
      </p:sp>
      <p:sp>
        <p:nvSpPr>
          <p:cNvPr id="3" name="Text Placeholder 2"/>
          <p:cNvSpPr>
            <a:spLocks noGrp="1"/>
          </p:cNvSpPr>
          <p:nvPr>
            <p:ph type="body" idx="1"/>
          </p:nvPr>
        </p:nvSpPr>
        <p:spPr/>
        <p:txBody>
          <a:bodyPr/>
          <a:lstStyle/>
          <a:p>
            <a:r>
              <a:t>矿山应急救援预案与演练</a:t>
            </a:r>
          </a:p>
        </p:txBody>
      </p:sp>
      <p:sp>
        <p:nvSpPr>
          <p:cNvPr id="4" name="Content Placeholder 3"/>
          <p:cNvSpPr>
            <a:spLocks noGrp="1"/>
          </p:cNvSpPr>
          <p:nvPr>
            <p:ph sz="half" idx="2"/>
          </p:nvPr>
        </p:nvSpPr>
        <p:spPr/>
        <p:txBody>
          <a:bodyPr/>
          <a:lstStyle/>
          <a:p>
            <a:r>
              <a:t>1.制定详细的矿山应急救援预案，明确救援流程和责任分工。</a:t>
            </a:r>
          </a:p>
          <a:p>
            <a:r>
              <a:t>2.定期进行演练，提高应对突发事故的能力。</a:t>
            </a:r>
          </a:p>
          <a:p/>
        </p:txBody>
      </p:sp>
      <p:sp>
        <p:nvSpPr>
          <p:cNvPr id="5" name="Text Placeholder 4"/>
          <p:cNvSpPr>
            <a:spLocks noGrp="1"/>
          </p:cNvSpPr>
          <p:nvPr>
            <p:ph type="body" idx="3"/>
          </p:nvPr>
        </p:nvSpPr>
        <p:spPr/>
        <p:txBody>
          <a:bodyPr/>
          <a:lstStyle/>
          <a:p>
            <a:r>
              <a:t>矿山应急救援培训与宣传</a:t>
            </a:r>
          </a:p>
        </p:txBody>
      </p:sp>
      <p:sp>
        <p:nvSpPr>
          <p:cNvPr id="6" name="Content Placeholder 5"/>
          <p:cNvSpPr>
            <a:spLocks noGrp="1"/>
          </p:cNvSpPr>
          <p:nvPr>
            <p:ph sz="half" idx="4"/>
          </p:nvPr>
        </p:nvSpPr>
        <p:spPr/>
        <p:txBody>
          <a:bodyPr/>
          <a:lstStyle/>
          <a:p>
            <a:r>
              <a:t>1.加强矿工的安全意识和自救互救能力培训，提高应对事故的能力。</a:t>
            </a:r>
          </a:p>
          <a:p>
            <a:r>
              <a:t>2.开展宣传活动，普及矿山应急救援知识，提高社会关注度。</a:t>
            </a:r>
          </a:p>
          <a:p>
            <a:r>
              <a:t>以上内容仅供参考，具体内容应根据实际情况进行调整和补充。</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应急救援指挥系统</a:t>
            </a:r>
          </a:p>
        </p:txBody>
      </p:sp>
      <p:sp>
        <p:nvSpPr>
          <p:cNvPr id="3" name="Subtitle 2"/>
          <p:cNvSpPr>
            <a:spLocks noGrp="1"/>
          </p:cNvSpPr>
          <p:nvPr>
            <p:ph type="subTitle" idx="1"/>
          </p:nvPr>
        </p:nvSpPr>
        <p:spPr/>
        <p:txBody>
          <a:bodyPr/>
          <a:lstStyle/>
          <a:p>
            <a:r>
              <a:t>矿山应急救援体系研究</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应急救援指挥系统</a:t>
            </a:r>
          </a:p>
        </p:txBody>
      </p:sp>
      <p:sp>
        <p:nvSpPr>
          <p:cNvPr id="3" name="Content Placeholder 2"/>
          <p:cNvSpPr>
            <a:spLocks noGrp="1"/>
          </p:cNvSpPr>
          <p:nvPr>
            <p:ph sz="half" idx="2"/>
          </p:nvPr>
        </p:nvSpPr>
        <p:spPr/>
        <p:txBody>
          <a:bodyPr/>
          <a:lstStyle/>
          <a:p>
            <a:r>
              <a:t>1.建立完善的组织架构：明确各级指挥中心的职责和权力，确保在紧急情况下能够迅速做出决策并有效协调资源。</a:t>
            </a:r>
          </a:p>
          <a:p>
            <a:r>
              <a:t>2.强化信息化建设：借助先进的信息化技术，实现各级指挥中心之间的实时信息传输与共享，提升指挥效率。</a:t>
            </a:r>
          </a:p>
          <a:p>
            <a:r>
              <a:t>3.加强人员培训：定期对指挥中心工作人员进行专业培训，提高其应对突发事件的能力和水平。</a:t>
            </a:r>
          </a:p>
          <a:p/>
        </p:txBody>
      </p:sp>
      <p:sp>
        <p:nvSpPr>
          <p:cNvPr id="4" name="Text Placeholder 3"/>
          <p:cNvSpPr>
            <a:spLocks noGrp="1"/>
          </p:cNvSpPr>
          <p:nvPr>
            <p:ph type="body" idx="3"/>
          </p:nvPr>
        </p:nvSpPr>
        <p:spPr/>
        <p:txBody>
          <a:bodyPr/>
          <a:lstStyle/>
          <a:p>
            <a:r>
              <a:t>应急救援指挥系统的技术支持</a:t>
            </a:r>
          </a:p>
        </p:txBody>
      </p:sp>
      <p:sp>
        <p:nvSpPr>
          <p:cNvPr id="5" name="Content Placeholder 4"/>
          <p:cNvSpPr>
            <a:spLocks noGrp="1"/>
          </p:cNvSpPr>
          <p:nvPr>
            <p:ph sz="half" idx="4"/>
          </p:nvPr>
        </p:nvSpPr>
        <p:spPr/>
        <p:txBody>
          <a:bodyPr/>
          <a:lstStyle/>
          <a:p>
            <a:r>
              <a:t>1.引入先进的通信技术：利用5G、卫星通信等先进技术，确保在极端条件下能够实现稳定的通信连接。</a:t>
            </a:r>
          </a:p>
          <a:p>
            <a:r>
              <a:t>2.利用大数据分析：通过大数据分析技术，对救援过程中产生的数据进行实时分析，为决策者提供有力支持。</a:t>
            </a:r>
          </a:p>
          <a:p>
            <a:r>
              <a:t>3.应用人工智能技术：借助人工智能技术，实现对救援资源的智能调度，提高救援效率。</a:t>
            </a:r>
          </a:p>
          <a:p/>
        </p:txBody>
      </p:sp>
      <p:sp>
        <p:nvSpPr>
          <p:cNvPr id="6" name="Text Placeholder 5"/>
          <p:cNvSpPr>
            <a:spLocks noGrp="1"/>
          </p:cNvSpPr>
          <p:nvPr>
            <p:ph type="body" idx="1"/>
          </p:nvPr>
        </p:nvSpPr>
        <p:spPr/>
        <p:txBody>
          <a:bodyPr/>
          <a:lstStyle/>
          <a:p>
            <a:r>
              <a:t>应急救援指挥系统的构建</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应急救援指挥系统</a:t>
            </a:r>
          </a:p>
        </p:txBody>
      </p:sp>
      <p:sp>
        <p:nvSpPr>
          <p:cNvPr id="3" name="Text Placeholder 2"/>
          <p:cNvSpPr>
            <a:spLocks noGrp="1"/>
          </p:cNvSpPr>
          <p:nvPr>
            <p:ph type="body" idx="1"/>
          </p:nvPr>
        </p:nvSpPr>
        <p:spPr/>
        <p:txBody>
          <a:bodyPr/>
          <a:lstStyle/>
          <a:p>
            <a:r>
              <a:t>应急救援指挥系统的协同作战能力</a:t>
            </a:r>
          </a:p>
        </p:txBody>
      </p:sp>
      <p:sp>
        <p:nvSpPr>
          <p:cNvPr id="4" name="Content Placeholder 3"/>
          <p:cNvSpPr>
            <a:spLocks noGrp="1"/>
          </p:cNvSpPr>
          <p:nvPr>
            <p:ph sz="half" idx="2"/>
          </p:nvPr>
        </p:nvSpPr>
        <p:spPr/>
        <p:txBody>
          <a:bodyPr/>
          <a:lstStyle/>
          <a:p>
            <a:r>
              <a:t>1.跨部门协同：加强与公安、消防、医疗等相关部门的协同作战能力，确保在救援过程中能够实现资源共享和高效配合。</a:t>
            </a:r>
          </a:p>
          <a:p>
            <a:r>
              <a:t>2.跨区域协同：建立不同地域之间的应急救援协同机制，实现跨区域的快速增援和联动。</a:t>
            </a:r>
          </a:p>
          <a:p>
            <a:r>
              <a:t>3.军地协同：加强与军队在应急救援领域的协同合作，提升军民融合水平，共同应对重大突发事件。</a:t>
            </a:r>
          </a:p>
          <a:p/>
        </p:txBody>
      </p:sp>
      <p:sp>
        <p:nvSpPr>
          <p:cNvPr id="5" name="Text Placeholder 4"/>
          <p:cNvSpPr>
            <a:spLocks noGrp="1"/>
          </p:cNvSpPr>
          <p:nvPr>
            <p:ph type="body" idx="3"/>
          </p:nvPr>
        </p:nvSpPr>
        <p:spPr/>
        <p:txBody>
          <a:bodyPr/>
          <a:lstStyle/>
          <a:p>
            <a:r>
              <a:t>应急救援指挥系统的预警机制</a:t>
            </a:r>
          </a:p>
        </p:txBody>
      </p:sp>
      <p:sp>
        <p:nvSpPr>
          <p:cNvPr id="6" name="Content Placeholder 5"/>
          <p:cNvSpPr>
            <a:spLocks noGrp="1"/>
          </p:cNvSpPr>
          <p:nvPr>
            <p:ph sz="half" idx="4"/>
          </p:nvPr>
        </p:nvSpPr>
        <p:spPr/>
        <p:txBody>
          <a:bodyPr/>
          <a:lstStyle/>
          <a:p>
            <a:r>
              <a:t>1.建立完善的预警体系：通过监测和分析各种数据，提前预警可能发生的突发事件，为救援工作争取时间。</a:t>
            </a:r>
          </a:p>
          <a:p>
            <a:r>
              <a:t>2.加强预警信息发布：通过多渠道及时发布预警信息，提高公众的防范意识和自救能力。</a:t>
            </a:r>
          </a:p>
          <a:p>
            <a:r>
              <a:t>3.定期演练和培训：组织定期的应急演练和培训，提高应急救援人员的反应速度和处置能力。</a:t>
            </a:r>
          </a:p>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https://d.book118.com/607144011103006031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103</Paragraphs>
  <Slides>18</Slides>
  <Notes>0</Notes>
  <TotalTime>1</TotalTime>
  <HiddenSlides>0</HiddenSlides>
  <MMClips>0</MMClips>
  <ScaleCrop>0</ScaleCrop>
  <HeadingPairs>
    <vt:vector baseType="variant" size="6">
      <vt:variant>
        <vt:lpstr>Fonts used</vt:lpstr>
      </vt:variant>
      <vt:variant>
        <vt:i4>11</vt:i4>
      </vt:variant>
      <vt:variant>
        <vt:lpstr>Theme</vt:lpstr>
      </vt:variant>
      <vt:variant>
        <vt:i4>1</vt:i4>
      </vt:variant>
      <vt:variant>
        <vt:lpstr>Slide Titles</vt:lpstr>
      </vt:variant>
      <vt:variant>
        <vt:i4>18</vt:i4>
      </vt:variant>
    </vt:vector>
  </HeadingPairs>
  <TitlesOfParts>
    <vt:vector baseType="lpstr" size="30">
      <vt:lpstr>Arial</vt:lpstr>
      <vt:lpstr>Calibri</vt:lpstr>
      <vt:lpstr>黑体</vt:lpstr>
      <vt:lpstr>微软雅黑</vt:lpstr>
      <vt:lpstr>Wingdings</vt:lpstr>
      <vt:lpstr>Agency FB</vt:lpstr>
      <vt:lpstr>Adobe 宋体 Std L</vt:lpstr>
      <vt:lpstr>Franklin Gothic Book</vt:lpstr>
      <vt:lpstr>宋体</vt:lpstr>
      <vt:lpstr>仿宋_GB2312</vt:lpstr>
      <vt:lpstr>幼圆</vt:lpstr>
      <vt:lpstr>Office Theme</vt:lpstr>
      <vt:lpstr>PowerPoint Presentation</vt:lpstr>
      <vt:lpstr>PowerPoint Presentation</vt:lpstr>
      <vt:lpstr> 矿山应急救援体系概述</vt:lpstr>
      <vt:lpstr> 矿山应急救援体系概述</vt:lpstr>
      <vt:lpstr> 矿山应急救援体系概述</vt:lpstr>
      <vt:lpstr> 矿山应急救援体系概述</vt:lpstr>
      <vt:lpstr> 国内外矿山救援现状</vt:lpstr>
      <vt:lpstr> 国内外矿山救援现状</vt:lpstr>
      <vt:lpstr> 国内外矿山救援现状</vt:lpstr>
      <vt:lpstr> 国内外矿山救援现状</vt:lpstr>
      <vt:lpstr> 矿山应急救援体系构建</vt:lpstr>
      <vt:lpstr> 矿山应急救援体系构建</vt:lpstr>
      <vt:lpstr> 矿山应急救援体系构建</vt:lpstr>
      <vt:lpstr> 矿山应急救援体系构建</vt:lpstr>
      <vt:lpstr> 应急救援指挥系统</vt:lpstr>
      <vt:lpstr> 应急救援指挥系统</vt:lpstr>
      <vt:lpstr> 应急救援指挥系统</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2024-09-03T20:04:30.116</cp:lastPrinted>
  <dcterms:created xsi:type="dcterms:W3CDTF">2024-09-03T12:04:30Z</dcterms:created>
  <dcterms:modified xsi:type="dcterms:W3CDTF">2024-09-03T12:04:32Z</dcterms:modified>
</cp:coreProperties>
</file>