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84B712-6363-41CE-822F-B2FDB0F99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63250E-D571-4407-B2E2-EBA59C9B55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84F5E3-5507-47B0-A1B3-B94A2DA154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F4E2B9-924D-450A-9CE2-B122E26CB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5EC0C4-062D-4C70-90B9-08D9E671CC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7C4A5D-9E96-48E4-AD9F-D510C1338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45F592-BA64-42B6-90F2-71C39827B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8A325A-9EA4-443E-91D3-E68624A55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A8DCC3-BE29-45A0-8937-A27875FDE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DC5C75-77E7-4915-8592-FB5B7B3F3B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37766F-92CB-4BEF-A521-B08AA5062B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715204400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旅游业中的客户满意度调研与反馈培训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4753" y="4274372"/>
            <a:ext cx="2461447" cy="319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4753" y="3876675"/>
            <a:ext cx="1851864" cy="4062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客户满意度调研方法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调研结果分析与解读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客户反馈处理与改进措施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培训内容与方式设计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1220560" y="2363963"/>
            <a:ext cx="3815503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oval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882845" y="3524561"/>
            <a:ext cx="3131592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1857448" y="4685159"/>
            <a:ext cx="3995480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none"/>
            <a:tailEnd type="triangl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189604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73032" y="2194563"/>
            <a:ext cx="319221" cy="3192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657059" y="3366979"/>
            <a:ext cx="319221" cy="31926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828490" y="4516738"/>
            <a:ext cx="319221" cy="3192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73395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92399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53641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487177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347705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221787" y="3434181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487177" y="4593708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347705" y="4604199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21787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095871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572250" y="4836001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推动旅游业可持续发展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572250" y="5119283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关注客户满意度有助于旅游企业建立良好的口碑和品牌形象，吸引更多游客，促进旅游业的可持续发展。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572250" y="1278982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提升旅游服务质量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572250" y="1564591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通过客户满意度调研，了解游客对旅游产品和服务的真实感受和需求，为改进和优化服务提供依据。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6572250" y="3063763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增强旅游企业竞争力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6572250" y="3336829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客户满意度是企业核心竞争力的重要指标，通过调研和反馈培训，提高旅游企业的服务水平和市场竞争力。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02475" y="4473370"/>
            <a:ext cx="2071321" cy="35934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提高员工服务意识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23078" y="4473370"/>
            <a:ext cx="2071321" cy="35934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提升企业品牌形象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41147" y="1349236"/>
            <a:ext cx="2071321" cy="35934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优化旅游产品设计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392079" y="1349236"/>
            <a:ext cx="2071321" cy="35934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发现问题和改进服务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调研与反馈培训的重要性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28502" y="3341382"/>
            <a:ext cx="2099691" cy="1017270"/>
            <a:chOff x="1428502" y="3341382"/>
            <a:chExt cx="2099691" cy="1017270"/>
          </a:xfrm>
        </p:grpSpPr>
        <p:sp>
          <p:nvSpPr>
            <p:cNvPr id="29" name="AutoShape 29"/>
            <p:cNvSpPr/>
            <p:nvPr/>
          </p:nvSpPr>
          <p:spPr>
            <a:xfrm>
              <a:off x="1428502" y="3341382"/>
              <a:ext cx="2099691" cy="1017270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940566" y="3552647"/>
              <a:ext cx="1075468" cy="562868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ts val="999"/>
                </a:spcBef>
              </a:pPr>
              <a:r>
                <a:rPr lang="en-US" sz="330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01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3838899" y="3341382"/>
            <a:ext cx="2099691" cy="1017270"/>
            <a:chOff x="3838899" y="3341382"/>
            <a:chExt cx="2099691" cy="1017270"/>
          </a:xfrm>
        </p:grpSpPr>
        <p:sp>
          <p:nvSpPr>
            <p:cNvPr id="32" name="AutoShape 32"/>
            <p:cNvSpPr/>
            <p:nvPr/>
          </p:nvSpPr>
          <p:spPr>
            <a:xfrm flipV="1">
              <a:off x="3838899" y="3341382"/>
              <a:ext cx="2099691" cy="101727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4366869" y="3552647"/>
              <a:ext cx="1078230" cy="6057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ts val="999"/>
                </a:spcBef>
              </a:pPr>
              <a:r>
                <a:rPr lang="en-US" sz="330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02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249200" y="3341382"/>
            <a:ext cx="2099691" cy="1017270"/>
            <a:chOff x="6249200" y="3341382"/>
            <a:chExt cx="2099691" cy="1017270"/>
          </a:xfrm>
        </p:grpSpPr>
        <p:sp>
          <p:nvSpPr>
            <p:cNvPr id="35" name="AutoShape 35"/>
            <p:cNvSpPr/>
            <p:nvPr/>
          </p:nvSpPr>
          <p:spPr>
            <a:xfrm>
              <a:off x="6249200" y="3341382"/>
              <a:ext cx="2099691" cy="1017270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6761264" y="3581222"/>
              <a:ext cx="1075468" cy="562868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ts val="999"/>
                </a:spcBef>
              </a:pPr>
              <a:r>
                <a:rPr lang="en-US" sz="330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03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659501" y="3341382"/>
            <a:ext cx="2099691" cy="1017270"/>
            <a:chOff x="8659501" y="3341382"/>
            <a:chExt cx="2099691" cy="1017270"/>
          </a:xfrm>
        </p:grpSpPr>
        <p:sp>
          <p:nvSpPr>
            <p:cNvPr id="38" name="AutoShape 38"/>
            <p:cNvSpPr/>
            <p:nvPr/>
          </p:nvSpPr>
          <p:spPr>
            <a:xfrm flipV="1">
              <a:off x="8659501" y="3341382"/>
              <a:ext cx="2099691" cy="1017270"/>
            </a:xfrm>
            <a:prstGeom prst="rect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9183471" y="3581222"/>
              <a:ext cx="1075468" cy="562868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ts val="999"/>
                </a:spcBef>
              </a:pPr>
              <a:r>
                <a:rPr lang="en-US" sz="330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04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800799" y="4822691"/>
            <a:ext cx="7020877" cy="1604725"/>
            <a:chOff x="3800799" y="4822691"/>
            <a:chExt cx="7020877" cy="1604725"/>
          </a:xfrm>
        </p:grpSpPr>
        <p:sp>
          <p:nvSpPr>
            <p:cNvPr id="41" name="AutoShape 41"/>
            <p:cNvSpPr/>
            <p:nvPr/>
          </p:nvSpPr>
          <p:spPr>
            <a:xfrm>
              <a:off x="3800799" y="4822691"/>
              <a:ext cx="2190750" cy="1604725"/>
            </a:xfrm>
            <a:prstGeom prst="rect">
              <a:avLst/>
            </a:prstGeom>
            <a:noFill/>
          </p:spPr>
          <p:txBody>
            <a:bodyPr vert="horz" wrap="square" lIns="68770" tIns="68770" rIns="34385" bIns="6877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通过反馈培训，强化员工的服务意识和技能，使其更加关注游客需求和感受，提供个性化、专业化的服务。</a:t>
              </a:r>
              <a:endParaRPr lang="en-US" sz="1100"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8630926" y="4822691"/>
              <a:ext cx="2190750" cy="1548574"/>
            </a:xfrm>
            <a:prstGeom prst="rect">
              <a:avLst/>
            </a:prstGeom>
            <a:noFill/>
          </p:spPr>
          <p:txBody>
            <a:bodyPr vert="horz" wrap="square" lIns="68770" tIns="68770" rIns="34385" bIns="6877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积极关注客户满意度，及时响应游客反馈和投诉，有助于树立良好的企业形象和口碑，增强游客的信任和忠诚度。</a:t>
              </a:r>
              <a:endParaRPr lang="en-US" sz="1100"/>
            </a:p>
          </p:txBody>
        </p:sp>
      </p:grpSp>
      <p:sp>
        <p:nvSpPr>
          <p:cNvPr id="43" name="AutoShape 43"/>
          <p:cNvSpPr/>
          <p:nvPr/>
        </p:nvSpPr>
        <p:spPr>
          <a:xfrm>
            <a:off x="1369257" y="1677289"/>
            <a:ext cx="2193858" cy="166409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通过客户满意度调研，及时发现旅游服务中存在的问题和不足，为改进服务质量和提升游客体验提供方向。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189573" y="1677289"/>
            <a:ext cx="2190750" cy="166409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了解游客对旅游产品的评价和需求，为旅游产品的设计、开发和改进提供市场依据，提高产品的吸引力和竞争力。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客户满意度调研方法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56340" y="1637062"/>
            <a:ext cx="6042012" cy="128067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156340" y="16370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56340" y="3132487"/>
            <a:ext cx="6042012" cy="128958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69043" y="31229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156340" y="4654899"/>
            <a:ext cx="6045187" cy="1286259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49988" y="4645374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V="1">
            <a:off x="2445706" y="3745261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16200000">
            <a:off x="2870191" y="2813147"/>
            <a:ext cx="477838" cy="1913436"/>
          </a:xfrm>
          <a:custGeom>
            <a:rect l="l" t="t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435353" y="2016473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156340" y="5146437"/>
            <a:ext cx="1629199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发放与回收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156340" y="3584949"/>
            <a:ext cx="1629199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确定样本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56340" y="2165691"/>
            <a:ext cx="1629199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设计问卷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问卷调查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6096000" y="1907546"/>
            <a:ext cx="3625542" cy="73971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根据旅游行业特点和调研目的，设计针对性强、问题表述清晰的问卷。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6096000" y="4928174"/>
            <a:ext cx="3625542" cy="73971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通过线上或线下方式发放问卷，确保问卷填写的便利性和回收率。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6096000" y="3407426"/>
            <a:ext cx="3625542" cy="73971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根据调研需求和目标人群，确定合适的样本量和抽样方法。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1621060" y="2829687"/>
            <a:ext cx="1753457" cy="1753362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2123412" y="3297713"/>
            <a:ext cx="780338" cy="780338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152365" y="3260975"/>
            <a:ext cx="2503100" cy="432048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44451" y="3260975"/>
            <a:ext cx="2503100" cy="43204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48414" y="3270500"/>
            <a:ext cx="2503100" cy="43204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2140488" y="2144472"/>
            <a:ext cx="7911026" cy="3564775"/>
            <a:chOff x="2140488" y="2144472"/>
            <a:chExt cx="7911026" cy="3564775"/>
          </a:xfrm>
        </p:grpSpPr>
        <p:sp>
          <p:nvSpPr>
            <p:cNvPr id="6" name="AutoShape 6"/>
            <p:cNvSpPr/>
            <p:nvPr/>
          </p:nvSpPr>
          <p:spPr>
            <a:xfrm>
              <a:off x="2140488" y="2144472"/>
              <a:ext cx="7911026" cy="936104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2152365" y="3693023"/>
              <a:ext cx="2503100" cy="2016224"/>
            </a:xfrm>
            <a:prstGeom prst="rect">
              <a:avLst/>
            </a:prstGeom>
            <a:solidFill>
              <a:schemeClr val="accent3">
                <a:alpha val="27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844451" y="3693023"/>
              <a:ext cx="2503100" cy="2016224"/>
            </a:xfrm>
            <a:prstGeom prst="rect">
              <a:avLst/>
            </a:prstGeom>
            <a:solidFill>
              <a:schemeClr val="accent2">
                <a:alpha val="3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548414" y="3693023"/>
              <a:ext cx="2503100" cy="2016224"/>
            </a:xfrm>
            <a:prstGeom prst="rect">
              <a:avLst/>
            </a:prstGeom>
            <a:solidFill>
              <a:schemeClr val="accent1">
                <a:alpha val="42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AutoShape 10"/>
          <p:cNvSpPr/>
          <p:nvPr/>
        </p:nvSpPr>
        <p:spPr>
          <a:xfrm>
            <a:off x="5387911" y="1196721"/>
            <a:ext cx="1416177" cy="1415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140488" y="3289550"/>
            <a:ext cx="2514977" cy="43204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838512" y="3280025"/>
            <a:ext cx="2514977" cy="43204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536537" y="3280410"/>
            <a:ext cx="2514977" cy="43204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2140488" y="3289550"/>
            <a:ext cx="2514977" cy="432048"/>
          </a:xfrm>
          <a:prstGeom prst="rect">
            <a:avLst/>
          </a:prstGeom>
          <a:noFill/>
        </p:spPr>
        <p:txBody>
          <a:bodyPr vert="horz" wrap="square" lIns="121920" tIns="60960" rIns="121920" bIns="6096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确定访谈对象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838512" y="3280025"/>
            <a:ext cx="2514977" cy="432048"/>
          </a:xfrm>
          <a:prstGeom prst="rect">
            <a:avLst/>
          </a:prstGeom>
          <a:noFill/>
        </p:spPr>
        <p:txBody>
          <a:bodyPr vert="horz" wrap="square" lIns="121920" tIns="60960" rIns="121920" bIns="6096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制定访谈提纲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536537" y="3280025"/>
            <a:ext cx="2514977" cy="432048"/>
          </a:xfrm>
          <a:prstGeom prst="rect">
            <a:avLst/>
          </a:prstGeom>
          <a:noFill/>
        </p:spPr>
        <p:txBody>
          <a:bodyPr vert="horz" wrap="square" lIns="121920" tIns="60960" rIns="121920" bIns="6096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实施访谈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5822882" y="1639304"/>
            <a:ext cx="530630" cy="530630"/>
          </a:xfrm>
          <a:custGeom>
            <a:rect l="l" t="t" r="r" b="b"/>
            <a:pathLst>
              <a:path w="304800" h="304800">
                <a:moveTo>
                  <a:pt x="50749" y="121920"/>
                </a:moveTo>
                <a:lnTo>
                  <a:pt x="152400" y="182880"/>
                </a:lnTo>
                <a:lnTo>
                  <a:pt x="304800" y="91440"/>
                </a:lnTo>
                <a:lnTo>
                  <a:pt x="152400" y="0"/>
                </a:lnTo>
                <a:lnTo>
                  <a:pt x="0" y="91440"/>
                </a:lnTo>
                <a:lnTo>
                  <a:pt x="152400" y="91440"/>
                </a:lnTo>
                <a:lnTo>
                  <a:pt x="152400" y="121920"/>
                </a:lnTo>
                <a:lnTo>
                  <a:pt x="50749" y="121920"/>
                </a:lnTo>
                <a:close/>
                <a:moveTo>
                  <a:pt x="0" y="121920"/>
                </a:moveTo>
                <a:lnTo>
                  <a:pt x="0" y="243840"/>
                </a:lnTo>
                <a:lnTo>
                  <a:pt x="30480" y="210007"/>
                </a:lnTo>
                <a:lnTo>
                  <a:pt x="30480" y="140208"/>
                </a:lnTo>
                <a:lnTo>
                  <a:pt x="0" y="121920"/>
                </a:lnTo>
                <a:close/>
                <a:moveTo>
                  <a:pt x="152400" y="304800"/>
                </a:moveTo>
                <a:lnTo>
                  <a:pt x="45720" y="240792"/>
                </a:lnTo>
                <a:lnTo>
                  <a:pt x="45720" y="149352"/>
                </a:lnTo>
                <a:lnTo>
                  <a:pt x="152400" y="213360"/>
                </a:lnTo>
                <a:lnTo>
                  <a:pt x="259080" y="149352"/>
                </a:lnTo>
                <a:lnTo>
                  <a:pt x="259080" y="240792"/>
                </a:lnTo>
                <a:lnTo>
                  <a:pt x="152400" y="3048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访谈调查</a:t>
              </a:r>
            </a:p>
          </p:txBody>
        </p:sp>
      </p:grpSp>
      <p:sp>
        <p:nvSpPr>
          <p:cNvPr id="40" name="AutoShape 40"/>
          <p:cNvSpPr/>
          <p:nvPr/>
        </p:nvSpPr>
        <p:spPr>
          <a:xfrm>
            <a:off x="2470577" y="4089926"/>
            <a:ext cx="1866677" cy="1222419"/>
          </a:xfrm>
          <a:prstGeom prst="rect">
            <a:avLst/>
          </a:prstGeom>
          <a:noFill/>
        </p:spPr>
        <p:txBody>
          <a:bodyPr vert="horz"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选择具有代表性的游客或旅游从业者作为访谈对象。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7866626" y="4089926"/>
            <a:ext cx="1866677" cy="1222419"/>
          </a:xfrm>
          <a:prstGeom prst="rect">
            <a:avLst/>
          </a:prstGeom>
          <a:noFill/>
        </p:spPr>
        <p:txBody>
          <a:bodyPr vert="horz"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与访谈对象进行深入交流，了解他们的真实想法和意见。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5162662" y="4089926"/>
            <a:ext cx="1866677" cy="1222419"/>
          </a:xfrm>
          <a:prstGeom prst="rect">
            <a:avLst/>
          </a:prstGeom>
          <a:noFill/>
        </p:spPr>
        <p:txBody>
          <a:bodyPr vert="horz"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根据调研目的和访谈对象特点，制定详细的访谈提纲。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144167" y="2573915"/>
            <a:ext cx="1971008" cy="1817370"/>
            <a:chOff x="5144167" y="2573915"/>
            <a:chExt cx="1971008" cy="1817370"/>
          </a:xfrm>
        </p:grpSpPr>
        <p:sp>
          <p:nvSpPr>
            <p:cNvPr id="3" name="Freeform 3"/>
            <p:cNvSpPr/>
            <p:nvPr/>
          </p:nvSpPr>
          <p:spPr>
            <a:xfrm>
              <a:off x="5144167" y="2573915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flipH="1">
              <a:off x="6125813" y="2573915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92710" y="3026143"/>
            <a:ext cx="3651457" cy="0"/>
            <a:chOff x="1492710" y="3026143"/>
            <a:chExt cx="3651457" cy="0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1492710" y="3026143"/>
              <a:ext cx="3651457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dash"/>
              <a:headEnd type="oval"/>
              <a:tailEnd type="oval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7" name="Group 7"/>
          <p:cNvGrpSpPr/>
          <p:nvPr/>
        </p:nvGrpSpPr>
        <p:grpSpPr>
          <a:xfrm>
            <a:off x="7616666" y="4097724"/>
            <a:ext cx="3172339" cy="0"/>
            <a:chOff x="7616666" y="4097724"/>
            <a:chExt cx="3172339" cy="0"/>
          </a:xfrm>
        </p:grpSpPr>
        <p:cxnSp>
          <p:nvCxnSpPr>
            <p:cNvPr id="8" name="Connector 8"/>
            <p:cNvCxnSpPr/>
            <p:nvPr/>
          </p:nvCxnSpPr>
          <p:spPr>
            <a:xfrm flipH="1">
              <a:off x="7616666" y="4097724"/>
              <a:ext cx="3172339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dash"/>
              <a:headEnd type="oval"/>
              <a:tailEnd type="oval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9" name="Connector 9"/>
          <p:cNvCxnSpPr/>
          <p:nvPr/>
        </p:nvCxnSpPr>
        <p:spPr>
          <a:xfrm flipH="1" flipV="1">
            <a:off x="1444497" y="4924940"/>
            <a:ext cx="3263072" cy="717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 flipH="1">
            <a:off x="7115175" y="5915094"/>
            <a:ext cx="3812216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1" name="Group 11"/>
          <p:cNvGrpSpPr/>
          <p:nvPr/>
        </p:nvGrpSpPr>
        <p:grpSpPr>
          <a:xfrm>
            <a:off x="1565530" y="3482600"/>
            <a:ext cx="2551945" cy="1386615"/>
            <a:chOff x="1565530" y="3482600"/>
            <a:chExt cx="2551945" cy="1386615"/>
          </a:xfrm>
        </p:grpSpPr>
        <p:sp>
          <p:nvSpPr>
            <p:cNvPr id="12" name="AutoShape 12"/>
            <p:cNvSpPr/>
            <p:nvPr/>
          </p:nvSpPr>
          <p:spPr>
            <a:xfrm>
              <a:off x="1565530" y="3482600"/>
              <a:ext cx="2551945" cy="359340"/>
            </a:xfrm>
            <a:prstGeom prst="rect">
              <a:avLst/>
            </a:prstGeom>
            <a:noFill/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实施调查</a:t>
              </a:r>
              <a:endParaRPr lang="en-US" sz="1100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1565530" y="3841940"/>
              <a:ext cx="2551945" cy="1027275"/>
            </a:xfrm>
            <a:prstGeom prst="rect">
              <a:avLst/>
            </a:prstGeom>
            <a:noFill/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神秘顾客以普通游客身份进行旅游体验，并记录各个环节的服务质量和满意度。</a:t>
              </a:r>
              <a:endParaRPr lang="en-US" sz="11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65530" y="1561607"/>
            <a:ext cx="2551945" cy="1386615"/>
            <a:chOff x="1565530" y="1561607"/>
            <a:chExt cx="2551945" cy="1386615"/>
          </a:xfrm>
        </p:grpSpPr>
        <p:sp>
          <p:nvSpPr>
            <p:cNvPr id="15" name="AutoShape 15"/>
            <p:cNvSpPr/>
            <p:nvPr/>
          </p:nvSpPr>
          <p:spPr>
            <a:xfrm>
              <a:off x="1565530" y="1561607"/>
              <a:ext cx="2551945" cy="359340"/>
            </a:xfrm>
            <a:prstGeom prst="rect">
              <a:avLst/>
            </a:prstGeom>
            <a:noFill/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培训神秘顾客</a:t>
              </a:r>
              <a:endParaRPr lang="en-US" sz="1100"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1565530" y="1920947"/>
              <a:ext cx="2551945" cy="1027275"/>
            </a:xfrm>
            <a:prstGeom prst="rect">
              <a:avLst/>
            </a:prstGeom>
            <a:noFill/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选择合格的神秘顾客，并对其进行相关培训，使其了解调研目的和评估标准。</a:t>
              </a:r>
              <a:endParaRPr lang="en-US" sz="11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194084" y="2573915"/>
            <a:ext cx="2551945" cy="1386615"/>
            <a:chOff x="8194084" y="2573915"/>
            <a:chExt cx="2551945" cy="1386615"/>
          </a:xfrm>
        </p:grpSpPr>
        <p:sp>
          <p:nvSpPr>
            <p:cNvPr id="18" name="AutoShape 18"/>
            <p:cNvSpPr/>
            <p:nvPr/>
          </p:nvSpPr>
          <p:spPr>
            <a:xfrm>
              <a:off x="8194084" y="2573915"/>
              <a:ext cx="2551945" cy="359340"/>
            </a:xfrm>
            <a:prstGeom prst="rect">
              <a:avLst/>
            </a:prstGeom>
            <a:noFill/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提交报告</a:t>
              </a:r>
              <a:endParaRPr lang="en-US" sz="1100"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8194084" y="2933255"/>
              <a:ext cx="2551945" cy="1027275"/>
            </a:xfrm>
            <a:prstGeom prst="rect">
              <a:avLst/>
            </a:prstGeom>
            <a:noFill/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神秘顾客将体验过程和评价结果以报告形式提交给调研机构。</a:t>
              </a:r>
              <a:endParaRPr lang="en-US" sz="110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194084" y="4468591"/>
            <a:ext cx="2551945" cy="1386615"/>
            <a:chOff x="8194084" y="4468591"/>
            <a:chExt cx="2551945" cy="1386615"/>
          </a:xfrm>
        </p:grpSpPr>
        <p:sp>
          <p:nvSpPr>
            <p:cNvPr id="21" name="AutoShape 21"/>
            <p:cNvSpPr/>
            <p:nvPr/>
          </p:nvSpPr>
          <p:spPr>
            <a:xfrm>
              <a:off x="8194084" y="4468591"/>
              <a:ext cx="2551945" cy="359340"/>
            </a:xfrm>
            <a:prstGeom prst="rect">
              <a:avLst/>
            </a:prstGeom>
            <a:noFill/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改进措施</a:t>
              </a:r>
              <a:endParaRPr lang="en-US" sz="1100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8194084" y="4827931"/>
              <a:ext cx="2551945" cy="1027275"/>
            </a:xfrm>
            <a:prstGeom prst="rect">
              <a:avLst/>
            </a:prstGeom>
            <a:noFill/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根据神秘顾客的反馈，旅游企业可针对性地进行服务改进和优化。</a:t>
              </a:r>
              <a:endParaRPr lang="en-US" sz="110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144167" y="4306666"/>
            <a:ext cx="1968341" cy="1817370"/>
            <a:chOff x="5144167" y="4306666"/>
            <a:chExt cx="1968341" cy="1817370"/>
          </a:xfrm>
        </p:grpSpPr>
        <p:sp>
          <p:nvSpPr>
            <p:cNvPr id="24" name="Freeform 24"/>
            <p:cNvSpPr/>
            <p:nvPr/>
          </p:nvSpPr>
          <p:spPr>
            <a:xfrm rot="10800000">
              <a:off x="6124004" y="4306666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rot="10800000" flipH="1">
              <a:off x="5144167" y="4306666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6546675" y="2933560"/>
            <a:ext cx="1015845" cy="2802933"/>
            <a:chOff x="6546675" y="2933560"/>
            <a:chExt cx="1015845" cy="2802933"/>
          </a:xfrm>
        </p:grpSpPr>
        <p:sp>
          <p:nvSpPr>
            <p:cNvPr id="27" name="Freeform 27"/>
            <p:cNvSpPr/>
            <p:nvPr/>
          </p:nvSpPr>
          <p:spPr>
            <a:xfrm rot="5400000">
              <a:off x="6574016" y="2933560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 rot="5400000" flipH="1">
              <a:off x="6546675" y="3919123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4692634" y="2938042"/>
            <a:ext cx="989362" cy="2794827"/>
            <a:chOff x="4692634" y="2938042"/>
            <a:chExt cx="989362" cy="2794827"/>
          </a:xfrm>
        </p:grpSpPr>
        <p:sp>
          <p:nvSpPr>
            <p:cNvPr id="30" name="Freeform 30"/>
            <p:cNvSpPr/>
            <p:nvPr/>
          </p:nvSpPr>
          <p:spPr>
            <a:xfrm rot="-5400000">
              <a:off x="4693063" y="3915499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 rot="-5400000" flipH="1">
              <a:off x="4692634" y="2938042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神秘顾客调查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823593" y="3784976"/>
            <a:ext cx="1631969" cy="67207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V="1">
            <a:off x="6823593" y="2056783"/>
            <a:ext cx="1631969" cy="67207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3929991" y="2152793"/>
            <a:ext cx="1645627" cy="57606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3929991" y="3784976"/>
            <a:ext cx="1645627" cy="67207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" name="Group 6"/>
          <p:cNvGrpSpPr/>
          <p:nvPr/>
        </p:nvGrpSpPr>
        <p:grpSpPr>
          <a:xfrm>
            <a:off x="2887644" y="1462367"/>
            <a:ext cx="1042321" cy="1042416"/>
            <a:chOff x="2887644" y="1462367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887644" y="1462367"/>
              <a:ext cx="1042321" cy="104241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887644" y="4072978"/>
            <a:ext cx="1042321" cy="1042416"/>
            <a:chOff x="2887644" y="4072978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887644" y="4072978"/>
              <a:ext cx="1042321" cy="104241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551590" y="1473606"/>
            <a:ext cx="1042321" cy="1042416"/>
            <a:chOff x="8551590" y="1473606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551590" y="1473606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551590" y="4084218"/>
            <a:ext cx="1042321" cy="1042416"/>
            <a:chOff x="8551590" y="4084218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551590" y="4084218"/>
              <a:ext cx="1042321" cy="104241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AutoShape 14"/>
          <p:cNvSpPr/>
          <p:nvPr/>
        </p:nvSpPr>
        <p:spPr>
          <a:xfrm>
            <a:off x="2244174" y="2598544"/>
            <a:ext cx="2551945" cy="35934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796778" y="2598544"/>
            <a:ext cx="2551945" cy="35934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132832" y="5115395"/>
            <a:ext cx="2551945" cy="32874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796778" y="5115395"/>
            <a:ext cx="2551945" cy="32874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  <a:endParaRPr lang="en-US" sz="1100"/>
          </a:p>
        </p:txBody>
      </p:sp>
      <p:sp>
        <p:nvSpPr>
          <p:cNvPr id="18" name="Freeform 18"/>
          <p:cNvSpPr/>
          <p:nvPr/>
        </p:nvSpPr>
        <p:spPr>
          <a:xfrm>
            <a:off x="3162126" y="1736896"/>
            <a:ext cx="493356" cy="493356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854255" y="1765080"/>
            <a:ext cx="436989" cy="436989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216332" y="4401714"/>
            <a:ext cx="384944" cy="38494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903628" y="4425064"/>
            <a:ext cx="338244" cy="338244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数据分析与挖掘</a:t>
              </a:r>
            </a:p>
          </p:txBody>
        </p:sp>
      </p:grpSp>
      <p:sp>
        <p:nvSpPr>
          <p:cNvPr id="44" name="AutoShape 44"/>
          <p:cNvSpPr/>
          <p:nvPr/>
        </p:nvSpPr>
        <p:spPr>
          <a:xfrm>
            <a:off x="8236050" y="5416004"/>
            <a:ext cx="2860041" cy="1081467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运用统计分析方法，对数据进行描述性统计、因子分析、聚类分析等，挖掘数据背后的规律和关联。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1391768" y="5416004"/>
            <a:ext cx="2860041" cy="1081467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通过图表、图像等方式将数据呈现出来，便于理解和决策。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1399937" y="2898546"/>
            <a:ext cx="2861224" cy="138372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收集各种来源的客户满意度数据，包括问卷调查、访谈、神秘顾客调查等。</a:t>
            </a:r>
            <a:endParaRPr lang="en-US" sz="1100"/>
          </a:p>
        </p:txBody>
      </p:sp>
      <p:sp>
        <p:nvSpPr>
          <p:cNvPr id="47" name="AutoShape 47"/>
          <p:cNvSpPr/>
          <p:nvPr/>
        </p:nvSpPr>
        <p:spPr>
          <a:xfrm>
            <a:off x="8238458" y="2898546"/>
            <a:ext cx="2857634" cy="138372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对数据进行清洗和处理，消除异常值和缺失值，确保数据质量。</a:t>
            </a:r>
            <a:endParaRPr lang="en-US" sz="1100"/>
          </a:p>
        </p:txBody>
      </p:sp>
      <p:sp>
        <p:nvSpPr>
          <p:cNvPr id="48" name="Freeform 48"/>
          <p:cNvSpPr/>
          <p:nvPr/>
        </p:nvSpPr>
        <p:spPr>
          <a:xfrm>
            <a:off x="5651945" y="2717646"/>
            <a:ext cx="1086493" cy="1086493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调研结果分析与解读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1662" y="1773079"/>
            <a:ext cx="2211038" cy="987362"/>
            <a:chOff x="1101662" y="1773079"/>
            <a:chExt cx="2211038" cy="987362"/>
          </a:xfrm>
        </p:grpSpPr>
        <p:sp>
          <p:nvSpPr>
            <p:cNvPr id="3" name="Freeform 3"/>
            <p:cNvSpPr/>
            <p:nvPr/>
          </p:nvSpPr>
          <p:spPr>
            <a:xfrm rot="10800000">
              <a:off x="1101662" y="1773079"/>
              <a:ext cx="2211038" cy="987362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933384" y="1952434"/>
              <a:ext cx="610648" cy="555498"/>
            </a:xfrm>
            <a:custGeom>
              <a:rect l="l" t="t" r="r" b="b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101662" y="4698682"/>
            <a:ext cx="2211038" cy="1034606"/>
            <a:chOff x="1101662" y="4698682"/>
            <a:chExt cx="2211038" cy="1034606"/>
          </a:xfrm>
        </p:grpSpPr>
        <p:sp>
          <p:nvSpPr>
            <p:cNvPr id="6" name="Freeform 6"/>
            <p:cNvSpPr/>
            <p:nvPr/>
          </p:nvSpPr>
          <p:spPr>
            <a:xfrm rot="10800000">
              <a:off x="1101662" y="4698682"/>
              <a:ext cx="2211038" cy="1034606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101662" y="3236786"/>
            <a:ext cx="2211038" cy="1033558"/>
            <a:chOff x="1101662" y="3236786"/>
            <a:chExt cx="2211038" cy="1033558"/>
          </a:xfrm>
        </p:grpSpPr>
        <p:sp>
          <p:nvSpPr>
            <p:cNvPr id="8" name="Freeform 8"/>
            <p:cNvSpPr/>
            <p:nvPr/>
          </p:nvSpPr>
          <p:spPr>
            <a:xfrm rot="10800000">
              <a:off x="1101662" y="3236786"/>
              <a:ext cx="2211038" cy="1033558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878425" y="3335274"/>
            <a:ext cx="685800" cy="695801"/>
            <a:chOff x="1878425" y="3335274"/>
            <a:chExt cx="685800" cy="695801"/>
          </a:xfrm>
        </p:grpSpPr>
        <p:sp>
          <p:nvSpPr>
            <p:cNvPr id="10" name="Freeform 10"/>
            <p:cNvSpPr/>
            <p:nvPr/>
          </p:nvSpPr>
          <p:spPr>
            <a:xfrm>
              <a:off x="1915382" y="3782568"/>
              <a:ext cx="87725" cy="163163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05835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20132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150" y="3606165"/>
              <a:ext cx="94297" cy="342900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892617" y="3453003"/>
              <a:ext cx="536257" cy="342900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1878425" y="3335274"/>
              <a:ext cx="685800" cy="695801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1858944" y="4873441"/>
            <a:ext cx="671753" cy="67175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26579" y="4641532"/>
            <a:ext cx="7364174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数据统计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626579" y="1715929"/>
            <a:ext cx="7364174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26579" y="3179636"/>
            <a:ext cx="7364174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数据整理与统计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3626579" y="4823472"/>
            <a:ext cx="7364174" cy="120449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运用统计分析方法，对整理后的数据进行描述性统计和推断性统计，得出客观、准确的结果。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3626579" y="1878013"/>
            <a:ext cx="7364174" cy="11576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通过问卷调查、在线评价、社交媒体等多种渠道收集客户反馈数据。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3626579" y="3370295"/>
            <a:ext cx="7364174" cy="11576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对收集到的数据进行清洗、整理，去除重复、无效数据，确保数据质量。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134" r="12134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计算总体满意度得分，了解客户对旅游业的整体评价。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总体满意度分析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从餐饮、住宿、交通、导游服务、景点质量等多个维度分析客户满意度，找出优势和不足之处。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不同维度满意度分析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针对不同客户群体（如不同年龄、性别、职业等）进行满意度分析，了解不同群体的需求和偏好。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不同客户群体满意度分析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结果分析与解读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https://d.book118.com/607152044006006042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Microsoft Yahei</vt:lpstr>
      <vt:lpstr>方正正纤黑简体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2024-09-15T03:30:34.883</cp:lastPrinted>
  <dcterms:created xsi:type="dcterms:W3CDTF">2024-09-14T19:30:34Z</dcterms:created>
  <dcterms:modified xsi:type="dcterms:W3CDTF">2024-09-14T19:30:36Z</dcterms:modified>
</cp:coreProperties>
</file>