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1" r:id="rId2"/>
    <p:sldMasterId id="2147483666" r:id="rId3"/>
  </p:sldMasterIdLst>
  <p:notesMasterIdLst>
    <p:notesMasterId r:id="rId4"/>
  </p:notesMasterIdLst>
  <p:sldIdLst>
    <p:sldId id="259" r:id="rId5"/>
    <p:sldId id="262" r:id="rId6"/>
    <p:sldId id="265" r:id="rId7"/>
    <p:sldId id="268" r:id="rId8"/>
    <p:sldId id="271" r:id="rId9"/>
    <p:sldId id="274" r:id="rId10"/>
    <p:sldId id="277" r:id="rId11"/>
    <p:sldId id="280" r:id="rId12"/>
    <p:sldId id="283" r:id="rId13"/>
    <p:sldId id="286" r:id="rId14"/>
    <p:sldId id="289" r:id="rId15"/>
    <p:sldId id="292" r:id="rId16"/>
    <p:sldId id="295" r:id="rId17"/>
    <p:sldId id="298" r:id="rId18"/>
    <p:sldId id="300" r:id="rId19"/>
  </p:sldIdLst>
  <p:sldSz cx="12192000" cy="6858000"/>
  <p:notesSz cx="6858000" cy="9144000"/>
  <p:custDataLst>
    <p:tags r:id="rId2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6.xml" /><Relationship Id="rId11" Type="http://schemas.openxmlformats.org/officeDocument/2006/relationships/slide" Target="slides/slide7.xml" /><Relationship Id="rId12" Type="http://schemas.openxmlformats.org/officeDocument/2006/relationships/slide" Target="slides/slide8.xml" /><Relationship Id="rId13" Type="http://schemas.openxmlformats.org/officeDocument/2006/relationships/slide" Target="slides/slide9.xml" /><Relationship Id="rId14" Type="http://schemas.openxmlformats.org/officeDocument/2006/relationships/slide" Target="slides/slide10.xml" /><Relationship Id="rId15" Type="http://schemas.openxmlformats.org/officeDocument/2006/relationships/slide" Target="slides/slide11.xml" /><Relationship Id="rId16" Type="http://schemas.openxmlformats.org/officeDocument/2006/relationships/slide" Target="slides/slide12.xml" /><Relationship Id="rId17" Type="http://schemas.openxmlformats.org/officeDocument/2006/relationships/slide" Target="slides/slide13.xml" /><Relationship Id="rId18" Type="http://schemas.openxmlformats.org/officeDocument/2006/relationships/slide" Target="slides/slide14.xml" /><Relationship Id="rId19" Type="http://schemas.openxmlformats.org/officeDocument/2006/relationships/slide" Target="slides/slide15.xml" /><Relationship Id="rId2" Type="http://schemas.openxmlformats.org/officeDocument/2006/relationships/slideMaster" Target="slideMasters/slideMaster2.xml" /><Relationship Id="rId20" Type="http://schemas.openxmlformats.org/officeDocument/2006/relationships/tags" Target="tags/tag1.xml" /><Relationship Id="rId21" Type="http://schemas.openxmlformats.org/officeDocument/2006/relationships/presProps" Target="presProps.xml" /><Relationship Id="rId22" Type="http://schemas.openxmlformats.org/officeDocument/2006/relationships/viewProps" Target="viewProps.xml" /><Relationship Id="rId23" Type="http://schemas.openxmlformats.org/officeDocument/2006/relationships/theme" Target="theme/theme1.xml" /><Relationship Id="rId24" Type="http://schemas.openxmlformats.org/officeDocument/2006/relationships/tableStyles" Target="tableStyles.xml" /><Relationship Id="rId3" Type="http://schemas.openxmlformats.org/officeDocument/2006/relationships/slideMaster" Target="slideMasters/slideMaster3.xml" /><Relationship Id="rId4" Type="http://schemas.openxmlformats.org/officeDocument/2006/relationships/notesMaster" Target="notesMasters/notesMaster1.xml" /><Relationship Id="rId5" Type="http://schemas.openxmlformats.org/officeDocument/2006/relationships/slide" Target="slides/slide1.xml" /><Relationship Id="rId6" Type="http://schemas.openxmlformats.org/officeDocument/2006/relationships/slide" Target="slides/slide2.xml" /><Relationship Id="rId7" Type="http://schemas.openxmlformats.org/officeDocument/2006/relationships/slide" Target="slides/slide3.xml" /><Relationship Id="rId8" Type="http://schemas.openxmlformats.org/officeDocument/2006/relationships/slide" Target="slides/slide4.xml" /><Relationship Id="rId9" Type="http://schemas.openxmlformats.org/officeDocument/2006/relationships/slide" Target="slides/slide5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4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6" name="PlaceHolder 1"/>
          <p:cNvSpPr>
            <a:spLocks noGrp="1"/>
          </p:cNvSpPr>
          <p:nvPr>
            <p:ph type="sldImg"/>
          </p:nvPr>
        </p:nvSpPr>
        <p:spPr>
          <a:xfrm>
            <a:off x="216000" y="812520"/>
            <a:ext cx="7127280" cy="4008960"/>
          </a:xfrm>
          <a:prstGeom prst="rect">
            <a:avLst/>
          </a:prstGeom>
          <a:noFill/>
          <a:ln w="0">
            <a:noFill/>
          </a:ln>
        </p:spPr>
      </p:sp>
      <p:sp>
        <p:nvSpPr>
          <p:cNvPr id="67" name="PlaceHolder 2"/>
          <p:cNvSpPr>
            <a:spLocks noGrp="1"/>
          </p:cNvSpPr>
          <p:nvPr>
            <p:ph type="body" idx="37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marL="216000" indent="-216000">
              <a:buNone/>
            </a:pPr>
            <a:r>
              <a:rPr lang="zh-CN" sz="2000" b="0" strike="noStrike" spc="-1">
                <a:solidFill>
                  <a:srgbClr val="000000"/>
                </a:solidFill>
                <a:latin typeface="Arial"/>
              </a:rPr>
              <a:t>点击编辑备注格式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8" name="PlaceHolder 3"/>
          <p:cNvSpPr>
            <a:spLocks noGrp="1"/>
          </p:cNvSpPr>
          <p:nvPr>
            <p:ph type="hdr" idx="38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&lt;页眉&gt;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69" name="PlaceHolder 4"/>
          <p:cNvSpPr>
            <a:spLocks noGrp="1"/>
          </p:cNvSpPr>
          <p:nvPr>
            <p:ph type="dt" idx="34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&lt;日期/时间&gt;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70" name="PlaceHolder 5"/>
          <p:cNvSpPr>
            <a:spLocks noGrp="1"/>
          </p:cNvSpPr>
          <p:nvPr>
            <p:ph type="ftr" idx="35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&lt;页脚&gt;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71" name="PlaceHolder 6"/>
          <p:cNvSpPr>
            <a:spLocks noGrp="1"/>
          </p:cNvSpPr>
          <p:nvPr>
            <p:ph type="sldNum" idx="36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fld id="{EDCD5099-7D88-4044-91B3-1997E46A63D1}" type="slidenum"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&lt;编号&gt;</a:t>
            </a:fld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/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3.xml" /><Relationship Id="rId2" Type="http://schemas.openxmlformats.org/officeDocument/2006/relationships/notesMaster" Target="../notesMasters/notesMaster1.xml" /></Relationships>
</file>

<file path=ppt/notesSlides/_rels/notesSlide3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6.xml" /><Relationship Id="rId2" Type="http://schemas.openxmlformats.org/officeDocument/2006/relationships/notesMaster" Target="../notesMasters/notesMaster1.xml" /></Relationships>
</file>

<file path=ppt/notesSlides/_rels/notesSlide4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8.xml" /><Relationship Id="rId2" Type="http://schemas.openxmlformats.org/officeDocument/2006/relationships/notesMaster" Target="../notesMasters/notesMaster1.xml" /></Relationships>
</file>

<file path=ppt/notesSlides/_rels/notesSlide5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0.xml" /><Relationship Id="rId2" Type="http://schemas.openxmlformats.org/officeDocument/2006/relationships/notesMaster" Target="../notesMasters/notesMaster1.xml" /></Relationships>
</file>

<file path=ppt/notesSlides/_rels/notesSlide6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2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38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739" name="PlaceHolder 2"/>
          <p:cNvSpPr>
            <a:spLocks noGrp="1"/>
          </p:cNvSpPr>
          <p:nvPr>
            <p:ph type="body" idx="38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40" name="PlaceHolder 3"/>
          <p:cNvSpPr>
            <a:spLocks noGrp="1"/>
          </p:cNvSpPr>
          <p:nvPr>
            <p:ph type="sldNum" idx="37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41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742" name="PlaceHolder 2"/>
          <p:cNvSpPr>
            <a:spLocks noGrp="1"/>
          </p:cNvSpPr>
          <p:nvPr>
            <p:ph type="body" idx="39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43" name="PlaceHolder 3"/>
          <p:cNvSpPr>
            <a:spLocks noGrp="1"/>
          </p:cNvSpPr>
          <p:nvPr>
            <p:ph type="sldNum" idx="38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44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745" name="PlaceHolder 2"/>
          <p:cNvSpPr>
            <a:spLocks noGrp="1"/>
          </p:cNvSpPr>
          <p:nvPr>
            <p:ph type="body" idx="40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46" name="PlaceHolder 3"/>
          <p:cNvSpPr>
            <a:spLocks noGrp="1"/>
          </p:cNvSpPr>
          <p:nvPr>
            <p:ph type="sldNum" idx="39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47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748" name="PlaceHolder 2"/>
          <p:cNvSpPr>
            <a:spLocks noGrp="1"/>
          </p:cNvSpPr>
          <p:nvPr>
            <p:ph type="body" idx="41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49" name="PlaceHolder 3"/>
          <p:cNvSpPr>
            <a:spLocks noGrp="1"/>
          </p:cNvSpPr>
          <p:nvPr>
            <p:ph type="sldNum" idx="40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50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751" name="PlaceHolder 2"/>
          <p:cNvSpPr>
            <a:spLocks noGrp="1"/>
          </p:cNvSpPr>
          <p:nvPr>
            <p:ph type="body" idx="42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52" name="PlaceHolder 3"/>
          <p:cNvSpPr>
            <a:spLocks noGrp="1"/>
          </p:cNvSpPr>
          <p:nvPr>
            <p:ph type="sldNum" idx="41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53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754" name="PlaceHolder 2"/>
          <p:cNvSpPr>
            <a:spLocks noGrp="1"/>
          </p:cNvSpPr>
          <p:nvPr>
            <p:ph type="body" idx="43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55" name="PlaceHolder 3"/>
          <p:cNvSpPr>
            <a:spLocks noGrp="1"/>
          </p:cNvSpPr>
          <p:nvPr>
            <p:ph type="sldNum" idx="42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B1738F0-9702-4B1F-A023-3F883C6B13B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90D0C7E-BD32-4A61-A2DF-82E3B8A5EAE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A002234-260E-46E2-9346-00FB897702D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7DEA42B-6A58-4279-BAFC-74E545F74A5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4F3B5EA5-9E75-497C-A742-B4B53068E05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9421381C-7B02-4569-976A-336D101CB7F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919F0DDB-85FE-4535-9657-BE66F2CC18F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ADD68E2-6C28-4045-A734-E6952C66EBB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0282C86-D3B5-4AA6-9C5C-9E93CCC645A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6FA6D7A-7C96-4642-BBA5-E680501E204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2C33ABF-1BFE-4546-9CAC-95C33D4AFAC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1198800" y="2484000"/>
            <a:ext cx="9798840" cy="1018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n-US" sz="18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 idx="4"/>
          </p:nvPr>
        </p:nvSpPr>
        <p:spPr>
          <a:xfrm>
            <a:off x="1198800" y="3526920"/>
            <a:ext cx="9798840" cy="53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en-US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4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AD4325E9-A094-4FBF-B2A8-E5AB5545D3D0}" type="slidenum">
              <a:t>&lt;#&gt;</a:t>
            </a:fld>
          </a:p>
        </p:txBody>
      </p:sp>
      <p:sp>
        <p:nvSpPr>
          <p:cNvPr id="8" name="PlaceHolder 5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 lang="zh-CN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ceHolder 1"/>
          <p:cNvSpPr>
            <a:spLocks noGrp="1"/>
          </p:cNvSpPr>
          <p:nvPr>
            <p:ph type="ftr" idx="26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7"/>
          </p:nvPr>
        </p:nvSpPr>
        <p:spPr/>
        <p:txBody>
          <a:bodyPr/>
          <a:lstStyle/>
          <a:p>
            <a:fld id="{86A77CFC-A109-4318-B6E1-B4F13747D6B7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25"/>
          </p:nvPr>
        </p:nvSpPr>
        <p:spPr/>
        <p:txBody>
          <a:bodyPr/>
          <a:lstStyle/>
          <a:p>
            <a:endParaRPr lang="zh-CN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.png" /><Relationship Id="rId3" Type="http://schemas.openxmlformats.org/officeDocument/2006/relationships/theme" Target="../theme/theme2.xml" /></Relationships>
</file>

<file path=ppt/slideMasters/_rels/slideMaster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png" /><Relationship Id="rId3" Type="http://schemas.openxmlformats.org/officeDocument/2006/relationships/theme" Target="../theme/theme3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blipFill rotWithShape="0">
          <a:blip r:embed="rId2">
            <a:alphaModFix amt="78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1198800" y="914400"/>
            <a:ext cx="9798840" cy="25700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b">
            <a:normAutofit/>
          </a:bodyPr>
          <a:lstStyle/>
          <a:p>
            <a:pPr indent="0" algn="ctr" defTabSz="914400">
              <a:lnSpc>
                <a:spcPct val="100000"/>
              </a:lnSpc>
              <a:buNone/>
            </a:pPr>
            <a:r>
              <a:rPr lang="zh-CN" sz="60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单击此处编辑母版标题样式</a:t>
            </a:r>
            <a:endParaRPr lang="en-US" sz="6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dt" idx="1"/>
          </p:nvPr>
        </p:nvSpPr>
        <p:spPr>
          <a:xfrm>
            <a:off x="6120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&lt;日期/时间&gt;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ftr" idx="2"/>
          </p:nvPr>
        </p:nvSpPr>
        <p:spPr>
          <a:xfrm>
            <a:off x="4115880" y="6314400"/>
            <a:ext cx="395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&lt;页脚&gt;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sldNum" idx="3"/>
          </p:nvPr>
        </p:nvSpPr>
        <p:spPr>
          <a:xfrm>
            <a:off x="88776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>
              <a:buNone/>
            </a:pPr>
            <a:endParaRPr lang="en-US" sz="10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body" idx="4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lnSpc>
                <a:spcPct val="13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点击以编辑提纲文本格式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864000" lvl="1" indent="-324000">
              <a:lnSpc>
                <a:spcPct val="12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6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第二提纲级别</a:t>
            </a:r>
            <a:endParaRPr lang="en-US" sz="16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296000" lvl="2" indent="-288000">
              <a:lnSpc>
                <a:spcPct val="12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第三提纲级别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728000" lvl="3" indent="-216000">
              <a:lnSpc>
                <a:spcPct val="12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第四提纲级别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160000" lvl="4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第五提纲级别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592000" lvl="5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第六提纲级别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3024000" lvl="6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第七提纲级别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</p:sldLayoutIdLst>
  <p:transition/>
  <p:timing/>
  <p:txStyles>
    <p:titleStyle/>
    <p:bodyStyle/>
    <p:otherStyle/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blipFill rotWithShape="0">
          <a:blip r:embed="rId2">
            <a:alphaModFix amt="78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0" name="PlaceHolder 1"/>
          <p:cNvSpPr>
            <a:spLocks noGrp="1"/>
          </p:cNvSpPr>
          <p:nvPr>
            <p:ph type="dt" idx="25"/>
          </p:nvPr>
        </p:nvSpPr>
        <p:spPr>
          <a:xfrm>
            <a:off x="6120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&lt;日期/时间&gt;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1" name="PlaceHolder 2"/>
          <p:cNvSpPr>
            <a:spLocks noGrp="1"/>
          </p:cNvSpPr>
          <p:nvPr>
            <p:ph type="ftr" idx="26"/>
          </p:nvPr>
        </p:nvSpPr>
        <p:spPr>
          <a:xfrm>
            <a:off x="4115880" y="6314400"/>
            <a:ext cx="395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&lt;页脚&gt;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2" name="PlaceHolder 3"/>
          <p:cNvSpPr>
            <a:spLocks noGrp="1"/>
          </p:cNvSpPr>
          <p:nvPr>
            <p:ph type="sldNum" idx="27"/>
          </p:nvPr>
        </p:nvSpPr>
        <p:spPr>
          <a:xfrm>
            <a:off x="88776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>
              <a:buNone/>
            </a:pPr>
            <a:endParaRPr lang="en-US" sz="10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3" name="PlaceHolder 4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zh-CN" sz="1800" b="0" strike="noStrike" spc="-1">
                <a:solidFill>
                  <a:schemeClr val="dk1"/>
                </a:solidFill>
                <a:latin typeface="Arial"/>
              </a:rPr>
              <a:t>单击以编辑标题文本格式</a:t>
            </a:r>
            <a:endParaRPr lang="en-US" sz="18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54" name="PlaceHolder 5"/>
          <p:cNvSpPr>
            <a:spLocks noGrp="1"/>
          </p:cNvSpPr>
          <p:nvPr>
            <p:ph type="body" idx="28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lnSpc>
                <a:spcPct val="13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点击以编辑提纲文本格式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864000" lvl="1" indent="-324000">
              <a:lnSpc>
                <a:spcPct val="12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6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第二提纲级别</a:t>
            </a:r>
            <a:endParaRPr lang="en-US" sz="16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296000" lvl="2" indent="-288000">
              <a:lnSpc>
                <a:spcPct val="12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第三提纲级别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728000" lvl="3" indent="-216000">
              <a:lnSpc>
                <a:spcPct val="12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第四提纲级别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160000" lvl="4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第五提纲级别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592000" lvl="5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第六提纲级别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3024000" lvl="6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第七提纲级别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</p:sldLayoutIdLst>
  <p:transition/>
  <p:timing/>
  <p:txStyles>
    <p:titleStyle/>
    <p:bodyStyle/>
    <p:otherStyle/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2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1.xml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2.xml" /><Relationship Id="rId3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5.png" /><Relationship Id="rId3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6.png" /><Relationship Id="rId3" Type="http://schemas.openxmlformats.org/officeDocument/2006/relationships/image" Target="../media/image7.png" /><Relationship Id="rId4" Type="http://schemas.openxmlformats.org/officeDocument/2006/relationships/image" Target="../media/image8.png" /><Relationship Id="rId5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3.xml" /><Relationship Id="rId3" Type="http://schemas.openxmlformats.org/officeDocument/2006/relationships/image" Target="../media/image9.png" /><Relationship Id="rId4" Type="http://schemas.openxmlformats.org/officeDocument/2006/relationships/image" Target="../media/image10.png" /><Relationship Id="rId5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5.png" /><Relationship Id="rId3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4.xml" /><Relationship Id="rId3" Type="http://schemas.openxmlformats.org/officeDocument/2006/relationships/image" Target="../media/image4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1.png" /><Relationship Id="rId3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5.xml" /><Relationship Id="rId3" Type="http://schemas.openxmlformats.org/officeDocument/2006/relationships/image" Target="../media/image9.png" /><Relationship Id="rId4" Type="http://schemas.openxmlformats.org/officeDocument/2006/relationships/image" Target="../media/image10.png" /><Relationship Id="rId5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5.png" /><Relationship Id="rId3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6.xml" /><Relationship Id="rId3" Type="http://schemas.openxmlformats.org/officeDocument/2006/relationships/image" Target="../media/image4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5.png" /><Relationship Id="rId3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2.png" /><Relationship Id="rId3" Type="http://schemas.openxmlformats.org/officeDocument/2006/relationships/image" Target="../media/image13.png" /><Relationship Id="rId4" Type="http://schemas.openxmlformats.org/officeDocument/2006/relationships/image" Target="../media/image14.png" /><Relationship Id="rId5" Type="http://schemas.openxmlformats.org/officeDocument/2006/relationships/image" Target="../media/image3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60716112403300605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>
            <a:alphaModFix amt="78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2" name="PlaceHolder 1"/>
          <p:cNvSpPr>
            <a:spLocks noGrp="1"/>
          </p:cNvSpPr>
          <p:nvPr>
            <p:ph type="title"/>
          </p:nvPr>
        </p:nvSpPr>
        <p:spPr>
          <a:xfrm>
            <a:off x="1017360" y="794880"/>
            <a:ext cx="10156320" cy="155268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b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6000" b="1" strike="noStrike" spc="299">
                <a:solidFill>
                  <a:schemeClr val="dk1"/>
                </a:solidFill>
                <a:latin typeface="Arial"/>
                <a:ea typeface="微软雅黑"/>
              </a:rPr>
              <a:t>丹毒病例护理查房</a:t>
            </a:r>
            <a:endParaRPr lang="en-US" sz="6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73" name="PlaceHolder 2"/>
          <p:cNvSpPr>
            <a:spLocks noGrp="1"/>
          </p:cNvSpPr>
          <p:nvPr>
            <p:ph type="subTitle" idx="4"/>
          </p:nvPr>
        </p:nvSpPr>
        <p:spPr>
          <a:xfrm>
            <a:off x="1198800" y="3560400"/>
            <a:ext cx="472680" cy="20268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 fontScale="37485" lnSpcReduction="20000"/>
          </a:bodyPr>
          <a:lstStyle/>
          <a:p>
            <a:pPr indent="0" algn="ctr" defTabSz="914400">
              <a:lnSpc>
                <a:spcPct val="110000"/>
              </a:lnSpc>
              <a:spcAft>
                <a:spcPts val="1001"/>
              </a:spcAft>
              <a:buNone/>
              <a:tabLst>
                <a:tab pos="0"/>
              </a:tabLst>
            </a:pPr>
            <a:r>
              <a:rPr lang="en-US" sz="2400" b="0" strike="noStrike" spc="199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  <a:ea typeface="微软雅黑"/>
              </a:rPr>
              <a:t> 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4" name="文本框 3"/>
          <p:cNvSpPr/>
          <p:nvPr/>
        </p:nvSpPr>
        <p:spPr>
          <a:xfrm>
            <a:off x="1198800" y="4776480"/>
            <a:ext cx="7678800" cy="394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zh-CN" sz="2000" b="0" strike="noStrike" spc="-1">
                <a:solidFill>
                  <a:schemeClr val="dk1"/>
                </a:solidFill>
                <a:latin typeface="Arial"/>
                <a:ea typeface="微软雅黑"/>
              </a:rPr>
              <a:t>汇报：</a:t>
            </a:r>
            <a:r>
              <a:rPr lang="en-US" sz="2000" b="0" strike="noStrike" spc="-1">
                <a:solidFill>
                  <a:schemeClr val="dk1"/>
                </a:solidFill>
                <a:latin typeface="Arial"/>
                <a:ea typeface="微软雅黑"/>
              </a:rPr>
              <a:t>xxx              </a:t>
            </a:r>
            <a:r>
              <a:rPr lang="zh-CN" sz="2000" b="0" strike="noStrike" spc="-1">
                <a:solidFill>
                  <a:schemeClr val="dk1"/>
                </a:solidFill>
                <a:latin typeface="Arial"/>
                <a:ea typeface="微软雅黑"/>
              </a:rPr>
              <a:t>时间：</a:t>
            </a:r>
            <a:r>
              <a:rPr lang="en-US" sz="2000" b="0" strike="noStrike" spc="-1">
                <a:solidFill>
                  <a:schemeClr val="dk1"/>
                </a:solidFill>
                <a:latin typeface="Arial"/>
                <a:ea typeface="微软雅黑"/>
              </a:rPr>
              <a:t>20xx</a:t>
            </a:r>
            <a:r>
              <a:rPr lang="zh-CN" sz="2000" b="0" strike="noStrike" spc="-1">
                <a:solidFill>
                  <a:schemeClr val="dk1"/>
                </a:solidFill>
                <a:latin typeface="Arial"/>
                <a:ea typeface="微软雅黑"/>
              </a:rPr>
              <a:t>年</a:t>
            </a:r>
            <a:r>
              <a:rPr lang="en-US" sz="2000" b="0" strike="noStrike" spc="-1">
                <a:solidFill>
                  <a:schemeClr val="dk1"/>
                </a:solidFill>
                <a:latin typeface="Arial"/>
                <a:ea typeface="微软雅黑"/>
              </a:rPr>
              <a:t>x</a:t>
            </a:r>
            <a:r>
              <a:rPr lang="zh-CN" sz="2000" b="0" strike="noStrike" spc="-1">
                <a:solidFill>
                  <a:schemeClr val="dk1"/>
                </a:solidFill>
                <a:latin typeface="Arial"/>
                <a:ea typeface="微软雅黑"/>
              </a:rPr>
              <a:t>月</a:t>
            </a:r>
            <a:r>
              <a:rPr lang="en-US" sz="2000" b="0" strike="noStrike" spc="-1">
                <a:solidFill>
                  <a:schemeClr val="dk1"/>
                </a:solidFill>
                <a:latin typeface="Arial"/>
                <a:ea typeface="微软雅黑"/>
              </a:rPr>
              <a:t>x</a:t>
            </a:r>
            <a:r>
              <a:rPr lang="zh-CN" sz="2000" b="0" strike="noStrike" spc="-1">
                <a:solidFill>
                  <a:schemeClr val="dk1"/>
                </a:solidFill>
                <a:latin typeface="Arial"/>
                <a:ea typeface="微软雅黑"/>
              </a:rPr>
              <a:t>日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cxnSp>
        <p:nvCxnSpPr>
          <p:cNvPr id="75" name="Connector 7"/>
          <p:cNvCxnSpPr/>
          <p:nvPr/>
        </p:nvCxnSpPr>
        <p:spPr>
          <a:xfrm>
            <a:off x="1310400" y="5256360"/>
            <a:ext cx="4785480" cy="360"/>
          </a:xfrm>
          <a:prstGeom prst="straightConnector1">
            <a:avLst/>
          </a:prstGeom>
          <a:ln w="9525">
            <a:solidFill>
              <a:srgbClr val="000000"/>
            </a:solidFill>
            <a:round/>
          </a:ln>
        </p:spPr>
      </p:cxn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6" name="AutoShape 2"/>
          <p:cNvSpPr/>
          <p:nvPr/>
        </p:nvSpPr>
        <p:spPr>
          <a:xfrm>
            <a:off x="1140840" y="0"/>
            <a:ext cx="2808720" cy="3420720"/>
          </a:xfrm>
          <a:prstGeom prst="rect">
            <a:avLst/>
          </a:prstGeom>
          <a:gradFill rotWithShape="0">
            <a:gsLst>
              <a:gs pos="0">
                <a:srgbClr val="AF79DE"/>
              </a:gs>
              <a:gs pos="100000">
                <a:srgbClr val="FFFFFF">
                  <a:alpha val="75000"/>
                </a:srgbClr>
              </a:gs>
            </a:gsLst>
            <a:lin ang="16200000"/>
          </a:gra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7" name="AutoShape 3"/>
          <p:cNvSpPr/>
          <p:nvPr/>
        </p:nvSpPr>
        <p:spPr>
          <a:xfrm>
            <a:off x="1140840" y="1983240"/>
            <a:ext cx="2808720" cy="2808720"/>
          </a:xfrm>
          <a:prstGeom prst="ellipse">
            <a:avLst/>
          </a:prstGeom>
          <a:solidFill>
            <a:srgbClr val="AF79DE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78" name="AutoShape 15"/>
          <p:cNvSpPr/>
          <p:nvPr/>
        </p:nvSpPr>
        <p:spPr>
          <a:xfrm>
            <a:off x="10235520" y="79920"/>
            <a:ext cx="1888920" cy="1755360"/>
          </a:xfrm>
          <a:prstGeom prst="ellipse">
            <a:avLst/>
          </a:prstGeom>
          <a:gradFill rotWithShape="0">
            <a:gsLst>
              <a:gs pos="0">
                <a:srgbClr val="AF79DE"/>
              </a:gs>
              <a:gs pos="100000">
                <a:srgbClr val="F8CDAC">
                  <a:alpha val="27000"/>
                </a:srgbClr>
              </a:gs>
            </a:gsLst>
            <a:lin ang="0"/>
          </a:gra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9" name="PlaceHolder 1"/>
          <p:cNvSpPr>
            <a:spLocks noGrp="1"/>
          </p:cNvSpPr>
          <p:nvPr>
            <p:ph type="title" idx="4294967295"/>
          </p:nvPr>
        </p:nvSpPr>
        <p:spPr>
          <a:xfrm>
            <a:off x="1572840" y="2837160"/>
            <a:ext cx="2194200" cy="18734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7200" b="1" strike="noStrike" spc="299">
                <a:solidFill>
                  <a:schemeClr val="lt1"/>
                </a:solidFill>
                <a:latin typeface="Arial"/>
                <a:ea typeface="微软雅黑"/>
              </a:rPr>
              <a:t>目录</a:t>
            </a:r>
            <a:endParaRPr lang="en-US" sz="72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80" name="content"/>
          <p:cNvSpPr/>
          <p:nvPr/>
        </p:nvSpPr>
        <p:spPr>
          <a:xfrm>
            <a:off x="6201360" y="2080800"/>
            <a:ext cx="7692120" cy="4260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lstStyle/>
          <a:p>
            <a:r>
              <a:rPr lang="zh-CN" sz="24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24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1</a:t>
            </a:r>
            <a:r>
              <a:rPr lang="zh-CN" sz="24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丹毒病例护理查房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24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24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2</a:t>
            </a:r>
            <a:r>
              <a:rPr lang="zh-CN" sz="24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丹毒病例护理风险评估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24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24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3</a:t>
            </a:r>
            <a:r>
              <a:rPr lang="zh-CN" sz="24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丹毒病例营养护理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24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24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4</a:t>
            </a:r>
            <a:r>
              <a:rPr lang="zh-CN" sz="24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丹毒病例皮肤护理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24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24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5</a:t>
            </a:r>
            <a:r>
              <a:rPr lang="zh-CN" sz="24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丹毒病例并发症护理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zh-CN" sz="24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24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6</a:t>
            </a:r>
            <a:r>
              <a:rPr lang="zh-CN" sz="24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丹毒病例护理总结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1" name="TextBox 5"/>
          <p:cNvSpPr/>
          <p:nvPr/>
        </p:nvSpPr>
        <p:spPr>
          <a:xfrm>
            <a:off x="1000440" y="2148480"/>
            <a:ext cx="3088800" cy="1013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123840" tIns="123840" rIns="57240" bIns="123840" anchor="t">
            <a:spAutoFit/>
          </a:bodyPr>
          <a:lstStyle/>
          <a:p>
            <a:pPr algn="ctr" defTabSz="914400">
              <a:lnSpc>
                <a:spcPct val="186000"/>
              </a:lnSpc>
            </a:pPr>
            <a:r>
              <a:rPr lang="en-US" sz="27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contents</a:t>
            </a:r>
            <a:endParaRPr lang="en-US" sz="27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2" name="AutoShape 9"/>
          <p:cNvSpPr/>
          <p:nvPr/>
        </p:nvSpPr>
        <p:spPr>
          <a:xfrm>
            <a:off x="611640" y="2481840"/>
            <a:ext cx="259200" cy="1408320"/>
          </a:xfrm>
          <a:prstGeom prst="rect">
            <a:avLst/>
          </a:prstGeom>
          <a:gradFill rotWithShape="0">
            <a:gsLst>
              <a:gs pos="0">
                <a:srgbClr val="AF79DE"/>
              </a:gs>
              <a:gs pos="100000">
                <a:srgbClr val="FFFFFF">
                  <a:alpha val="51000"/>
                </a:srgbClr>
              </a:gs>
            </a:gsLst>
            <a:lin ang="5400000"/>
          </a:gra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3" name="AutoShape 10"/>
          <p:cNvSpPr/>
          <p:nvPr/>
        </p:nvSpPr>
        <p:spPr>
          <a:xfrm>
            <a:off x="611640" y="2352240"/>
            <a:ext cx="259200" cy="259200"/>
          </a:xfrm>
          <a:prstGeom prst="ellipse">
            <a:avLst/>
          </a:prstGeom>
          <a:solidFill>
            <a:srgbClr val="AF79DE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84" name="AutoShape 11"/>
          <p:cNvSpPr/>
          <p:nvPr/>
        </p:nvSpPr>
        <p:spPr>
          <a:xfrm>
            <a:off x="527760" y="5812200"/>
            <a:ext cx="937440" cy="937440"/>
          </a:xfrm>
          <a:prstGeom prst="ellipse">
            <a:avLst/>
          </a:prstGeom>
          <a:gradFill rotWithShape="0">
            <a:gsLst>
              <a:gs pos="0">
                <a:srgbClr val="AF79DE"/>
              </a:gs>
              <a:gs pos="100000">
                <a:srgbClr val="FFFFFF"/>
              </a:gs>
            </a:gsLst>
            <a:lin ang="8400000"/>
          </a:gra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5" name="AutoShape 12"/>
          <p:cNvSpPr/>
          <p:nvPr/>
        </p:nvSpPr>
        <p:spPr>
          <a:xfrm>
            <a:off x="4298400" y="0"/>
            <a:ext cx="668520" cy="1914840"/>
          </a:xfrm>
          <a:prstGeom prst="rect">
            <a:avLst/>
          </a:prstGeom>
          <a:gradFill rotWithShape="0">
            <a:gsLst>
              <a:gs pos="0">
                <a:srgbClr val="AF79DE"/>
              </a:gs>
              <a:gs pos="100000">
                <a:srgbClr val="FFFFFF">
                  <a:alpha val="62000"/>
                </a:srgbClr>
              </a:gs>
            </a:gsLst>
            <a:lin ang="16200000"/>
          </a:gra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6" name="AutoShape 13"/>
          <p:cNvSpPr/>
          <p:nvPr/>
        </p:nvSpPr>
        <p:spPr>
          <a:xfrm>
            <a:off x="4298400" y="1581120"/>
            <a:ext cx="668520" cy="668520"/>
          </a:xfrm>
          <a:prstGeom prst="ellipse">
            <a:avLst/>
          </a:prstGeom>
          <a:solidFill>
            <a:srgbClr val="AF79DE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87" name="AutoShape 14"/>
          <p:cNvSpPr/>
          <p:nvPr/>
        </p:nvSpPr>
        <p:spPr>
          <a:xfrm>
            <a:off x="10066680" y="5912640"/>
            <a:ext cx="531000" cy="531000"/>
          </a:xfrm>
          <a:prstGeom prst="ellipse">
            <a:avLst/>
          </a:prstGeom>
          <a:gradFill rotWithShape="0">
            <a:gsLst>
              <a:gs pos="0">
                <a:srgbClr val="AF79DE"/>
              </a:gs>
              <a:gs pos="100000">
                <a:srgbClr val="FFFFFF"/>
              </a:gs>
            </a:gsLst>
            <a:lin ang="0"/>
          </a:gra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>
            <a:alphaModFix amt="78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8" name="PlaceHolder 1"/>
          <p:cNvSpPr>
            <a:spLocks noGrp="1"/>
          </p:cNvSpPr>
          <p:nvPr>
            <p:ph/>
          </p:nvPr>
        </p:nvSpPr>
        <p:spPr>
          <a:xfrm>
            <a:off x="3887640" y="1844640"/>
            <a:ext cx="4614120" cy="9446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Autofit/>
          </a:bodyPr>
          <a:lstStyle/>
          <a:p>
            <a:pPr indent="0" algn="ctr" defTabSz="914400">
              <a:lnSpc>
                <a:spcPct val="130000"/>
              </a:lnSpc>
              <a:spcAft>
                <a:spcPts val="1001"/>
              </a:spcAft>
              <a:buNone/>
              <a:tabLst>
                <a:tab pos="0"/>
              </a:tabLst>
            </a:pPr>
            <a:r>
              <a:rPr lang="en-US" sz="6600" b="1" strike="noStrike" spc="148">
                <a:solidFill>
                  <a:srgbClr val="AF79DE"/>
                </a:solidFill>
                <a:latin typeface="Arial"/>
                <a:ea typeface="微软雅黑"/>
              </a:rPr>
              <a:t>01</a:t>
            </a:r>
            <a:endParaRPr lang="en-US" sz="66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89" name="PlaceHolder 2"/>
          <p:cNvSpPr>
            <a:spLocks noGrp="1"/>
          </p:cNvSpPr>
          <p:nvPr>
            <p:ph type="title" idx="4294967295"/>
          </p:nvPr>
        </p:nvSpPr>
        <p:spPr>
          <a:xfrm>
            <a:off x="451440" y="3876120"/>
            <a:ext cx="11486160" cy="99216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algn="ctr" defTabSz="914400">
              <a:lnSpc>
                <a:spcPct val="100000"/>
              </a:lnSpc>
              <a:buNone/>
            </a:pPr>
            <a:r>
              <a:rPr lang="zh-CN" sz="4000" b="1" strike="noStrike" spc="299">
                <a:solidFill>
                  <a:srgbClr val="AF79DE"/>
                </a:solidFill>
                <a:latin typeface="Arial"/>
                <a:ea typeface="微软雅黑"/>
              </a:rPr>
              <a:t>第</a:t>
            </a:r>
            <a:r>
              <a:rPr lang="en-US" sz="4000" b="1" strike="noStrike" spc="299">
                <a:solidFill>
                  <a:srgbClr val="AF79DE"/>
                </a:solidFill>
                <a:latin typeface="Arial"/>
                <a:ea typeface="微软雅黑"/>
              </a:rPr>
              <a:t>1</a:t>
            </a:r>
            <a:r>
              <a:rPr lang="zh-CN" sz="4000" b="1" strike="noStrike" spc="299">
                <a:solidFill>
                  <a:srgbClr val="AF79DE"/>
                </a:solidFill>
                <a:latin typeface="Arial"/>
                <a:ea typeface="微软雅黑"/>
              </a:rPr>
              <a:t>章 丹毒病例护理查房</a:t>
            </a:r>
            <a:endParaRPr lang="en-US" sz="4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90" name="章节页"/>
          <p:cNvSpPr/>
          <p:nvPr/>
        </p:nvSpPr>
        <p:spPr>
          <a:xfrm>
            <a:off x="857880" y="1252800"/>
            <a:ext cx="1934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>
            <a:alphaModFix amt="78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1" name="AutoShape 3"/>
          <p:cNvSpPr/>
          <p:nvPr/>
        </p:nvSpPr>
        <p:spPr>
          <a:xfrm>
            <a:off x="472320" y="1375560"/>
            <a:ext cx="11246760" cy="4699080"/>
          </a:xfrm>
          <a:prstGeom prst="rect">
            <a:avLst/>
          </a:prstGeom>
          <a:solidFill>
            <a:srgbClr val="AF79DE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92" name="AutoShape 5"/>
          <p:cNvSpPr/>
          <p:nvPr/>
        </p:nvSpPr>
        <p:spPr>
          <a:xfrm>
            <a:off x="2499480" y="6236280"/>
            <a:ext cx="9219960" cy="66960"/>
          </a:xfrm>
          <a:prstGeom prst="rect">
            <a:avLst/>
          </a:prstGeom>
          <a:solidFill>
            <a:srgbClr val="AF79DE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22320" rIns="90000" bIns="2232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93" name="AutoShape 6"/>
          <p:cNvSpPr/>
          <p:nvPr/>
        </p:nvSpPr>
        <p:spPr>
          <a:xfrm>
            <a:off x="483840" y="6236280"/>
            <a:ext cx="739800" cy="66960"/>
          </a:xfrm>
          <a:prstGeom prst="rect">
            <a:avLst/>
          </a:prstGeom>
          <a:solidFill>
            <a:srgbClr val="AF79DE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22320" rIns="90000" bIns="2232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94" name="AutoShape 7"/>
          <p:cNvSpPr/>
          <p:nvPr/>
        </p:nvSpPr>
        <p:spPr>
          <a:xfrm>
            <a:off x="1375920" y="6200640"/>
            <a:ext cx="158400" cy="158400"/>
          </a:xfrm>
          <a:prstGeom prst="ellipse">
            <a:avLst/>
          </a:prstGeom>
          <a:solidFill>
            <a:srgbClr val="AF79DE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95" name="AutoShape 8"/>
          <p:cNvSpPr/>
          <p:nvPr/>
        </p:nvSpPr>
        <p:spPr>
          <a:xfrm>
            <a:off x="1607040" y="6207120"/>
            <a:ext cx="146880" cy="146880"/>
          </a:xfrm>
          <a:prstGeom prst="ellipse">
            <a:avLst/>
          </a:prstGeom>
          <a:solidFill>
            <a:srgbClr val="AF79DE">
              <a:alpha val="80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96" name="AutoShape 9"/>
          <p:cNvSpPr/>
          <p:nvPr/>
        </p:nvSpPr>
        <p:spPr>
          <a:xfrm>
            <a:off x="1827360" y="6213960"/>
            <a:ext cx="135720" cy="135720"/>
          </a:xfrm>
          <a:prstGeom prst="ellipse">
            <a:avLst/>
          </a:prstGeom>
          <a:solidFill>
            <a:srgbClr val="AF79DE">
              <a:alpha val="60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97" name="AutoShape 10"/>
          <p:cNvSpPr/>
          <p:nvPr/>
        </p:nvSpPr>
        <p:spPr>
          <a:xfrm>
            <a:off x="2027160" y="6220440"/>
            <a:ext cx="124200" cy="124200"/>
          </a:xfrm>
          <a:prstGeom prst="ellipse">
            <a:avLst/>
          </a:prstGeom>
          <a:solidFill>
            <a:srgbClr val="AF79DE">
              <a:alpha val="40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3200" rIns="90000" bIns="432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98" name="AutoShape 11"/>
          <p:cNvSpPr/>
          <p:nvPr/>
        </p:nvSpPr>
        <p:spPr>
          <a:xfrm>
            <a:off x="2224800" y="6215040"/>
            <a:ext cx="113040" cy="113040"/>
          </a:xfrm>
          <a:prstGeom prst="ellipse">
            <a:avLst/>
          </a:prstGeom>
          <a:solidFill>
            <a:srgbClr val="AF79DE">
              <a:alpha val="20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34920" rIns="90000" bIns="3492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99" name="矩形 6"/>
          <p:cNvSpPr/>
          <p:nvPr/>
        </p:nvSpPr>
        <p:spPr>
          <a:xfrm>
            <a:off x="8392680" y="1403280"/>
            <a:ext cx="3102840" cy="4781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00" name="title"/>
          <p:cNvSpPr/>
          <p:nvPr/>
        </p:nvSpPr>
        <p:spPr>
          <a:xfrm>
            <a:off x="1087920" y="203760"/>
            <a:ext cx="8228520" cy="743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36360" anchor="b">
            <a:noAutofit/>
          </a:bodyPr>
          <a:lstStyle/>
          <a:p>
            <a:pPr defTabSz="914400">
              <a:lnSpc>
                <a:spcPct val="100000"/>
              </a:lnSpc>
              <a:tabLst>
                <a:tab pos="0"/>
              </a:tabLst>
            </a:pPr>
            <a:r>
              <a:rPr lang="zh-CN" sz="3600" b="1" strike="noStrike" spc="299">
                <a:solidFill>
                  <a:srgbClr val="AF79DE"/>
                </a:solidFill>
                <a:latin typeface="Arial"/>
                <a:ea typeface="微软雅黑"/>
              </a:rPr>
              <a:t>丹毒病例概述</a:t>
            </a:r>
            <a:endParaRPr lang="en-US" sz="3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1" name="content"/>
          <p:cNvSpPr/>
          <p:nvPr/>
        </p:nvSpPr>
        <p:spPr>
          <a:xfrm>
            <a:off x="946800" y="1982520"/>
            <a:ext cx="5402880" cy="2620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  <a:scene3d>
              <a:camera prst="orthographicFront"/>
              <a:lightRig rig="threePt" dir="t"/>
            </a:scene3d>
          </a:bodyPr>
          <a:lstStyle/>
          <a:p>
            <a:pPr defTabSz="914400">
              <a:lnSpc>
                <a:spcPct val="130000"/>
              </a:lnSpc>
              <a:tabLst>
                <a:tab pos="0"/>
              </a:tabLst>
            </a:pPr>
            <a:r>
              <a:rPr lang="zh-CN" sz="1800" b="0" strike="noStrike" spc="148">
                <a:solidFill>
                  <a:schemeClr val="lt1"/>
                </a:solidFill>
                <a:latin typeface="Arial"/>
                <a:ea typeface="微软雅黑"/>
              </a:rPr>
              <a:t>丹毒是一种由链球菌引起的急性化脓性皮肤感染，常见于手部和脚部。丹毒症状包括红肿、疼痛、发热等，严重时可导致败血症。护理查房是护士了解患者病情、制定护理计划的重要环节。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2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 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grpSp>
        <p:nvGrpSpPr>
          <p:cNvPr id="103" name="Group 15"/>
          <p:cNvGrpSpPr/>
          <p:nvPr/>
        </p:nvGrpSpPr>
        <p:grpSpPr>
          <a:xfrm>
            <a:off x="431640" y="396000"/>
            <a:ext cx="514800" cy="439200"/>
            <a:chOff x="431640" y="396000"/>
            <a:chExt cx="514800" cy="439200"/>
          </a:xfrm>
        </p:grpSpPr>
        <p:sp>
          <p:nvSpPr>
            <p:cNvPr id="104" name="AutoShape 16"/>
            <p:cNvSpPr/>
            <p:nvPr/>
          </p:nvSpPr>
          <p:spPr>
            <a:xfrm>
              <a:off x="431640" y="396000"/>
              <a:ext cx="83880" cy="83880"/>
            </a:xfrm>
            <a:prstGeom prst="ellipse">
              <a:avLst/>
            </a:prstGeom>
            <a:solidFill>
              <a:srgbClr val="AF79DE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05" name="AutoShape 17"/>
            <p:cNvSpPr/>
            <p:nvPr/>
          </p:nvSpPr>
          <p:spPr>
            <a:xfrm>
              <a:off x="551520" y="402480"/>
              <a:ext cx="77760" cy="77760"/>
            </a:xfrm>
            <a:prstGeom prst="ellipse">
              <a:avLst/>
            </a:prstGeom>
            <a:solidFill>
              <a:srgbClr val="AF79DE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06" name="AutoShape 18"/>
            <p:cNvSpPr/>
            <p:nvPr/>
          </p:nvSpPr>
          <p:spPr>
            <a:xfrm>
              <a:off x="665640" y="404280"/>
              <a:ext cx="74520" cy="74520"/>
            </a:xfrm>
            <a:prstGeom prst="ellipse">
              <a:avLst/>
            </a:prstGeom>
            <a:solidFill>
              <a:srgbClr val="AF79DE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07" name="AutoShape 19"/>
            <p:cNvSpPr/>
            <p:nvPr/>
          </p:nvSpPr>
          <p:spPr>
            <a:xfrm>
              <a:off x="776160" y="413280"/>
              <a:ext cx="68760" cy="68760"/>
            </a:xfrm>
            <a:prstGeom prst="ellipse">
              <a:avLst/>
            </a:prstGeom>
            <a:solidFill>
              <a:srgbClr val="AF79DE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08" name="AutoShape 20"/>
            <p:cNvSpPr/>
            <p:nvPr/>
          </p:nvSpPr>
          <p:spPr>
            <a:xfrm>
              <a:off x="881280" y="408960"/>
              <a:ext cx="65160" cy="65160"/>
            </a:xfrm>
            <a:prstGeom prst="ellipse">
              <a:avLst/>
            </a:prstGeom>
            <a:solidFill>
              <a:srgbClr val="AF79DE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09" name="AutoShape 21"/>
            <p:cNvSpPr/>
            <p:nvPr/>
          </p:nvSpPr>
          <p:spPr>
            <a:xfrm>
              <a:off x="431640" y="513720"/>
              <a:ext cx="83880" cy="83880"/>
            </a:xfrm>
            <a:prstGeom prst="ellipse">
              <a:avLst/>
            </a:prstGeom>
            <a:solidFill>
              <a:srgbClr val="AF79DE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10" name="AutoShape 22"/>
            <p:cNvSpPr/>
            <p:nvPr/>
          </p:nvSpPr>
          <p:spPr>
            <a:xfrm>
              <a:off x="551520" y="520200"/>
              <a:ext cx="77760" cy="77760"/>
            </a:xfrm>
            <a:prstGeom prst="ellipse">
              <a:avLst/>
            </a:prstGeom>
            <a:solidFill>
              <a:srgbClr val="AF79DE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11" name="AutoShape 23"/>
            <p:cNvSpPr/>
            <p:nvPr/>
          </p:nvSpPr>
          <p:spPr>
            <a:xfrm>
              <a:off x="665640" y="522000"/>
              <a:ext cx="74520" cy="74520"/>
            </a:xfrm>
            <a:prstGeom prst="ellipse">
              <a:avLst/>
            </a:prstGeom>
            <a:solidFill>
              <a:srgbClr val="AF79DE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12" name="AutoShape 24"/>
            <p:cNvSpPr/>
            <p:nvPr/>
          </p:nvSpPr>
          <p:spPr>
            <a:xfrm>
              <a:off x="776160" y="531000"/>
              <a:ext cx="68760" cy="68760"/>
            </a:xfrm>
            <a:prstGeom prst="ellipse">
              <a:avLst/>
            </a:prstGeom>
            <a:solidFill>
              <a:srgbClr val="AF79DE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13" name="AutoShape 25"/>
            <p:cNvSpPr/>
            <p:nvPr/>
          </p:nvSpPr>
          <p:spPr>
            <a:xfrm>
              <a:off x="881280" y="526680"/>
              <a:ext cx="65160" cy="65160"/>
            </a:xfrm>
            <a:prstGeom prst="ellipse">
              <a:avLst/>
            </a:prstGeom>
            <a:solidFill>
              <a:srgbClr val="AF79DE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14" name="AutoShape 26"/>
            <p:cNvSpPr/>
            <p:nvPr/>
          </p:nvSpPr>
          <p:spPr>
            <a:xfrm>
              <a:off x="431640" y="631440"/>
              <a:ext cx="83880" cy="83880"/>
            </a:xfrm>
            <a:prstGeom prst="ellipse">
              <a:avLst/>
            </a:prstGeom>
            <a:solidFill>
              <a:srgbClr val="AF79DE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15" name="AutoShape 27"/>
            <p:cNvSpPr/>
            <p:nvPr/>
          </p:nvSpPr>
          <p:spPr>
            <a:xfrm>
              <a:off x="551520" y="637920"/>
              <a:ext cx="77760" cy="77760"/>
            </a:xfrm>
            <a:prstGeom prst="ellipse">
              <a:avLst/>
            </a:prstGeom>
            <a:solidFill>
              <a:srgbClr val="AF79DE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16" name="AutoShape 28"/>
            <p:cNvSpPr/>
            <p:nvPr/>
          </p:nvSpPr>
          <p:spPr>
            <a:xfrm>
              <a:off x="665640" y="639720"/>
              <a:ext cx="74520" cy="74520"/>
            </a:xfrm>
            <a:prstGeom prst="ellipse">
              <a:avLst/>
            </a:prstGeom>
            <a:solidFill>
              <a:srgbClr val="AF79DE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17" name="AutoShape 29"/>
            <p:cNvSpPr/>
            <p:nvPr/>
          </p:nvSpPr>
          <p:spPr>
            <a:xfrm>
              <a:off x="776160" y="648720"/>
              <a:ext cx="68760" cy="68760"/>
            </a:xfrm>
            <a:prstGeom prst="ellipse">
              <a:avLst/>
            </a:prstGeom>
            <a:solidFill>
              <a:srgbClr val="AF79DE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18" name="AutoShape 30"/>
            <p:cNvSpPr/>
            <p:nvPr/>
          </p:nvSpPr>
          <p:spPr>
            <a:xfrm>
              <a:off x="881280" y="644760"/>
              <a:ext cx="65160" cy="65160"/>
            </a:xfrm>
            <a:prstGeom prst="ellipse">
              <a:avLst/>
            </a:prstGeom>
            <a:solidFill>
              <a:srgbClr val="AF79DE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19" name="AutoShape 31"/>
            <p:cNvSpPr/>
            <p:nvPr/>
          </p:nvSpPr>
          <p:spPr>
            <a:xfrm>
              <a:off x="431640" y="749160"/>
              <a:ext cx="83880" cy="83880"/>
            </a:xfrm>
            <a:prstGeom prst="ellipse">
              <a:avLst/>
            </a:prstGeom>
            <a:solidFill>
              <a:srgbClr val="AF79DE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20" name="AutoShape 32"/>
            <p:cNvSpPr/>
            <p:nvPr/>
          </p:nvSpPr>
          <p:spPr>
            <a:xfrm>
              <a:off x="551520" y="756000"/>
              <a:ext cx="77760" cy="77760"/>
            </a:xfrm>
            <a:prstGeom prst="ellipse">
              <a:avLst/>
            </a:prstGeom>
            <a:solidFill>
              <a:srgbClr val="AF79DE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21" name="AutoShape 33"/>
            <p:cNvSpPr/>
            <p:nvPr/>
          </p:nvSpPr>
          <p:spPr>
            <a:xfrm>
              <a:off x="665640" y="757440"/>
              <a:ext cx="74520" cy="74520"/>
            </a:xfrm>
            <a:prstGeom prst="ellipse">
              <a:avLst/>
            </a:prstGeom>
            <a:solidFill>
              <a:srgbClr val="AF79DE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22" name="AutoShape 34"/>
            <p:cNvSpPr/>
            <p:nvPr/>
          </p:nvSpPr>
          <p:spPr>
            <a:xfrm>
              <a:off x="776160" y="766440"/>
              <a:ext cx="68760" cy="68760"/>
            </a:xfrm>
            <a:prstGeom prst="ellipse">
              <a:avLst/>
            </a:prstGeom>
            <a:solidFill>
              <a:srgbClr val="AF79DE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23" name="AutoShape 35"/>
            <p:cNvSpPr/>
            <p:nvPr/>
          </p:nvSpPr>
          <p:spPr>
            <a:xfrm>
              <a:off x="881280" y="762480"/>
              <a:ext cx="65160" cy="65160"/>
            </a:xfrm>
            <a:prstGeom prst="ellipse">
              <a:avLst/>
            </a:prstGeom>
            <a:solidFill>
              <a:srgbClr val="AF79DE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</p:grpSp>
      <p:sp>
        <p:nvSpPr>
          <p:cNvPr id="124" name="Picture 4"/>
          <p:cNvSpPr/>
          <p:nvPr/>
        </p:nvSpPr>
        <p:spPr>
          <a:xfrm>
            <a:off x="7939080" y="835560"/>
            <a:ext cx="3679560" cy="4906080"/>
          </a:xfrm>
          <a:prstGeom prst="parallelogram">
            <a:avLst>
              <a:gd name="adj" fmla="val 25000"/>
            </a:avLst>
          </a:prstGeom>
          <a:blipFill rotWithShape="0">
            <a:blip r:embed="rId2"/>
            <a:stretch>
              <a:fillRect/>
            </a:stretch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5">
            <a:alphaModFix amt="78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25" name="AutoShape 2"/>
          <p:cNvSpPr/>
          <p:nvPr/>
        </p:nvSpPr>
        <p:spPr>
          <a:xfrm>
            <a:off x="592920" y="2746800"/>
            <a:ext cx="3455640" cy="3055320"/>
          </a:xfrm>
          <a:prstGeom prst="roundRect">
            <a:avLst>
              <a:gd name="adj" fmla="val 12500"/>
            </a:avLst>
          </a:prstGeom>
          <a:solidFill>
            <a:srgbClr val="EB554D">
              <a:alpha val="10000"/>
            </a:srgbClr>
          </a:solidFill>
          <a:ln w="19050">
            <a:solidFill>
              <a:srgbClr val="AF79DE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26" name="AutoShape 3"/>
          <p:cNvSpPr/>
          <p:nvPr/>
        </p:nvSpPr>
        <p:spPr>
          <a:xfrm>
            <a:off x="4367880" y="2746800"/>
            <a:ext cx="3455640" cy="3055320"/>
          </a:xfrm>
          <a:prstGeom prst="roundRect">
            <a:avLst>
              <a:gd name="adj" fmla="val 12500"/>
            </a:avLst>
          </a:prstGeom>
          <a:solidFill>
            <a:srgbClr val="EB554D">
              <a:alpha val="10000"/>
            </a:srgbClr>
          </a:solidFill>
          <a:ln w="19050">
            <a:solidFill>
              <a:srgbClr val="AF79DE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27" name="AutoShape 4"/>
          <p:cNvSpPr/>
          <p:nvPr/>
        </p:nvSpPr>
        <p:spPr>
          <a:xfrm>
            <a:off x="8133840" y="2746800"/>
            <a:ext cx="3455640" cy="3055320"/>
          </a:xfrm>
          <a:prstGeom prst="roundRect">
            <a:avLst>
              <a:gd name="adj" fmla="val 12500"/>
            </a:avLst>
          </a:prstGeom>
          <a:solidFill>
            <a:srgbClr val="EB554D">
              <a:alpha val="10000"/>
            </a:srgbClr>
          </a:solidFill>
          <a:ln w="19050">
            <a:solidFill>
              <a:srgbClr val="AF79DE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28" name="AutoShape 5"/>
          <p:cNvSpPr/>
          <p:nvPr/>
        </p:nvSpPr>
        <p:spPr>
          <a:xfrm rot="18900000" flipH="1" flipV="1">
            <a:off x="5274720" y="1333440"/>
            <a:ext cx="1641960" cy="1641960"/>
          </a:xfrm>
          <a:prstGeom prst="teardrop">
            <a:avLst>
              <a:gd name="adj" fmla="val 100000"/>
            </a:avLst>
          </a:prstGeom>
          <a:solidFill>
            <a:srgbClr val="AF79DE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29" name="AutoShape 8"/>
          <p:cNvSpPr/>
          <p:nvPr/>
        </p:nvSpPr>
        <p:spPr>
          <a:xfrm>
            <a:off x="5818320" y="5524920"/>
            <a:ext cx="555120" cy="81360"/>
          </a:xfrm>
          <a:prstGeom prst="roundRect">
            <a:avLst>
              <a:gd name="adj" fmla="val 12500"/>
            </a:avLst>
          </a:prstGeom>
          <a:solidFill>
            <a:srgbClr val="AF79DE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30600" rIns="90000" bIns="306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30" name="AutoShape 9"/>
          <p:cNvSpPr/>
          <p:nvPr/>
        </p:nvSpPr>
        <p:spPr>
          <a:xfrm rot="18900000" flipH="1" flipV="1">
            <a:off x="1499760" y="1333440"/>
            <a:ext cx="1641960" cy="1641960"/>
          </a:xfrm>
          <a:prstGeom prst="teardrop">
            <a:avLst>
              <a:gd name="adj" fmla="val 100000"/>
            </a:avLst>
          </a:prstGeom>
          <a:solidFill>
            <a:srgbClr val="AF79DE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31" name="AutoShape 12"/>
          <p:cNvSpPr/>
          <p:nvPr/>
        </p:nvSpPr>
        <p:spPr>
          <a:xfrm>
            <a:off x="2043360" y="5524920"/>
            <a:ext cx="555120" cy="81360"/>
          </a:xfrm>
          <a:prstGeom prst="roundRect">
            <a:avLst>
              <a:gd name="adj" fmla="val 12500"/>
            </a:avLst>
          </a:prstGeom>
          <a:solidFill>
            <a:srgbClr val="AF79DE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30600" rIns="90000" bIns="306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32" name="AutoShape 13"/>
          <p:cNvSpPr/>
          <p:nvPr/>
        </p:nvSpPr>
        <p:spPr>
          <a:xfrm rot="18900000" flipH="1" flipV="1">
            <a:off x="9040320" y="1333440"/>
            <a:ext cx="1641960" cy="1641960"/>
          </a:xfrm>
          <a:prstGeom prst="teardrop">
            <a:avLst>
              <a:gd name="adj" fmla="val 100000"/>
            </a:avLst>
          </a:prstGeom>
          <a:solidFill>
            <a:srgbClr val="AF79DE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33" name="AutoShape 16"/>
          <p:cNvSpPr/>
          <p:nvPr/>
        </p:nvSpPr>
        <p:spPr>
          <a:xfrm>
            <a:off x="9583920" y="5524920"/>
            <a:ext cx="555120" cy="81360"/>
          </a:xfrm>
          <a:prstGeom prst="roundRect">
            <a:avLst>
              <a:gd name="adj" fmla="val 12500"/>
            </a:avLst>
          </a:prstGeom>
          <a:solidFill>
            <a:srgbClr val="AF79DE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30600" rIns="90000" bIns="306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34" name="Picture 17"/>
          <p:cNvSpPr/>
          <p:nvPr/>
        </p:nvSpPr>
        <p:spPr>
          <a:xfrm>
            <a:off x="1583280" y="1416600"/>
            <a:ext cx="1474920" cy="1474920"/>
          </a:xfrm>
          <a:prstGeom prst="ellipse">
            <a:avLst/>
          </a:prstGeom>
          <a:blipFill rotWithShape="0">
            <a:blip r:embed="rId2"/>
            <a:stretch>
              <a:fillRect/>
            </a:stretch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5" name="Picture 18"/>
          <p:cNvSpPr/>
          <p:nvPr/>
        </p:nvSpPr>
        <p:spPr>
          <a:xfrm>
            <a:off x="5358240" y="1416600"/>
            <a:ext cx="1474920" cy="1474920"/>
          </a:xfrm>
          <a:prstGeom prst="ellipse">
            <a:avLst/>
          </a:prstGeom>
          <a:blipFill rotWithShape="0">
            <a:blip r:embed="rId3"/>
            <a:stretch>
              <a:fillRect/>
            </a:stretch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6" name="Picture 19"/>
          <p:cNvSpPr/>
          <p:nvPr/>
        </p:nvSpPr>
        <p:spPr>
          <a:xfrm>
            <a:off x="9120960" y="1416600"/>
            <a:ext cx="1474920" cy="1474920"/>
          </a:xfrm>
          <a:prstGeom prst="ellipse">
            <a:avLst/>
          </a:prstGeom>
          <a:blipFill rotWithShape="0">
            <a:blip r:embed="rId4"/>
            <a:stretch>
              <a:fillRect/>
            </a:stretch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7" name="矩形 28"/>
          <p:cNvSpPr/>
          <p:nvPr/>
        </p:nvSpPr>
        <p:spPr>
          <a:xfrm>
            <a:off x="4493880" y="33897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38" name="content.2.title"/>
          <p:cNvSpPr/>
          <p:nvPr/>
        </p:nvSpPr>
        <p:spPr>
          <a:xfrm>
            <a:off x="4494600" y="3555360"/>
            <a:ext cx="321480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rgbClr val="AF79DE"/>
                </a:solidFill>
                <a:latin typeface="微软雅黑"/>
                <a:ea typeface="微软雅黑"/>
              </a:rPr>
              <a:t>安全措施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9" name="content.2.content"/>
          <p:cNvSpPr/>
          <p:nvPr/>
        </p:nvSpPr>
        <p:spPr>
          <a:xfrm>
            <a:off x="4600080" y="4031640"/>
            <a:ext cx="3042000" cy="1404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6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避免药物过敏和药物相互作用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6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确保患者的安全和治疗效果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0" name="矩形 33"/>
          <p:cNvSpPr/>
          <p:nvPr/>
        </p:nvSpPr>
        <p:spPr>
          <a:xfrm>
            <a:off x="7162200" y="33897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41" name="content.3.title"/>
          <p:cNvSpPr/>
          <p:nvPr/>
        </p:nvSpPr>
        <p:spPr>
          <a:xfrm>
            <a:off x="8301240" y="3517200"/>
            <a:ext cx="319104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000" b="1" strike="noStrike" spc="-1">
                <a:solidFill>
                  <a:srgbClr val="AF79DE"/>
                </a:solidFill>
                <a:latin typeface="微软雅黑"/>
                <a:ea typeface="微软雅黑"/>
              </a:rPr>
              <a:t> 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2" name="content.3.content"/>
          <p:cNvSpPr/>
          <p:nvPr/>
        </p:nvSpPr>
        <p:spPr>
          <a:xfrm>
            <a:off x="8301960" y="4000680"/>
            <a:ext cx="3122640" cy="1436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en-US" sz="16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3" name="矩形 38"/>
          <p:cNvSpPr/>
          <p:nvPr/>
        </p:nvSpPr>
        <p:spPr>
          <a:xfrm>
            <a:off x="9895680" y="33897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44" name="PlaceHolder 1"/>
          <p:cNvSpPr>
            <a:spLocks noGrp="1"/>
          </p:cNvSpPr>
          <p:nvPr>
            <p:ph type="title" idx="4294967295"/>
          </p:nvPr>
        </p:nvSpPr>
        <p:spPr>
          <a:xfrm>
            <a:off x="1026000" y="2412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000" b="1" strike="noStrike" spc="299">
                <a:solidFill>
                  <a:srgbClr val="AF79DE"/>
                </a:solidFill>
                <a:latin typeface="Arial"/>
                <a:ea typeface="微软雅黑"/>
              </a:rPr>
              <a:t>丹毒病例药物治疗护理</a:t>
            </a:r>
            <a:endParaRPr lang="en-US" sz="3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45" name="矩形 19"/>
          <p:cNvSpPr/>
          <p:nvPr/>
        </p:nvSpPr>
        <p:spPr>
          <a:xfrm>
            <a:off x="1683360" y="33897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46" name="content.1.title"/>
          <p:cNvSpPr/>
          <p:nvPr/>
        </p:nvSpPr>
        <p:spPr>
          <a:xfrm>
            <a:off x="745560" y="3546000"/>
            <a:ext cx="318096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rgbClr val="AF79DE"/>
                </a:solidFill>
                <a:latin typeface="微软雅黑"/>
                <a:ea typeface="微软雅黑"/>
              </a:rPr>
              <a:t>药物治疗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7" name="content.1.content"/>
          <p:cNvSpPr/>
          <p:nvPr/>
        </p:nvSpPr>
        <p:spPr>
          <a:xfrm>
            <a:off x="850320" y="4005720"/>
            <a:ext cx="3076920" cy="1431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6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了解患者正在接受的药物治疗，包括抗生素、消炎药等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6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监测患者对药物的耐受性和治疗效果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grpSp>
        <p:nvGrpSpPr>
          <p:cNvPr id="148" name="Group 15"/>
          <p:cNvGrpSpPr/>
          <p:nvPr/>
        </p:nvGrpSpPr>
        <p:grpSpPr>
          <a:xfrm>
            <a:off x="435960" y="378720"/>
            <a:ext cx="515160" cy="439560"/>
            <a:chOff x="435960" y="378720"/>
            <a:chExt cx="515160" cy="439560"/>
          </a:xfrm>
        </p:grpSpPr>
        <p:sp>
          <p:nvSpPr>
            <p:cNvPr id="149" name="AutoShape 16"/>
            <p:cNvSpPr/>
            <p:nvPr/>
          </p:nvSpPr>
          <p:spPr>
            <a:xfrm>
              <a:off x="435960" y="378720"/>
              <a:ext cx="83880" cy="83880"/>
            </a:xfrm>
            <a:prstGeom prst="ellipse">
              <a:avLst/>
            </a:prstGeom>
            <a:solidFill>
              <a:srgbClr val="AF79DE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50" name="AutoShape 17"/>
            <p:cNvSpPr/>
            <p:nvPr/>
          </p:nvSpPr>
          <p:spPr>
            <a:xfrm>
              <a:off x="555840" y="385200"/>
              <a:ext cx="77760" cy="77760"/>
            </a:xfrm>
            <a:prstGeom prst="ellipse">
              <a:avLst/>
            </a:prstGeom>
            <a:solidFill>
              <a:srgbClr val="AF79DE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51" name="AutoShape 18"/>
            <p:cNvSpPr/>
            <p:nvPr/>
          </p:nvSpPr>
          <p:spPr>
            <a:xfrm>
              <a:off x="669960" y="387000"/>
              <a:ext cx="74520" cy="74520"/>
            </a:xfrm>
            <a:prstGeom prst="ellipse">
              <a:avLst/>
            </a:prstGeom>
            <a:solidFill>
              <a:srgbClr val="AF79DE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52" name="AutoShape 19"/>
            <p:cNvSpPr/>
            <p:nvPr/>
          </p:nvSpPr>
          <p:spPr>
            <a:xfrm>
              <a:off x="780840" y="396000"/>
              <a:ext cx="68760" cy="68760"/>
            </a:xfrm>
            <a:prstGeom prst="ellipse">
              <a:avLst/>
            </a:prstGeom>
            <a:solidFill>
              <a:srgbClr val="AF79DE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53" name="AutoShape 20"/>
            <p:cNvSpPr/>
            <p:nvPr/>
          </p:nvSpPr>
          <p:spPr>
            <a:xfrm>
              <a:off x="885960" y="392040"/>
              <a:ext cx="65160" cy="65160"/>
            </a:xfrm>
            <a:prstGeom prst="ellipse">
              <a:avLst/>
            </a:prstGeom>
            <a:solidFill>
              <a:srgbClr val="AF79DE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54" name="AutoShape 21"/>
            <p:cNvSpPr/>
            <p:nvPr/>
          </p:nvSpPr>
          <p:spPr>
            <a:xfrm>
              <a:off x="435960" y="496440"/>
              <a:ext cx="83880" cy="83880"/>
            </a:xfrm>
            <a:prstGeom prst="ellipse">
              <a:avLst/>
            </a:prstGeom>
            <a:solidFill>
              <a:srgbClr val="AF79DE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55" name="AutoShape 22"/>
            <p:cNvSpPr/>
            <p:nvPr/>
          </p:nvSpPr>
          <p:spPr>
            <a:xfrm>
              <a:off x="555840" y="503280"/>
              <a:ext cx="77760" cy="77760"/>
            </a:xfrm>
            <a:prstGeom prst="ellipse">
              <a:avLst/>
            </a:prstGeom>
            <a:solidFill>
              <a:srgbClr val="AF79DE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56" name="AutoShape 23"/>
            <p:cNvSpPr/>
            <p:nvPr/>
          </p:nvSpPr>
          <p:spPr>
            <a:xfrm>
              <a:off x="669960" y="504720"/>
              <a:ext cx="74520" cy="74520"/>
            </a:xfrm>
            <a:prstGeom prst="ellipse">
              <a:avLst/>
            </a:prstGeom>
            <a:solidFill>
              <a:srgbClr val="AF79DE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57" name="AutoShape 24"/>
            <p:cNvSpPr/>
            <p:nvPr/>
          </p:nvSpPr>
          <p:spPr>
            <a:xfrm>
              <a:off x="780840" y="513720"/>
              <a:ext cx="68760" cy="68760"/>
            </a:xfrm>
            <a:prstGeom prst="ellipse">
              <a:avLst/>
            </a:prstGeom>
            <a:solidFill>
              <a:srgbClr val="AF79DE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58" name="AutoShape 25"/>
            <p:cNvSpPr/>
            <p:nvPr/>
          </p:nvSpPr>
          <p:spPr>
            <a:xfrm>
              <a:off x="885960" y="509760"/>
              <a:ext cx="65160" cy="65160"/>
            </a:xfrm>
            <a:prstGeom prst="ellipse">
              <a:avLst/>
            </a:prstGeom>
            <a:solidFill>
              <a:srgbClr val="AF79DE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59" name="AutoShape 26"/>
            <p:cNvSpPr/>
            <p:nvPr/>
          </p:nvSpPr>
          <p:spPr>
            <a:xfrm>
              <a:off x="435960" y="614520"/>
              <a:ext cx="83880" cy="83880"/>
            </a:xfrm>
            <a:prstGeom prst="ellipse">
              <a:avLst/>
            </a:prstGeom>
            <a:solidFill>
              <a:srgbClr val="AF79DE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60" name="AutoShape 27"/>
            <p:cNvSpPr/>
            <p:nvPr/>
          </p:nvSpPr>
          <p:spPr>
            <a:xfrm>
              <a:off x="555840" y="621000"/>
              <a:ext cx="77760" cy="77760"/>
            </a:xfrm>
            <a:prstGeom prst="ellipse">
              <a:avLst/>
            </a:prstGeom>
            <a:solidFill>
              <a:srgbClr val="AF79DE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61" name="AutoShape 28"/>
            <p:cNvSpPr/>
            <p:nvPr/>
          </p:nvSpPr>
          <p:spPr>
            <a:xfrm>
              <a:off x="669960" y="622800"/>
              <a:ext cx="74520" cy="74520"/>
            </a:xfrm>
            <a:prstGeom prst="ellipse">
              <a:avLst/>
            </a:prstGeom>
            <a:solidFill>
              <a:srgbClr val="AF79DE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62" name="AutoShape 29"/>
            <p:cNvSpPr/>
            <p:nvPr/>
          </p:nvSpPr>
          <p:spPr>
            <a:xfrm>
              <a:off x="780840" y="631440"/>
              <a:ext cx="68760" cy="68760"/>
            </a:xfrm>
            <a:prstGeom prst="ellipse">
              <a:avLst/>
            </a:prstGeom>
            <a:solidFill>
              <a:srgbClr val="AF79DE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63" name="AutoShape 30"/>
            <p:cNvSpPr/>
            <p:nvPr/>
          </p:nvSpPr>
          <p:spPr>
            <a:xfrm>
              <a:off x="885960" y="627480"/>
              <a:ext cx="65160" cy="65160"/>
            </a:xfrm>
            <a:prstGeom prst="ellipse">
              <a:avLst/>
            </a:prstGeom>
            <a:solidFill>
              <a:srgbClr val="AF79DE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64" name="AutoShape 31"/>
            <p:cNvSpPr/>
            <p:nvPr/>
          </p:nvSpPr>
          <p:spPr>
            <a:xfrm>
              <a:off x="435960" y="732240"/>
              <a:ext cx="83880" cy="83880"/>
            </a:xfrm>
            <a:prstGeom prst="ellipse">
              <a:avLst/>
            </a:prstGeom>
            <a:solidFill>
              <a:srgbClr val="AF79DE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65" name="AutoShape 32"/>
            <p:cNvSpPr/>
            <p:nvPr/>
          </p:nvSpPr>
          <p:spPr>
            <a:xfrm>
              <a:off x="555840" y="738720"/>
              <a:ext cx="77760" cy="77760"/>
            </a:xfrm>
            <a:prstGeom prst="ellipse">
              <a:avLst/>
            </a:prstGeom>
            <a:solidFill>
              <a:srgbClr val="AF79DE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66" name="AutoShape 33"/>
            <p:cNvSpPr/>
            <p:nvPr/>
          </p:nvSpPr>
          <p:spPr>
            <a:xfrm>
              <a:off x="669960" y="740520"/>
              <a:ext cx="74520" cy="74520"/>
            </a:xfrm>
            <a:prstGeom prst="ellipse">
              <a:avLst/>
            </a:prstGeom>
            <a:solidFill>
              <a:srgbClr val="AF79DE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67" name="AutoShape 34"/>
            <p:cNvSpPr/>
            <p:nvPr/>
          </p:nvSpPr>
          <p:spPr>
            <a:xfrm>
              <a:off x="780840" y="749520"/>
              <a:ext cx="68760" cy="68760"/>
            </a:xfrm>
            <a:prstGeom prst="ellipse">
              <a:avLst/>
            </a:prstGeom>
            <a:solidFill>
              <a:srgbClr val="AF79DE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68" name="AutoShape 35"/>
            <p:cNvSpPr/>
            <p:nvPr/>
          </p:nvSpPr>
          <p:spPr>
            <a:xfrm>
              <a:off x="885960" y="745200"/>
              <a:ext cx="65160" cy="65160"/>
            </a:xfrm>
            <a:prstGeom prst="ellipse">
              <a:avLst/>
            </a:prstGeom>
            <a:solidFill>
              <a:srgbClr val="AF79DE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5">
            <a:alphaModFix amt="78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69" name="PlaceHolder 1"/>
          <p:cNvSpPr>
            <a:spLocks noGrp="1"/>
          </p:cNvSpPr>
          <p:nvPr>
            <p:ph type="title" idx="4294967295"/>
          </p:nvPr>
        </p:nvSpPr>
        <p:spPr>
          <a:xfrm>
            <a:off x="1035720" y="306000"/>
            <a:ext cx="7901640" cy="540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rm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000" b="1" strike="noStrike" spc="299">
                <a:solidFill>
                  <a:srgbClr val="AF79DE"/>
                </a:solidFill>
                <a:latin typeface="Arial"/>
                <a:ea typeface="微软雅黑"/>
              </a:rPr>
              <a:t>对于丹毒病例的护理查房</a:t>
            </a:r>
            <a:endParaRPr lang="en-US" sz="3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70" name="content"/>
          <p:cNvSpPr/>
          <p:nvPr/>
        </p:nvSpPr>
        <p:spPr>
          <a:xfrm>
            <a:off x="780480" y="1709280"/>
            <a:ext cx="5725440" cy="2480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</a:pPr>
            <a:r>
              <a:rPr lang="zh-CN" sz="18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护理查房是护士评估患者病情变化的重要方式，通过观察病情的发展情况，及时调整护理措施，提高护理水平。护理查房内容包括患者病情观察、药物治疗效果评估、护理措施执行等，是护士全面了解患者病情和护理需求的重要方式。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grpSp>
        <p:nvGrpSpPr>
          <p:cNvPr id="171" name="Group 15"/>
          <p:cNvGrpSpPr/>
          <p:nvPr/>
        </p:nvGrpSpPr>
        <p:grpSpPr>
          <a:xfrm>
            <a:off x="435960" y="378720"/>
            <a:ext cx="515160" cy="439560"/>
            <a:chOff x="435960" y="378720"/>
            <a:chExt cx="515160" cy="439560"/>
          </a:xfrm>
        </p:grpSpPr>
        <p:sp>
          <p:nvSpPr>
            <p:cNvPr id="172" name="AutoShape 16"/>
            <p:cNvSpPr/>
            <p:nvPr/>
          </p:nvSpPr>
          <p:spPr>
            <a:xfrm>
              <a:off x="435960" y="378720"/>
              <a:ext cx="83880" cy="83880"/>
            </a:xfrm>
            <a:prstGeom prst="ellipse">
              <a:avLst/>
            </a:prstGeom>
            <a:solidFill>
              <a:srgbClr val="AF79DE">
                <a:alpha val="82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73" name="AutoShape 17"/>
            <p:cNvSpPr/>
            <p:nvPr/>
          </p:nvSpPr>
          <p:spPr>
            <a:xfrm>
              <a:off x="555840" y="385200"/>
              <a:ext cx="77760" cy="77760"/>
            </a:xfrm>
            <a:prstGeom prst="ellipse">
              <a:avLst/>
            </a:prstGeom>
            <a:solidFill>
              <a:srgbClr val="AF79DE">
                <a:alpha val="82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74" name="AutoShape 18"/>
            <p:cNvSpPr/>
            <p:nvPr/>
          </p:nvSpPr>
          <p:spPr>
            <a:xfrm>
              <a:off x="669960" y="387000"/>
              <a:ext cx="74520" cy="74520"/>
            </a:xfrm>
            <a:prstGeom prst="ellipse">
              <a:avLst/>
            </a:prstGeom>
            <a:solidFill>
              <a:srgbClr val="AF79DE">
                <a:alpha val="82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75" name="AutoShape 19"/>
            <p:cNvSpPr/>
            <p:nvPr/>
          </p:nvSpPr>
          <p:spPr>
            <a:xfrm>
              <a:off x="780840" y="396000"/>
              <a:ext cx="68760" cy="68760"/>
            </a:xfrm>
            <a:prstGeom prst="ellipse">
              <a:avLst/>
            </a:prstGeom>
            <a:solidFill>
              <a:srgbClr val="AF79DE">
                <a:alpha val="82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76" name="AutoShape 20"/>
            <p:cNvSpPr/>
            <p:nvPr/>
          </p:nvSpPr>
          <p:spPr>
            <a:xfrm>
              <a:off x="885960" y="392040"/>
              <a:ext cx="65160" cy="65160"/>
            </a:xfrm>
            <a:prstGeom prst="ellipse">
              <a:avLst/>
            </a:prstGeom>
            <a:solidFill>
              <a:srgbClr val="AF79DE">
                <a:alpha val="82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77" name="AutoShape 21"/>
            <p:cNvSpPr/>
            <p:nvPr/>
          </p:nvSpPr>
          <p:spPr>
            <a:xfrm>
              <a:off x="435960" y="496440"/>
              <a:ext cx="83880" cy="83880"/>
            </a:xfrm>
            <a:prstGeom prst="ellipse">
              <a:avLst/>
            </a:prstGeom>
            <a:solidFill>
              <a:srgbClr val="AF79DE">
                <a:alpha val="82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78" name="AutoShape 22"/>
            <p:cNvSpPr/>
            <p:nvPr/>
          </p:nvSpPr>
          <p:spPr>
            <a:xfrm>
              <a:off x="555840" y="503280"/>
              <a:ext cx="77760" cy="77760"/>
            </a:xfrm>
            <a:prstGeom prst="ellipse">
              <a:avLst/>
            </a:prstGeom>
            <a:solidFill>
              <a:srgbClr val="AF79DE">
                <a:alpha val="82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79" name="AutoShape 23"/>
            <p:cNvSpPr/>
            <p:nvPr/>
          </p:nvSpPr>
          <p:spPr>
            <a:xfrm>
              <a:off x="669960" y="504720"/>
              <a:ext cx="74520" cy="74520"/>
            </a:xfrm>
            <a:prstGeom prst="ellipse">
              <a:avLst/>
            </a:prstGeom>
            <a:solidFill>
              <a:srgbClr val="AF79DE">
                <a:alpha val="82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80" name="AutoShape 24"/>
            <p:cNvSpPr/>
            <p:nvPr/>
          </p:nvSpPr>
          <p:spPr>
            <a:xfrm>
              <a:off x="780840" y="513720"/>
              <a:ext cx="68760" cy="68760"/>
            </a:xfrm>
            <a:prstGeom prst="ellipse">
              <a:avLst/>
            </a:prstGeom>
            <a:solidFill>
              <a:srgbClr val="AF79DE">
                <a:alpha val="82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81" name="AutoShape 25"/>
            <p:cNvSpPr/>
            <p:nvPr/>
          </p:nvSpPr>
          <p:spPr>
            <a:xfrm>
              <a:off x="885960" y="509760"/>
              <a:ext cx="65160" cy="65160"/>
            </a:xfrm>
            <a:prstGeom prst="ellipse">
              <a:avLst/>
            </a:prstGeom>
            <a:solidFill>
              <a:srgbClr val="AF79DE">
                <a:alpha val="82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82" name="AutoShape 26"/>
            <p:cNvSpPr/>
            <p:nvPr/>
          </p:nvSpPr>
          <p:spPr>
            <a:xfrm>
              <a:off x="435960" y="614520"/>
              <a:ext cx="83880" cy="83880"/>
            </a:xfrm>
            <a:prstGeom prst="ellipse">
              <a:avLst/>
            </a:prstGeom>
            <a:solidFill>
              <a:srgbClr val="AF79DE">
                <a:alpha val="82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83" name="AutoShape 27"/>
            <p:cNvSpPr/>
            <p:nvPr/>
          </p:nvSpPr>
          <p:spPr>
            <a:xfrm>
              <a:off x="555840" y="621000"/>
              <a:ext cx="77760" cy="77760"/>
            </a:xfrm>
            <a:prstGeom prst="ellipse">
              <a:avLst/>
            </a:prstGeom>
            <a:solidFill>
              <a:srgbClr val="AF79DE">
                <a:alpha val="82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84" name="AutoShape 28"/>
            <p:cNvSpPr/>
            <p:nvPr/>
          </p:nvSpPr>
          <p:spPr>
            <a:xfrm>
              <a:off x="669960" y="622800"/>
              <a:ext cx="74520" cy="74520"/>
            </a:xfrm>
            <a:prstGeom prst="ellipse">
              <a:avLst/>
            </a:prstGeom>
            <a:solidFill>
              <a:srgbClr val="AF79DE">
                <a:alpha val="82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85" name="AutoShape 29"/>
            <p:cNvSpPr/>
            <p:nvPr/>
          </p:nvSpPr>
          <p:spPr>
            <a:xfrm>
              <a:off x="780840" y="631440"/>
              <a:ext cx="68760" cy="68760"/>
            </a:xfrm>
            <a:prstGeom prst="ellipse">
              <a:avLst/>
            </a:prstGeom>
            <a:solidFill>
              <a:srgbClr val="AF79DE">
                <a:alpha val="82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86" name="AutoShape 30"/>
            <p:cNvSpPr/>
            <p:nvPr/>
          </p:nvSpPr>
          <p:spPr>
            <a:xfrm>
              <a:off x="885960" y="627480"/>
              <a:ext cx="65160" cy="65160"/>
            </a:xfrm>
            <a:prstGeom prst="ellipse">
              <a:avLst/>
            </a:prstGeom>
            <a:solidFill>
              <a:srgbClr val="AF79DE">
                <a:alpha val="82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87" name="AutoShape 31"/>
            <p:cNvSpPr/>
            <p:nvPr/>
          </p:nvSpPr>
          <p:spPr>
            <a:xfrm>
              <a:off x="435960" y="732240"/>
              <a:ext cx="83880" cy="83880"/>
            </a:xfrm>
            <a:prstGeom prst="ellipse">
              <a:avLst/>
            </a:prstGeom>
            <a:solidFill>
              <a:srgbClr val="AF79DE">
                <a:alpha val="82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88" name="AutoShape 32"/>
            <p:cNvSpPr/>
            <p:nvPr/>
          </p:nvSpPr>
          <p:spPr>
            <a:xfrm>
              <a:off x="555840" y="738720"/>
              <a:ext cx="77760" cy="77760"/>
            </a:xfrm>
            <a:prstGeom prst="ellipse">
              <a:avLst/>
            </a:prstGeom>
            <a:solidFill>
              <a:srgbClr val="AF79DE">
                <a:alpha val="82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89" name="AutoShape 33"/>
            <p:cNvSpPr/>
            <p:nvPr/>
          </p:nvSpPr>
          <p:spPr>
            <a:xfrm>
              <a:off x="669960" y="740520"/>
              <a:ext cx="74520" cy="74520"/>
            </a:xfrm>
            <a:prstGeom prst="ellipse">
              <a:avLst/>
            </a:prstGeom>
            <a:solidFill>
              <a:srgbClr val="AF79DE">
                <a:alpha val="82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90" name="AutoShape 34"/>
            <p:cNvSpPr/>
            <p:nvPr/>
          </p:nvSpPr>
          <p:spPr>
            <a:xfrm>
              <a:off x="780840" y="749520"/>
              <a:ext cx="68760" cy="68760"/>
            </a:xfrm>
            <a:prstGeom prst="ellipse">
              <a:avLst/>
            </a:prstGeom>
            <a:solidFill>
              <a:srgbClr val="AF79DE">
                <a:alpha val="82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91" name="AutoShape 35"/>
            <p:cNvSpPr/>
            <p:nvPr/>
          </p:nvSpPr>
          <p:spPr>
            <a:xfrm>
              <a:off x="885960" y="745200"/>
              <a:ext cx="65160" cy="65160"/>
            </a:xfrm>
            <a:prstGeom prst="ellipse">
              <a:avLst/>
            </a:prstGeom>
            <a:solidFill>
              <a:srgbClr val="AF79DE">
                <a:alpha val="82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</p:grpSp>
      <p:sp>
        <p:nvSpPr>
          <p:cNvPr id="192" name="Freeform 6"/>
          <p:cNvSpPr/>
          <p:nvPr/>
        </p:nvSpPr>
        <p:spPr>
          <a:xfrm>
            <a:off x="2061000" y="5380560"/>
            <a:ext cx="380160" cy="469440"/>
          </a:xfrm>
          <a:custGeom>
            <a:gdLst>
              <a:gd name="textAreaLeft" fmla="*/ 0 w 380160"/>
              <a:gd name="textAreaRight" fmla="*/ 380520 w 380160"/>
              <a:gd name="textAreaTop" fmla="*/ 0 h 469440"/>
              <a:gd name="textAreaBottom" fmla="*/ 469800 h 469440"/>
            </a:gdLst>
            <a:rect l="textAreaLeft" t="textAreaTop" r="textAreaRight" b="textAreaBottom"/>
            <a:pathLst>
              <a:path w="1905000" h="1905000">
                <a:moveTo>
                  <a:pt x="762000" y="0"/>
                </a:moveTo>
                <a:lnTo>
                  <a:pt x="1905000" y="0"/>
                </a:lnTo>
                <a:lnTo>
                  <a:pt x="1143000" y="952500"/>
                </a:lnTo>
                <a:lnTo>
                  <a:pt x="1905000" y="1905000"/>
                </a:lnTo>
                <a:lnTo>
                  <a:pt x="762000" y="1905000"/>
                </a:lnTo>
                <a:lnTo>
                  <a:pt x="0" y="952500"/>
                </a:lnTo>
                <a:lnTo>
                  <a:pt x="762000" y="0"/>
                </a:lnTo>
                <a:close/>
              </a:path>
            </a:pathLst>
          </a:custGeom>
          <a:gradFill rotWithShape="0">
            <a:gsLst>
              <a:gs pos="0">
                <a:srgbClr val="F6F8FC"/>
              </a:gs>
              <a:gs pos="0">
                <a:srgbClr val="ADC0E8"/>
              </a:gs>
              <a:gs pos="0">
                <a:srgbClr val="FFFFFF"/>
              </a:gs>
              <a:gs pos="100000">
                <a:srgbClr val="AF79DE"/>
              </a:gs>
            </a:gsLst>
            <a:lin ang="9780000"/>
          </a:gra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3" name="Freeform 7"/>
          <p:cNvSpPr/>
          <p:nvPr/>
        </p:nvSpPr>
        <p:spPr>
          <a:xfrm>
            <a:off x="2441160" y="5380560"/>
            <a:ext cx="380160" cy="469440"/>
          </a:xfrm>
          <a:custGeom>
            <a:gdLst>
              <a:gd name="textAreaLeft" fmla="*/ 0 w 380160"/>
              <a:gd name="textAreaRight" fmla="*/ 380520 w 380160"/>
              <a:gd name="textAreaTop" fmla="*/ 0 h 469440"/>
              <a:gd name="textAreaBottom" fmla="*/ 469800 h 469440"/>
            </a:gdLst>
            <a:rect l="textAreaLeft" t="textAreaTop" r="textAreaRight" b="textAreaBottom"/>
            <a:pathLst>
              <a:path w="1905000" h="1905000">
                <a:moveTo>
                  <a:pt x="762000" y="0"/>
                </a:moveTo>
                <a:lnTo>
                  <a:pt x="1905000" y="0"/>
                </a:lnTo>
                <a:lnTo>
                  <a:pt x="1143000" y="952500"/>
                </a:lnTo>
                <a:lnTo>
                  <a:pt x="1905000" y="1905000"/>
                </a:lnTo>
                <a:lnTo>
                  <a:pt x="762000" y="1905000"/>
                </a:lnTo>
                <a:lnTo>
                  <a:pt x="0" y="952500"/>
                </a:lnTo>
                <a:lnTo>
                  <a:pt x="762000" y="0"/>
                </a:lnTo>
                <a:close/>
              </a:path>
            </a:pathLst>
          </a:custGeom>
          <a:gradFill rotWithShape="0">
            <a:gsLst>
              <a:gs pos="0">
                <a:srgbClr val="F6F8FC"/>
              </a:gs>
              <a:gs pos="0">
                <a:srgbClr val="ADC0E8"/>
              </a:gs>
              <a:gs pos="0">
                <a:srgbClr val="FFFFFF"/>
              </a:gs>
              <a:gs pos="100000">
                <a:srgbClr val="AF79DE"/>
              </a:gs>
            </a:gsLst>
            <a:lin ang="9780000"/>
          </a:gra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4" name="Freeform 8"/>
          <p:cNvSpPr/>
          <p:nvPr/>
        </p:nvSpPr>
        <p:spPr>
          <a:xfrm>
            <a:off x="2821680" y="5380560"/>
            <a:ext cx="380160" cy="469440"/>
          </a:xfrm>
          <a:custGeom>
            <a:gdLst>
              <a:gd name="textAreaLeft" fmla="*/ 0 w 380160"/>
              <a:gd name="textAreaRight" fmla="*/ 380520 w 380160"/>
              <a:gd name="textAreaTop" fmla="*/ 0 h 469440"/>
              <a:gd name="textAreaBottom" fmla="*/ 469800 h 469440"/>
            </a:gdLst>
            <a:rect l="textAreaLeft" t="textAreaTop" r="textAreaRight" b="textAreaBottom"/>
            <a:pathLst>
              <a:path w="1905000" h="1905000">
                <a:moveTo>
                  <a:pt x="762000" y="0"/>
                </a:moveTo>
                <a:lnTo>
                  <a:pt x="1905000" y="0"/>
                </a:lnTo>
                <a:lnTo>
                  <a:pt x="1143000" y="952500"/>
                </a:lnTo>
                <a:lnTo>
                  <a:pt x="1905000" y="1905000"/>
                </a:lnTo>
                <a:lnTo>
                  <a:pt x="762000" y="1905000"/>
                </a:lnTo>
                <a:lnTo>
                  <a:pt x="0" y="952500"/>
                </a:lnTo>
                <a:lnTo>
                  <a:pt x="762000" y="0"/>
                </a:lnTo>
                <a:close/>
              </a:path>
            </a:pathLst>
          </a:custGeom>
          <a:gradFill rotWithShape="0">
            <a:gsLst>
              <a:gs pos="0">
                <a:srgbClr val="F6F8FC"/>
              </a:gs>
              <a:gs pos="0">
                <a:srgbClr val="ADC0E8"/>
              </a:gs>
              <a:gs pos="0">
                <a:srgbClr val="FFFFFF"/>
              </a:gs>
              <a:gs pos="100000">
                <a:srgbClr val="AF79DE"/>
              </a:gs>
            </a:gsLst>
            <a:lin ang="9780000"/>
          </a:gra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5" name="Freeform 6"/>
          <p:cNvSpPr/>
          <p:nvPr/>
        </p:nvSpPr>
        <p:spPr>
          <a:xfrm>
            <a:off x="924840" y="5380560"/>
            <a:ext cx="380160" cy="469440"/>
          </a:xfrm>
          <a:custGeom>
            <a:gdLst>
              <a:gd name="textAreaLeft" fmla="*/ 0 w 380160"/>
              <a:gd name="textAreaRight" fmla="*/ 380520 w 380160"/>
              <a:gd name="textAreaTop" fmla="*/ 0 h 469440"/>
              <a:gd name="textAreaBottom" fmla="*/ 469800 h 469440"/>
            </a:gdLst>
            <a:rect l="textAreaLeft" t="textAreaTop" r="textAreaRight" b="textAreaBottom"/>
            <a:pathLst>
              <a:path w="1905000" h="1905000">
                <a:moveTo>
                  <a:pt x="762000" y="0"/>
                </a:moveTo>
                <a:lnTo>
                  <a:pt x="1905000" y="0"/>
                </a:lnTo>
                <a:lnTo>
                  <a:pt x="1143000" y="952500"/>
                </a:lnTo>
                <a:lnTo>
                  <a:pt x="1905000" y="1905000"/>
                </a:lnTo>
                <a:lnTo>
                  <a:pt x="762000" y="1905000"/>
                </a:lnTo>
                <a:lnTo>
                  <a:pt x="0" y="952500"/>
                </a:lnTo>
                <a:lnTo>
                  <a:pt x="762000" y="0"/>
                </a:lnTo>
                <a:close/>
              </a:path>
            </a:pathLst>
          </a:custGeom>
          <a:gradFill rotWithShape="0">
            <a:gsLst>
              <a:gs pos="0">
                <a:srgbClr val="F6F8FC"/>
              </a:gs>
              <a:gs pos="0">
                <a:srgbClr val="ADC0E8"/>
              </a:gs>
              <a:gs pos="0">
                <a:srgbClr val="FFFFFF"/>
              </a:gs>
              <a:gs pos="100000">
                <a:srgbClr val="AF79DE"/>
              </a:gs>
            </a:gsLst>
            <a:lin ang="9780000"/>
          </a:gra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6" name="Freeform 7"/>
          <p:cNvSpPr/>
          <p:nvPr/>
        </p:nvSpPr>
        <p:spPr>
          <a:xfrm>
            <a:off x="1305360" y="5380560"/>
            <a:ext cx="380160" cy="469440"/>
          </a:xfrm>
          <a:custGeom>
            <a:gdLst>
              <a:gd name="textAreaLeft" fmla="*/ 0 w 380160"/>
              <a:gd name="textAreaRight" fmla="*/ 380520 w 380160"/>
              <a:gd name="textAreaTop" fmla="*/ 0 h 469440"/>
              <a:gd name="textAreaBottom" fmla="*/ 469800 h 469440"/>
            </a:gdLst>
            <a:rect l="textAreaLeft" t="textAreaTop" r="textAreaRight" b="textAreaBottom"/>
            <a:pathLst>
              <a:path w="1905000" h="1905000">
                <a:moveTo>
                  <a:pt x="762000" y="0"/>
                </a:moveTo>
                <a:lnTo>
                  <a:pt x="1905000" y="0"/>
                </a:lnTo>
                <a:lnTo>
                  <a:pt x="1143000" y="952500"/>
                </a:lnTo>
                <a:lnTo>
                  <a:pt x="1905000" y="1905000"/>
                </a:lnTo>
                <a:lnTo>
                  <a:pt x="762000" y="1905000"/>
                </a:lnTo>
                <a:lnTo>
                  <a:pt x="0" y="952500"/>
                </a:lnTo>
                <a:lnTo>
                  <a:pt x="762000" y="0"/>
                </a:lnTo>
                <a:close/>
              </a:path>
            </a:pathLst>
          </a:custGeom>
          <a:gradFill rotWithShape="0">
            <a:gsLst>
              <a:gs pos="0">
                <a:srgbClr val="F6F8FC"/>
              </a:gs>
              <a:gs pos="0">
                <a:srgbClr val="ADC0E8"/>
              </a:gs>
              <a:gs pos="0">
                <a:srgbClr val="FFFFFF"/>
              </a:gs>
              <a:gs pos="100000">
                <a:srgbClr val="AF79DE"/>
              </a:gs>
            </a:gsLst>
            <a:lin ang="9780000"/>
          </a:gra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7" name="Freeform 8"/>
          <p:cNvSpPr/>
          <p:nvPr/>
        </p:nvSpPr>
        <p:spPr>
          <a:xfrm>
            <a:off x="1685520" y="5380560"/>
            <a:ext cx="380160" cy="469440"/>
          </a:xfrm>
          <a:custGeom>
            <a:gdLst>
              <a:gd name="textAreaLeft" fmla="*/ 0 w 380160"/>
              <a:gd name="textAreaRight" fmla="*/ 380520 w 380160"/>
              <a:gd name="textAreaTop" fmla="*/ 0 h 469440"/>
              <a:gd name="textAreaBottom" fmla="*/ 469800 h 469440"/>
            </a:gdLst>
            <a:rect l="textAreaLeft" t="textAreaTop" r="textAreaRight" b="textAreaBottom"/>
            <a:pathLst>
              <a:path w="1905000" h="1905000">
                <a:moveTo>
                  <a:pt x="762000" y="0"/>
                </a:moveTo>
                <a:lnTo>
                  <a:pt x="1905000" y="0"/>
                </a:lnTo>
                <a:lnTo>
                  <a:pt x="1143000" y="952500"/>
                </a:lnTo>
                <a:lnTo>
                  <a:pt x="1905000" y="1905000"/>
                </a:lnTo>
                <a:lnTo>
                  <a:pt x="762000" y="1905000"/>
                </a:lnTo>
                <a:lnTo>
                  <a:pt x="0" y="952500"/>
                </a:lnTo>
                <a:lnTo>
                  <a:pt x="762000" y="0"/>
                </a:lnTo>
                <a:close/>
              </a:path>
            </a:pathLst>
          </a:custGeom>
          <a:gradFill rotWithShape="0">
            <a:gsLst>
              <a:gs pos="0">
                <a:srgbClr val="F6F8FC"/>
              </a:gs>
              <a:gs pos="0">
                <a:srgbClr val="ADC0E8"/>
              </a:gs>
              <a:gs pos="0">
                <a:srgbClr val="FFFFFF"/>
              </a:gs>
              <a:gs pos="100000">
                <a:srgbClr val="AF79DE"/>
              </a:gs>
            </a:gsLst>
            <a:lin ang="9780000"/>
          </a:gra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8" name="Picture 2"/>
          <p:cNvSpPr/>
          <p:nvPr/>
        </p:nvSpPr>
        <p:spPr>
          <a:xfrm>
            <a:off x="6822720" y="3719160"/>
            <a:ext cx="2701440" cy="2698920"/>
          </a:xfrm>
          <a:prstGeom prst="diamond">
            <a:avLst/>
          </a:prstGeom>
          <a:blipFill rotWithShape="0">
            <a:blip r:embed="rId3"/>
            <a:stretch>
              <a:fillRect/>
            </a:stretch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9" name="Picture 3"/>
          <p:cNvSpPr/>
          <p:nvPr/>
        </p:nvSpPr>
        <p:spPr>
          <a:xfrm>
            <a:off x="7719120" y="1064880"/>
            <a:ext cx="3835800" cy="3832200"/>
          </a:xfrm>
          <a:prstGeom prst="diamond">
            <a:avLst/>
          </a:prstGeom>
          <a:blipFill rotWithShape="0">
            <a:blip r:embed="rId4"/>
            <a:stretch>
              <a:fillRect/>
            </a:stretch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>
            <a:alphaModFix amt="78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00" name="AutoShape 3"/>
          <p:cNvSpPr/>
          <p:nvPr/>
        </p:nvSpPr>
        <p:spPr>
          <a:xfrm>
            <a:off x="472320" y="1375560"/>
            <a:ext cx="11246760" cy="4699080"/>
          </a:xfrm>
          <a:prstGeom prst="rect">
            <a:avLst/>
          </a:prstGeom>
          <a:solidFill>
            <a:srgbClr val="AF79DE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01" name="AutoShape 5"/>
          <p:cNvSpPr/>
          <p:nvPr/>
        </p:nvSpPr>
        <p:spPr>
          <a:xfrm>
            <a:off x="2499480" y="6236280"/>
            <a:ext cx="9219960" cy="66960"/>
          </a:xfrm>
          <a:prstGeom prst="rect">
            <a:avLst/>
          </a:prstGeom>
          <a:solidFill>
            <a:srgbClr val="AF79DE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22320" rIns="90000" bIns="2232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02" name="AutoShape 6"/>
          <p:cNvSpPr/>
          <p:nvPr/>
        </p:nvSpPr>
        <p:spPr>
          <a:xfrm>
            <a:off x="483840" y="6236280"/>
            <a:ext cx="739800" cy="66960"/>
          </a:xfrm>
          <a:prstGeom prst="rect">
            <a:avLst/>
          </a:prstGeom>
          <a:solidFill>
            <a:srgbClr val="AF79DE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22320" rIns="90000" bIns="2232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03" name="AutoShape 7"/>
          <p:cNvSpPr/>
          <p:nvPr/>
        </p:nvSpPr>
        <p:spPr>
          <a:xfrm>
            <a:off x="1375920" y="6200640"/>
            <a:ext cx="158400" cy="158400"/>
          </a:xfrm>
          <a:prstGeom prst="ellipse">
            <a:avLst/>
          </a:prstGeom>
          <a:solidFill>
            <a:srgbClr val="AF79DE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04" name="AutoShape 8"/>
          <p:cNvSpPr/>
          <p:nvPr/>
        </p:nvSpPr>
        <p:spPr>
          <a:xfrm>
            <a:off x="1607040" y="6207120"/>
            <a:ext cx="146880" cy="146880"/>
          </a:xfrm>
          <a:prstGeom prst="ellipse">
            <a:avLst/>
          </a:prstGeom>
          <a:solidFill>
            <a:srgbClr val="AF79DE">
              <a:alpha val="80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05" name="AutoShape 9"/>
          <p:cNvSpPr/>
          <p:nvPr/>
        </p:nvSpPr>
        <p:spPr>
          <a:xfrm>
            <a:off x="1827360" y="6213960"/>
            <a:ext cx="135720" cy="135720"/>
          </a:xfrm>
          <a:prstGeom prst="ellipse">
            <a:avLst/>
          </a:prstGeom>
          <a:solidFill>
            <a:srgbClr val="AF79DE">
              <a:alpha val="60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06" name="AutoShape 10"/>
          <p:cNvSpPr/>
          <p:nvPr/>
        </p:nvSpPr>
        <p:spPr>
          <a:xfrm>
            <a:off x="2027160" y="6220440"/>
            <a:ext cx="124200" cy="124200"/>
          </a:xfrm>
          <a:prstGeom prst="ellipse">
            <a:avLst/>
          </a:prstGeom>
          <a:solidFill>
            <a:srgbClr val="AF79DE">
              <a:alpha val="40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3200" rIns="90000" bIns="432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07" name="AutoShape 11"/>
          <p:cNvSpPr/>
          <p:nvPr/>
        </p:nvSpPr>
        <p:spPr>
          <a:xfrm>
            <a:off x="2224800" y="6215040"/>
            <a:ext cx="113040" cy="113040"/>
          </a:xfrm>
          <a:prstGeom prst="ellipse">
            <a:avLst/>
          </a:prstGeom>
          <a:solidFill>
            <a:srgbClr val="AF79DE">
              <a:alpha val="20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34920" rIns="90000" bIns="3492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08" name="矩形 6"/>
          <p:cNvSpPr/>
          <p:nvPr/>
        </p:nvSpPr>
        <p:spPr>
          <a:xfrm>
            <a:off x="8392680" y="1403280"/>
            <a:ext cx="3102840" cy="4781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209" name="title"/>
          <p:cNvSpPr/>
          <p:nvPr/>
        </p:nvSpPr>
        <p:spPr>
          <a:xfrm>
            <a:off x="1087920" y="203760"/>
            <a:ext cx="8228520" cy="743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36360" anchor="b">
            <a:noAutofit/>
          </a:bodyPr>
          <a:lstStyle/>
          <a:p>
            <a:pPr defTabSz="914400">
              <a:lnSpc>
                <a:spcPct val="100000"/>
              </a:lnSpc>
              <a:tabLst>
                <a:tab pos="0"/>
              </a:tabLst>
            </a:pPr>
            <a:r>
              <a:rPr lang="zh-CN" sz="3600" b="1" strike="noStrike" spc="299">
                <a:solidFill>
                  <a:srgbClr val="AF79DE"/>
                </a:solidFill>
                <a:latin typeface="Arial"/>
                <a:ea typeface="微软雅黑"/>
              </a:rPr>
              <a:t>护理查房实施流程</a:t>
            </a:r>
            <a:endParaRPr lang="en-US" sz="3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0" name="content"/>
          <p:cNvSpPr/>
          <p:nvPr/>
        </p:nvSpPr>
        <p:spPr>
          <a:xfrm>
            <a:off x="946800" y="1982520"/>
            <a:ext cx="5402880" cy="2620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  <a:scene3d>
              <a:camera prst="orthographicFront"/>
              <a:lightRig rig="threePt" dir="t"/>
            </a:scene3d>
          </a:bodyPr>
          <a:lstStyle/>
          <a:p>
            <a:pPr defTabSz="914400">
              <a:lnSpc>
                <a:spcPct val="130000"/>
              </a:lnSpc>
              <a:tabLst>
                <a:tab pos="0"/>
              </a:tabLst>
            </a:pPr>
            <a:r>
              <a:rPr lang="zh-CN" sz="1800" b="0" strike="noStrike" spc="148">
                <a:solidFill>
                  <a:schemeClr val="lt1"/>
                </a:solidFill>
                <a:latin typeface="Arial"/>
                <a:ea typeface="微软雅黑"/>
              </a:rPr>
              <a:t>护理查房过程中，护士首先要了解患者病史和目前病情，进行详细观察，记录体征和症状，评估护理效果。然后根据实际情况，制定个性化护理计划，及时沟通交流，确保患者得到全面的护理服务。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1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 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grpSp>
        <p:nvGrpSpPr>
          <p:cNvPr id="212" name="Group 15"/>
          <p:cNvGrpSpPr/>
          <p:nvPr/>
        </p:nvGrpSpPr>
        <p:grpSpPr>
          <a:xfrm>
            <a:off x="431640" y="396000"/>
            <a:ext cx="514800" cy="439200"/>
            <a:chOff x="431640" y="396000"/>
            <a:chExt cx="514800" cy="439200"/>
          </a:xfrm>
        </p:grpSpPr>
        <p:sp>
          <p:nvSpPr>
            <p:cNvPr id="213" name="AutoShape 16"/>
            <p:cNvSpPr/>
            <p:nvPr/>
          </p:nvSpPr>
          <p:spPr>
            <a:xfrm>
              <a:off x="431640" y="396000"/>
              <a:ext cx="83880" cy="83880"/>
            </a:xfrm>
            <a:prstGeom prst="ellipse">
              <a:avLst/>
            </a:prstGeom>
            <a:solidFill>
              <a:srgbClr val="AF79DE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14" name="AutoShape 17"/>
            <p:cNvSpPr/>
            <p:nvPr/>
          </p:nvSpPr>
          <p:spPr>
            <a:xfrm>
              <a:off x="551520" y="402480"/>
              <a:ext cx="77760" cy="77760"/>
            </a:xfrm>
            <a:prstGeom prst="ellipse">
              <a:avLst/>
            </a:prstGeom>
            <a:solidFill>
              <a:srgbClr val="AF79DE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15" name="AutoShape 18"/>
            <p:cNvSpPr/>
            <p:nvPr/>
          </p:nvSpPr>
          <p:spPr>
            <a:xfrm>
              <a:off x="665640" y="404280"/>
              <a:ext cx="74520" cy="74520"/>
            </a:xfrm>
            <a:prstGeom prst="ellipse">
              <a:avLst/>
            </a:prstGeom>
            <a:solidFill>
              <a:srgbClr val="AF79DE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16" name="AutoShape 19"/>
            <p:cNvSpPr/>
            <p:nvPr/>
          </p:nvSpPr>
          <p:spPr>
            <a:xfrm>
              <a:off x="776160" y="413280"/>
              <a:ext cx="68760" cy="68760"/>
            </a:xfrm>
            <a:prstGeom prst="ellipse">
              <a:avLst/>
            </a:prstGeom>
            <a:solidFill>
              <a:srgbClr val="AF79DE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17" name="AutoShape 20"/>
            <p:cNvSpPr/>
            <p:nvPr/>
          </p:nvSpPr>
          <p:spPr>
            <a:xfrm>
              <a:off x="881280" y="408960"/>
              <a:ext cx="65160" cy="65160"/>
            </a:xfrm>
            <a:prstGeom prst="ellipse">
              <a:avLst/>
            </a:prstGeom>
            <a:solidFill>
              <a:srgbClr val="AF79DE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18" name="AutoShape 21"/>
            <p:cNvSpPr/>
            <p:nvPr/>
          </p:nvSpPr>
          <p:spPr>
            <a:xfrm>
              <a:off x="431640" y="513720"/>
              <a:ext cx="83880" cy="83880"/>
            </a:xfrm>
            <a:prstGeom prst="ellipse">
              <a:avLst/>
            </a:prstGeom>
            <a:solidFill>
              <a:srgbClr val="AF79DE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19" name="AutoShape 22"/>
            <p:cNvSpPr/>
            <p:nvPr/>
          </p:nvSpPr>
          <p:spPr>
            <a:xfrm>
              <a:off x="551520" y="520200"/>
              <a:ext cx="77760" cy="77760"/>
            </a:xfrm>
            <a:prstGeom prst="ellipse">
              <a:avLst/>
            </a:prstGeom>
            <a:solidFill>
              <a:srgbClr val="AF79DE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20" name="AutoShape 23"/>
            <p:cNvSpPr/>
            <p:nvPr/>
          </p:nvSpPr>
          <p:spPr>
            <a:xfrm>
              <a:off x="665640" y="522000"/>
              <a:ext cx="74520" cy="74520"/>
            </a:xfrm>
            <a:prstGeom prst="ellipse">
              <a:avLst/>
            </a:prstGeom>
            <a:solidFill>
              <a:srgbClr val="AF79DE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21" name="AutoShape 24"/>
            <p:cNvSpPr/>
            <p:nvPr/>
          </p:nvSpPr>
          <p:spPr>
            <a:xfrm>
              <a:off x="776160" y="531000"/>
              <a:ext cx="68760" cy="68760"/>
            </a:xfrm>
            <a:prstGeom prst="ellipse">
              <a:avLst/>
            </a:prstGeom>
            <a:solidFill>
              <a:srgbClr val="AF79DE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22" name="AutoShape 25"/>
            <p:cNvSpPr/>
            <p:nvPr/>
          </p:nvSpPr>
          <p:spPr>
            <a:xfrm>
              <a:off x="881280" y="526680"/>
              <a:ext cx="65160" cy="65160"/>
            </a:xfrm>
            <a:prstGeom prst="ellipse">
              <a:avLst/>
            </a:prstGeom>
            <a:solidFill>
              <a:srgbClr val="AF79DE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23" name="AutoShape 26"/>
            <p:cNvSpPr/>
            <p:nvPr/>
          </p:nvSpPr>
          <p:spPr>
            <a:xfrm>
              <a:off x="431640" y="631440"/>
              <a:ext cx="83880" cy="83880"/>
            </a:xfrm>
            <a:prstGeom prst="ellipse">
              <a:avLst/>
            </a:prstGeom>
            <a:solidFill>
              <a:srgbClr val="AF79DE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24" name="AutoShape 27"/>
            <p:cNvSpPr/>
            <p:nvPr/>
          </p:nvSpPr>
          <p:spPr>
            <a:xfrm>
              <a:off x="551520" y="637920"/>
              <a:ext cx="77760" cy="77760"/>
            </a:xfrm>
            <a:prstGeom prst="ellipse">
              <a:avLst/>
            </a:prstGeom>
            <a:solidFill>
              <a:srgbClr val="AF79DE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25" name="AutoShape 28"/>
            <p:cNvSpPr/>
            <p:nvPr/>
          </p:nvSpPr>
          <p:spPr>
            <a:xfrm>
              <a:off x="665640" y="639720"/>
              <a:ext cx="74520" cy="74520"/>
            </a:xfrm>
            <a:prstGeom prst="ellipse">
              <a:avLst/>
            </a:prstGeom>
            <a:solidFill>
              <a:srgbClr val="AF79DE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26" name="AutoShape 29"/>
            <p:cNvSpPr/>
            <p:nvPr/>
          </p:nvSpPr>
          <p:spPr>
            <a:xfrm>
              <a:off x="776160" y="648720"/>
              <a:ext cx="68760" cy="68760"/>
            </a:xfrm>
            <a:prstGeom prst="ellipse">
              <a:avLst/>
            </a:prstGeom>
            <a:solidFill>
              <a:srgbClr val="AF79DE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27" name="AutoShape 30"/>
            <p:cNvSpPr/>
            <p:nvPr/>
          </p:nvSpPr>
          <p:spPr>
            <a:xfrm>
              <a:off x="881280" y="644760"/>
              <a:ext cx="65160" cy="65160"/>
            </a:xfrm>
            <a:prstGeom prst="ellipse">
              <a:avLst/>
            </a:prstGeom>
            <a:solidFill>
              <a:srgbClr val="AF79DE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28" name="AutoShape 31"/>
            <p:cNvSpPr/>
            <p:nvPr/>
          </p:nvSpPr>
          <p:spPr>
            <a:xfrm>
              <a:off x="431640" y="749160"/>
              <a:ext cx="83880" cy="83880"/>
            </a:xfrm>
            <a:prstGeom prst="ellipse">
              <a:avLst/>
            </a:prstGeom>
            <a:solidFill>
              <a:srgbClr val="AF79DE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29" name="AutoShape 32"/>
            <p:cNvSpPr/>
            <p:nvPr/>
          </p:nvSpPr>
          <p:spPr>
            <a:xfrm>
              <a:off x="551520" y="756000"/>
              <a:ext cx="77760" cy="77760"/>
            </a:xfrm>
            <a:prstGeom prst="ellipse">
              <a:avLst/>
            </a:prstGeom>
            <a:solidFill>
              <a:srgbClr val="AF79DE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30" name="AutoShape 33"/>
            <p:cNvSpPr/>
            <p:nvPr/>
          </p:nvSpPr>
          <p:spPr>
            <a:xfrm>
              <a:off x="665640" y="757440"/>
              <a:ext cx="74520" cy="74520"/>
            </a:xfrm>
            <a:prstGeom prst="ellipse">
              <a:avLst/>
            </a:prstGeom>
            <a:solidFill>
              <a:srgbClr val="AF79DE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31" name="AutoShape 34"/>
            <p:cNvSpPr/>
            <p:nvPr/>
          </p:nvSpPr>
          <p:spPr>
            <a:xfrm>
              <a:off x="776160" y="766440"/>
              <a:ext cx="68760" cy="68760"/>
            </a:xfrm>
            <a:prstGeom prst="ellipse">
              <a:avLst/>
            </a:prstGeom>
            <a:solidFill>
              <a:srgbClr val="AF79DE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32" name="AutoShape 35"/>
            <p:cNvSpPr/>
            <p:nvPr/>
          </p:nvSpPr>
          <p:spPr>
            <a:xfrm>
              <a:off x="881280" y="762480"/>
              <a:ext cx="65160" cy="65160"/>
            </a:xfrm>
            <a:prstGeom prst="ellipse">
              <a:avLst/>
            </a:prstGeom>
            <a:solidFill>
              <a:srgbClr val="AF79DE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</p:grpSp>
      <p:sp>
        <p:nvSpPr>
          <p:cNvPr id="233" name="Picture 4"/>
          <p:cNvSpPr/>
          <p:nvPr/>
        </p:nvSpPr>
        <p:spPr>
          <a:xfrm>
            <a:off x="7939080" y="835560"/>
            <a:ext cx="3679560" cy="4906080"/>
          </a:xfrm>
          <a:prstGeom prst="parallelogram">
            <a:avLst>
              <a:gd name="adj" fmla="val 25000"/>
            </a:avLst>
          </a:prstGeom>
          <a:blipFill rotWithShape="0">
            <a:blip r:embed="rId2"/>
            <a:stretch>
              <a:fillRect/>
            </a:stretch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>
            <a:alphaModFix amt="78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34" name="PlaceHolder 1"/>
          <p:cNvSpPr>
            <a:spLocks noGrp="1"/>
          </p:cNvSpPr>
          <p:nvPr>
            <p:ph/>
          </p:nvPr>
        </p:nvSpPr>
        <p:spPr>
          <a:xfrm>
            <a:off x="3887640" y="1844640"/>
            <a:ext cx="4614120" cy="9446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Autofit/>
          </a:bodyPr>
          <a:lstStyle/>
          <a:p>
            <a:pPr indent="0" algn="ctr" defTabSz="914400">
              <a:lnSpc>
                <a:spcPct val="130000"/>
              </a:lnSpc>
              <a:spcAft>
                <a:spcPts val="1001"/>
              </a:spcAft>
              <a:buNone/>
              <a:tabLst>
                <a:tab pos="0"/>
              </a:tabLst>
            </a:pPr>
            <a:r>
              <a:rPr lang="en-US" sz="6600" b="1" strike="noStrike" spc="148">
                <a:solidFill>
                  <a:srgbClr val="AF79DE"/>
                </a:solidFill>
                <a:latin typeface="Arial"/>
                <a:ea typeface="微软雅黑"/>
              </a:rPr>
              <a:t>02</a:t>
            </a:r>
            <a:endParaRPr lang="en-US" sz="66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235" name="PlaceHolder 2"/>
          <p:cNvSpPr>
            <a:spLocks noGrp="1"/>
          </p:cNvSpPr>
          <p:nvPr>
            <p:ph type="title" idx="4294967295"/>
          </p:nvPr>
        </p:nvSpPr>
        <p:spPr>
          <a:xfrm>
            <a:off x="451440" y="3876120"/>
            <a:ext cx="11486160" cy="99216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algn="ctr" defTabSz="914400">
              <a:lnSpc>
                <a:spcPct val="100000"/>
              </a:lnSpc>
              <a:buNone/>
            </a:pPr>
            <a:r>
              <a:rPr lang="zh-CN" sz="4000" b="1" strike="noStrike" spc="299">
                <a:solidFill>
                  <a:srgbClr val="AF79DE"/>
                </a:solidFill>
                <a:latin typeface="Arial"/>
                <a:ea typeface="微软雅黑"/>
              </a:rPr>
              <a:t>第二章 丹毒病例护理风险评估</a:t>
            </a:r>
            <a:endParaRPr lang="en-US" sz="4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236" name="章节页"/>
          <p:cNvSpPr/>
          <p:nvPr/>
        </p:nvSpPr>
        <p:spPr>
          <a:xfrm>
            <a:off x="857880" y="1252800"/>
            <a:ext cx="1934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>
            <a:alphaModFix amt="78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37" name="AutoShape 3"/>
          <p:cNvSpPr/>
          <p:nvPr/>
        </p:nvSpPr>
        <p:spPr>
          <a:xfrm>
            <a:off x="3853440" y="1681560"/>
            <a:ext cx="3657240" cy="1989360"/>
          </a:xfrm>
          <a:prstGeom prst="rect">
            <a:avLst/>
          </a:prstGeom>
          <a:solidFill>
            <a:srgbClr val="AF79DE">
              <a:alpha val="50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38" name="AutoShape 4"/>
          <p:cNvSpPr/>
          <p:nvPr/>
        </p:nvSpPr>
        <p:spPr>
          <a:xfrm>
            <a:off x="3853440" y="1301040"/>
            <a:ext cx="3657240" cy="718920"/>
          </a:xfrm>
          <a:prstGeom prst="roundRect">
            <a:avLst>
              <a:gd name="adj" fmla="val 16667"/>
            </a:avLst>
          </a:prstGeom>
          <a:solidFill>
            <a:srgbClr val="AF79DE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39" name="AutoShape 7"/>
          <p:cNvSpPr/>
          <p:nvPr/>
        </p:nvSpPr>
        <p:spPr>
          <a:xfrm>
            <a:off x="7873200" y="1681560"/>
            <a:ext cx="3657240" cy="1989360"/>
          </a:xfrm>
          <a:prstGeom prst="rect">
            <a:avLst/>
          </a:prstGeom>
          <a:solidFill>
            <a:srgbClr val="AF79DE">
              <a:alpha val="50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40" name="AutoShape 8"/>
          <p:cNvSpPr/>
          <p:nvPr/>
        </p:nvSpPr>
        <p:spPr>
          <a:xfrm>
            <a:off x="7873200" y="1301040"/>
            <a:ext cx="3657240" cy="718920"/>
          </a:xfrm>
          <a:prstGeom prst="roundRect">
            <a:avLst>
              <a:gd name="adj" fmla="val 16667"/>
            </a:avLst>
          </a:prstGeom>
          <a:solidFill>
            <a:srgbClr val="AF79DE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41" name="AutoShape 10"/>
          <p:cNvSpPr/>
          <p:nvPr/>
        </p:nvSpPr>
        <p:spPr>
          <a:xfrm>
            <a:off x="3853440" y="4213080"/>
            <a:ext cx="3657240" cy="1989360"/>
          </a:xfrm>
          <a:prstGeom prst="rect">
            <a:avLst/>
          </a:prstGeom>
          <a:solidFill>
            <a:srgbClr val="AF79DE">
              <a:alpha val="50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42" name="AutoShape 11"/>
          <p:cNvSpPr/>
          <p:nvPr/>
        </p:nvSpPr>
        <p:spPr>
          <a:xfrm>
            <a:off x="3853440" y="3895200"/>
            <a:ext cx="3657240" cy="718920"/>
          </a:xfrm>
          <a:prstGeom prst="roundRect">
            <a:avLst>
              <a:gd name="adj" fmla="val 16667"/>
            </a:avLst>
          </a:prstGeom>
          <a:solidFill>
            <a:srgbClr val="AF79DE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43" name="AutoShape 13"/>
          <p:cNvSpPr/>
          <p:nvPr/>
        </p:nvSpPr>
        <p:spPr>
          <a:xfrm>
            <a:off x="7873200" y="4213080"/>
            <a:ext cx="3657240" cy="1989360"/>
          </a:xfrm>
          <a:prstGeom prst="rect">
            <a:avLst/>
          </a:prstGeom>
          <a:solidFill>
            <a:srgbClr val="AF79DE">
              <a:alpha val="50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44" name="AutoShape 14"/>
          <p:cNvSpPr/>
          <p:nvPr/>
        </p:nvSpPr>
        <p:spPr>
          <a:xfrm>
            <a:off x="7873200" y="3895200"/>
            <a:ext cx="3657240" cy="718920"/>
          </a:xfrm>
          <a:prstGeom prst="roundRect">
            <a:avLst>
              <a:gd name="adj" fmla="val 16667"/>
            </a:avLst>
          </a:prstGeom>
          <a:solidFill>
            <a:srgbClr val="AF79DE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45" name="矩形 28"/>
          <p:cNvSpPr/>
          <p:nvPr/>
        </p:nvSpPr>
        <p:spPr>
          <a:xfrm>
            <a:off x="3540240" y="147528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246" name="content.2.title"/>
          <p:cNvSpPr/>
          <p:nvPr/>
        </p:nvSpPr>
        <p:spPr>
          <a:xfrm>
            <a:off x="8046720" y="1557720"/>
            <a:ext cx="331812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皮肤溃烂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7" name="content.2.content"/>
          <p:cNvSpPr/>
          <p:nvPr/>
        </p:nvSpPr>
        <p:spPr>
          <a:xfrm>
            <a:off x="7984440" y="2090880"/>
            <a:ext cx="3433680" cy="1447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6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皮肤完整性受损，易感染，需要及时处理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8" name="矩形 33"/>
          <p:cNvSpPr/>
          <p:nvPr/>
        </p:nvSpPr>
        <p:spPr>
          <a:xfrm>
            <a:off x="6208560" y="147528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249" name="content.3.title"/>
          <p:cNvSpPr/>
          <p:nvPr/>
        </p:nvSpPr>
        <p:spPr>
          <a:xfrm>
            <a:off x="3992400" y="4109040"/>
            <a:ext cx="333720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全面风险评估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0" name="content.3.content"/>
          <p:cNvSpPr/>
          <p:nvPr/>
        </p:nvSpPr>
        <p:spPr>
          <a:xfrm>
            <a:off x="3991680" y="4732560"/>
            <a:ext cx="3338640" cy="1361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6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能够发现患者的潜在风险，提前干预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1" name="矩形 38"/>
          <p:cNvSpPr/>
          <p:nvPr/>
        </p:nvSpPr>
        <p:spPr>
          <a:xfrm>
            <a:off x="8942040" y="147528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252" name="content.4.title"/>
          <p:cNvSpPr/>
          <p:nvPr/>
        </p:nvSpPr>
        <p:spPr>
          <a:xfrm>
            <a:off x="8046720" y="4109040"/>
            <a:ext cx="337140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0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 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3" name="content.4.content"/>
          <p:cNvSpPr/>
          <p:nvPr/>
        </p:nvSpPr>
        <p:spPr>
          <a:xfrm>
            <a:off x="8046720" y="4669920"/>
            <a:ext cx="3371400" cy="1423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en-US" sz="16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 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4" name="PlaceHolder 1"/>
          <p:cNvSpPr>
            <a:spLocks noGrp="1"/>
          </p:cNvSpPr>
          <p:nvPr>
            <p:ph type="title" idx="4294967295"/>
          </p:nvPr>
        </p:nvSpPr>
        <p:spPr>
          <a:xfrm>
            <a:off x="1026000" y="2412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000" b="1" strike="noStrike" spc="299">
                <a:solidFill>
                  <a:srgbClr val="AF79DE"/>
                </a:solidFill>
                <a:latin typeface="Arial"/>
                <a:ea typeface="微软雅黑"/>
              </a:rPr>
              <a:t>风险评估的重要性</a:t>
            </a:r>
            <a:endParaRPr lang="en-US" sz="3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255" name="矩形 19"/>
          <p:cNvSpPr/>
          <p:nvPr/>
        </p:nvSpPr>
        <p:spPr>
          <a:xfrm>
            <a:off x="729720" y="147528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256" name="content.1.title"/>
          <p:cNvSpPr/>
          <p:nvPr/>
        </p:nvSpPr>
        <p:spPr>
          <a:xfrm>
            <a:off x="3991680" y="1557720"/>
            <a:ext cx="333864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感染性休克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7" name="content.1.content"/>
          <p:cNvSpPr/>
          <p:nvPr/>
        </p:nvSpPr>
        <p:spPr>
          <a:xfrm>
            <a:off x="3991680" y="2090880"/>
            <a:ext cx="3338640" cy="1447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6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可能发生于严重感染患者，对患者生命构成威胁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grpSp>
        <p:nvGrpSpPr>
          <p:cNvPr id="258" name="Group 15"/>
          <p:cNvGrpSpPr/>
          <p:nvPr/>
        </p:nvGrpSpPr>
        <p:grpSpPr>
          <a:xfrm>
            <a:off x="435960" y="378720"/>
            <a:ext cx="515160" cy="439560"/>
            <a:chOff x="435960" y="378720"/>
            <a:chExt cx="515160" cy="439560"/>
          </a:xfrm>
        </p:grpSpPr>
        <p:sp>
          <p:nvSpPr>
            <p:cNvPr id="259" name="AutoShape 16"/>
            <p:cNvSpPr/>
            <p:nvPr/>
          </p:nvSpPr>
          <p:spPr>
            <a:xfrm>
              <a:off x="435960" y="378720"/>
              <a:ext cx="83880" cy="83880"/>
            </a:xfrm>
            <a:prstGeom prst="ellipse">
              <a:avLst/>
            </a:prstGeom>
            <a:solidFill>
              <a:srgbClr val="AF79DE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60" name="AutoShape 17"/>
            <p:cNvSpPr/>
            <p:nvPr/>
          </p:nvSpPr>
          <p:spPr>
            <a:xfrm>
              <a:off x="555840" y="385200"/>
              <a:ext cx="77760" cy="77760"/>
            </a:xfrm>
            <a:prstGeom prst="ellipse">
              <a:avLst/>
            </a:prstGeom>
            <a:solidFill>
              <a:srgbClr val="AF79DE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61" name="AutoShape 18"/>
            <p:cNvSpPr/>
            <p:nvPr/>
          </p:nvSpPr>
          <p:spPr>
            <a:xfrm>
              <a:off x="669960" y="387000"/>
              <a:ext cx="74520" cy="74520"/>
            </a:xfrm>
            <a:prstGeom prst="ellipse">
              <a:avLst/>
            </a:prstGeom>
            <a:solidFill>
              <a:srgbClr val="AF79DE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62" name="AutoShape 19"/>
            <p:cNvSpPr/>
            <p:nvPr/>
          </p:nvSpPr>
          <p:spPr>
            <a:xfrm>
              <a:off x="780840" y="396000"/>
              <a:ext cx="68760" cy="68760"/>
            </a:xfrm>
            <a:prstGeom prst="ellipse">
              <a:avLst/>
            </a:prstGeom>
            <a:solidFill>
              <a:srgbClr val="AF79DE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63" name="AutoShape 20"/>
            <p:cNvSpPr/>
            <p:nvPr/>
          </p:nvSpPr>
          <p:spPr>
            <a:xfrm>
              <a:off x="885960" y="392040"/>
              <a:ext cx="65160" cy="65160"/>
            </a:xfrm>
            <a:prstGeom prst="ellipse">
              <a:avLst/>
            </a:prstGeom>
            <a:solidFill>
              <a:srgbClr val="AF79DE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64" name="AutoShape 21"/>
            <p:cNvSpPr/>
            <p:nvPr/>
          </p:nvSpPr>
          <p:spPr>
            <a:xfrm>
              <a:off x="435960" y="496440"/>
              <a:ext cx="83880" cy="83880"/>
            </a:xfrm>
            <a:prstGeom prst="ellipse">
              <a:avLst/>
            </a:prstGeom>
            <a:solidFill>
              <a:srgbClr val="AF79DE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65" name="AutoShape 22"/>
            <p:cNvSpPr/>
            <p:nvPr/>
          </p:nvSpPr>
          <p:spPr>
            <a:xfrm>
              <a:off x="555840" y="503280"/>
              <a:ext cx="77760" cy="77760"/>
            </a:xfrm>
            <a:prstGeom prst="ellipse">
              <a:avLst/>
            </a:prstGeom>
            <a:solidFill>
              <a:srgbClr val="AF79DE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66" name="AutoShape 23"/>
            <p:cNvSpPr/>
            <p:nvPr/>
          </p:nvSpPr>
          <p:spPr>
            <a:xfrm>
              <a:off x="669960" y="504720"/>
              <a:ext cx="74520" cy="74520"/>
            </a:xfrm>
            <a:prstGeom prst="ellipse">
              <a:avLst/>
            </a:prstGeom>
            <a:solidFill>
              <a:srgbClr val="AF79DE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67" name="AutoShape 24"/>
            <p:cNvSpPr/>
            <p:nvPr/>
          </p:nvSpPr>
          <p:spPr>
            <a:xfrm>
              <a:off x="780840" y="513720"/>
              <a:ext cx="68760" cy="68760"/>
            </a:xfrm>
            <a:prstGeom prst="ellipse">
              <a:avLst/>
            </a:prstGeom>
            <a:solidFill>
              <a:srgbClr val="AF79DE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68" name="AutoShape 25"/>
            <p:cNvSpPr/>
            <p:nvPr/>
          </p:nvSpPr>
          <p:spPr>
            <a:xfrm>
              <a:off x="885960" y="509760"/>
              <a:ext cx="65160" cy="65160"/>
            </a:xfrm>
            <a:prstGeom prst="ellipse">
              <a:avLst/>
            </a:prstGeom>
            <a:solidFill>
              <a:srgbClr val="AF79DE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69" name="AutoShape 26"/>
            <p:cNvSpPr/>
            <p:nvPr/>
          </p:nvSpPr>
          <p:spPr>
            <a:xfrm>
              <a:off x="435960" y="614520"/>
              <a:ext cx="83880" cy="83880"/>
            </a:xfrm>
            <a:prstGeom prst="ellipse">
              <a:avLst/>
            </a:prstGeom>
            <a:solidFill>
              <a:srgbClr val="AF79DE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70" name="AutoShape 27"/>
            <p:cNvSpPr/>
            <p:nvPr/>
          </p:nvSpPr>
          <p:spPr>
            <a:xfrm>
              <a:off x="555840" y="621000"/>
              <a:ext cx="77760" cy="77760"/>
            </a:xfrm>
            <a:prstGeom prst="ellipse">
              <a:avLst/>
            </a:prstGeom>
            <a:solidFill>
              <a:srgbClr val="AF79DE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71" name="AutoShape 28"/>
            <p:cNvSpPr/>
            <p:nvPr/>
          </p:nvSpPr>
          <p:spPr>
            <a:xfrm>
              <a:off x="669960" y="622800"/>
              <a:ext cx="74520" cy="74520"/>
            </a:xfrm>
            <a:prstGeom prst="ellipse">
              <a:avLst/>
            </a:prstGeom>
            <a:solidFill>
              <a:srgbClr val="AF79DE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72" name="AutoShape 29"/>
            <p:cNvSpPr/>
            <p:nvPr/>
          </p:nvSpPr>
          <p:spPr>
            <a:xfrm>
              <a:off x="780840" y="631440"/>
              <a:ext cx="68760" cy="68760"/>
            </a:xfrm>
            <a:prstGeom prst="ellipse">
              <a:avLst/>
            </a:prstGeom>
            <a:solidFill>
              <a:srgbClr val="AF79DE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73" name="AutoShape 30"/>
            <p:cNvSpPr/>
            <p:nvPr/>
          </p:nvSpPr>
          <p:spPr>
            <a:xfrm>
              <a:off x="885960" y="627480"/>
              <a:ext cx="65160" cy="65160"/>
            </a:xfrm>
            <a:prstGeom prst="ellipse">
              <a:avLst/>
            </a:prstGeom>
            <a:solidFill>
              <a:srgbClr val="AF79DE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74" name="AutoShape 31"/>
            <p:cNvSpPr/>
            <p:nvPr/>
          </p:nvSpPr>
          <p:spPr>
            <a:xfrm>
              <a:off x="435960" y="732240"/>
              <a:ext cx="83880" cy="83880"/>
            </a:xfrm>
            <a:prstGeom prst="ellipse">
              <a:avLst/>
            </a:prstGeom>
            <a:solidFill>
              <a:srgbClr val="AF79DE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75" name="AutoShape 32"/>
            <p:cNvSpPr/>
            <p:nvPr/>
          </p:nvSpPr>
          <p:spPr>
            <a:xfrm>
              <a:off x="555840" y="738720"/>
              <a:ext cx="77760" cy="77760"/>
            </a:xfrm>
            <a:prstGeom prst="ellipse">
              <a:avLst/>
            </a:prstGeom>
            <a:solidFill>
              <a:srgbClr val="AF79DE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76" name="AutoShape 33"/>
            <p:cNvSpPr/>
            <p:nvPr/>
          </p:nvSpPr>
          <p:spPr>
            <a:xfrm>
              <a:off x="669960" y="740520"/>
              <a:ext cx="74520" cy="74520"/>
            </a:xfrm>
            <a:prstGeom prst="ellipse">
              <a:avLst/>
            </a:prstGeom>
            <a:solidFill>
              <a:srgbClr val="AF79DE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77" name="AutoShape 34"/>
            <p:cNvSpPr/>
            <p:nvPr/>
          </p:nvSpPr>
          <p:spPr>
            <a:xfrm>
              <a:off x="780840" y="749520"/>
              <a:ext cx="68760" cy="68760"/>
            </a:xfrm>
            <a:prstGeom prst="ellipse">
              <a:avLst/>
            </a:prstGeom>
            <a:solidFill>
              <a:srgbClr val="AF79DE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78" name="AutoShape 35"/>
            <p:cNvSpPr/>
            <p:nvPr/>
          </p:nvSpPr>
          <p:spPr>
            <a:xfrm>
              <a:off x="885960" y="745200"/>
              <a:ext cx="65160" cy="65160"/>
            </a:xfrm>
            <a:prstGeom prst="ellipse">
              <a:avLst/>
            </a:prstGeom>
            <a:solidFill>
              <a:srgbClr val="AF79DE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</p:grpSp>
      <p:sp>
        <p:nvSpPr>
          <p:cNvPr id="279" name="Picture 4"/>
          <p:cNvSpPr/>
          <p:nvPr/>
        </p:nvSpPr>
        <p:spPr>
          <a:xfrm>
            <a:off x="139680" y="1806480"/>
            <a:ext cx="3119400" cy="4159440"/>
          </a:xfrm>
          <a:prstGeom prst="parallelogram">
            <a:avLst>
              <a:gd name="adj" fmla="val 25000"/>
            </a:avLst>
          </a:prstGeom>
          <a:blipFill rotWithShape="0">
            <a:blip r:embed="rId2"/>
            <a:stretch>
              <a:fillRect/>
            </a:stretch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5">
            <a:alphaModFix amt="78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80" name="PlaceHolder 1"/>
          <p:cNvSpPr>
            <a:spLocks noGrp="1"/>
          </p:cNvSpPr>
          <p:nvPr>
            <p:ph type="title" idx="4294967295"/>
          </p:nvPr>
        </p:nvSpPr>
        <p:spPr>
          <a:xfrm>
            <a:off x="1035720" y="306000"/>
            <a:ext cx="7901640" cy="540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rm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000" b="1" strike="noStrike" spc="299">
                <a:solidFill>
                  <a:srgbClr val="AF79DE"/>
                </a:solidFill>
                <a:latin typeface="Arial"/>
                <a:ea typeface="微软雅黑"/>
              </a:rPr>
              <a:t>风险评估实操</a:t>
            </a:r>
            <a:endParaRPr lang="en-US" sz="3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281" name="content"/>
          <p:cNvSpPr/>
          <p:nvPr/>
        </p:nvSpPr>
        <p:spPr>
          <a:xfrm>
            <a:off x="780480" y="1709280"/>
            <a:ext cx="5725440" cy="2480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</a:pPr>
            <a:r>
              <a:rPr lang="zh-CN" sz="18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护士在进行风险评估时，需要充分沟通了解患者病史，选择适合的评估项目，调整护理计划，降低住院风险。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grpSp>
        <p:nvGrpSpPr>
          <p:cNvPr id="282" name="Group 15"/>
          <p:cNvGrpSpPr/>
          <p:nvPr/>
        </p:nvGrpSpPr>
        <p:grpSpPr>
          <a:xfrm>
            <a:off x="435960" y="378720"/>
            <a:ext cx="515160" cy="439560"/>
            <a:chOff x="435960" y="378720"/>
            <a:chExt cx="515160" cy="439560"/>
          </a:xfrm>
        </p:grpSpPr>
        <p:sp>
          <p:nvSpPr>
            <p:cNvPr id="283" name="AutoShape 16"/>
            <p:cNvSpPr/>
            <p:nvPr/>
          </p:nvSpPr>
          <p:spPr>
            <a:xfrm>
              <a:off x="435960" y="378720"/>
              <a:ext cx="83880" cy="83880"/>
            </a:xfrm>
            <a:prstGeom prst="ellipse">
              <a:avLst/>
            </a:prstGeom>
            <a:solidFill>
              <a:srgbClr val="AF79DE">
                <a:alpha val="82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84" name="AutoShape 17"/>
            <p:cNvSpPr/>
            <p:nvPr/>
          </p:nvSpPr>
          <p:spPr>
            <a:xfrm>
              <a:off x="555840" y="385200"/>
              <a:ext cx="77760" cy="77760"/>
            </a:xfrm>
            <a:prstGeom prst="ellipse">
              <a:avLst/>
            </a:prstGeom>
            <a:solidFill>
              <a:srgbClr val="AF79DE">
                <a:alpha val="82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85" name="AutoShape 18"/>
            <p:cNvSpPr/>
            <p:nvPr/>
          </p:nvSpPr>
          <p:spPr>
            <a:xfrm>
              <a:off x="669960" y="387000"/>
              <a:ext cx="74520" cy="74520"/>
            </a:xfrm>
            <a:prstGeom prst="ellipse">
              <a:avLst/>
            </a:prstGeom>
            <a:solidFill>
              <a:srgbClr val="AF79DE">
                <a:alpha val="82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86" name="AutoShape 19"/>
            <p:cNvSpPr/>
            <p:nvPr/>
          </p:nvSpPr>
          <p:spPr>
            <a:xfrm>
              <a:off x="780840" y="396000"/>
              <a:ext cx="68760" cy="68760"/>
            </a:xfrm>
            <a:prstGeom prst="ellipse">
              <a:avLst/>
            </a:prstGeom>
            <a:solidFill>
              <a:srgbClr val="AF79DE">
                <a:alpha val="82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87" name="AutoShape 20"/>
            <p:cNvSpPr/>
            <p:nvPr/>
          </p:nvSpPr>
          <p:spPr>
            <a:xfrm>
              <a:off x="885960" y="392040"/>
              <a:ext cx="65160" cy="65160"/>
            </a:xfrm>
            <a:prstGeom prst="ellipse">
              <a:avLst/>
            </a:prstGeom>
            <a:solidFill>
              <a:srgbClr val="AF79DE">
                <a:alpha val="82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88" name="AutoShape 21"/>
            <p:cNvSpPr/>
            <p:nvPr/>
          </p:nvSpPr>
          <p:spPr>
            <a:xfrm>
              <a:off x="435960" y="496440"/>
              <a:ext cx="83880" cy="83880"/>
            </a:xfrm>
            <a:prstGeom prst="ellipse">
              <a:avLst/>
            </a:prstGeom>
            <a:solidFill>
              <a:srgbClr val="AF79DE">
                <a:alpha val="82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89" name="AutoShape 22"/>
            <p:cNvSpPr/>
            <p:nvPr/>
          </p:nvSpPr>
          <p:spPr>
            <a:xfrm>
              <a:off x="555840" y="503280"/>
              <a:ext cx="77760" cy="77760"/>
            </a:xfrm>
            <a:prstGeom prst="ellipse">
              <a:avLst/>
            </a:prstGeom>
            <a:solidFill>
              <a:srgbClr val="AF79DE">
                <a:alpha val="82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90" name="AutoShape 23"/>
            <p:cNvSpPr/>
            <p:nvPr/>
          </p:nvSpPr>
          <p:spPr>
            <a:xfrm>
              <a:off x="669960" y="504720"/>
              <a:ext cx="74520" cy="74520"/>
            </a:xfrm>
            <a:prstGeom prst="ellipse">
              <a:avLst/>
            </a:prstGeom>
            <a:solidFill>
              <a:srgbClr val="AF79DE">
                <a:alpha val="82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91" name="AutoShape 24"/>
            <p:cNvSpPr/>
            <p:nvPr/>
          </p:nvSpPr>
          <p:spPr>
            <a:xfrm>
              <a:off x="780840" y="513720"/>
              <a:ext cx="68760" cy="68760"/>
            </a:xfrm>
            <a:prstGeom prst="ellipse">
              <a:avLst/>
            </a:prstGeom>
            <a:solidFill>
              <a:srgbClr val="AF79DE">
                <a:alpha val="82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92" name="AutoShape 25"/>
            <p:cNvSpPr/>
            <p:nvPr/>
          </p:nvSpPr>
          <p:spPr>
            <a:xfrm>
              <a:off x="885960" y="509760"/>
              <a:ext cx="65160" cy="65160"/>
            </a:xfrm>
            <a:prstGeom prst="ellipse">
              <a:avLst/>
            </a:prstGeom>
            <a:solidFill>
              <a:srgbClr val="AF79DE">
                <a:alpha val="82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93" name="AutoShape 26"/>
            <p:cNvSpPr/>
            <p:nvPr/>
          </p:nvSpPr>
          <p:spPr>
            <a:xfrm>
              <a:off x="435960" y="614520"/>
              <a:ext cx="83880" cy="83880"/>
            </a:xfrm>
            <a:prstGeom prst="ellipse">
              <a:avLst/>
            </a:prstGeom>
            <a:solidFill>
              <a:srgbClr val="AF79DE">
                <a:alpha val="82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94" name="AutoShape 27"/>
            <p:cNvSpPr/>
            <p:nvPr/>
          </p:nvSpPr>
          <p:spPr>
            <a:xfrm>
              <a:off x="555840" y="621000"/>
              <a:ext cx="77760" cy="77760"/>
            </a:xfrm>
            <a:prstGeom prst="ellipse">
              <a:avLst/>
            </a:prstGeom>
            <a:solidFill>
              <a:srgbClr val="AF79DE">
                <a:alpha val="82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95" name="AutoShape 28"/>
            <p:cNvSpPr/>
            <p:nvPr/>
          </p:nvSpPr>
          <p:spPr>
            <a:xfrm>
              <a:off x="669960" y="622800"/>
              <a:ext cx="74520" cy="74520"/>
            </a:xfrm>
            <a:prstGeom prst="ellipse">
              <a:avLst/>
            </a:prstGeom>
            <a:solidFill>
              <a:srgbClr val="AF79DE">
                <a:alpha val="82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96" name="AutoShape 29"/>
            <p:cNvSpPr/>
            <p:nvPr/>
          </p:nvSpPr>
          <p:spPr>
            <a:xfrm>
              <a:off x="780840" y="631440"/>
              <a:ext cx="68760" cy="68760"/>
            </a:xfrm>
            <a:prstGeom prst="ellipse">
              <a:avLst/>
            </a:prstGeom>
            <a:solidFill>
              <a:srgbClr val="AF79DE">
                <a:alpha val="82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97" name="AutoShape 30"/>
            <p:cNvSpPr/>
            <p:nvPr/>
          </p:nvSpPr>
          <p:spPr>
            <a:xfrm>
              <a:off x="885960" y="627480"/>
              <a:ext cx="65160" cy="65160"/>
            </a:xfrm>
            <a:prstGeom prst="ellipse">
              <a:avLst/>
            </a:prstGeom>
            <a:solidFill>
              <a:srgbClr val="AF79DE">
                <a:alpha val="82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98" name="AutoShape 31"/>
            <p:cNvSpPr/>
            <p:nvPr/>
          </p:nvSpPr>
          <p:spPr>
            <a:xfrm>
              <a:off x="435960" y="732240"/>
              <a:ext cx="83880" cy="83880"/>
            </a:xfrm>
            <a:prstGeom prst="ellipse">
              <a:avLst/>
            </a:prstGeom>
            <a:solidFill>
              <a:srgbClr val="AF79DE">
                <a:alpha val="82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99" name="AutoShape 32"/>
            <p:cNvSpPr/>
            <p:nvPr/>
          </p:nvSpPr>
          <p:spPr>
            <a:xfrm>
              <a:off x="555840" y="738720"/>
              <a:ext cx="77760" cy="77760"/>
            </a:xfrm>
            <a:prstGeom prst="ellipse">
              <a:avLst/>
            </a:prstGeom>
            <a:solidFill>
              <a:srgbClr val="AF79DE">
                <a:alpha val="82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00" name="AutoShape 33"/>
            <p:cNvSpPr/>
            <p:nvPr/>
          </p:nvSpPr>
          <p:spPr>
            <a:xfrm>
              <a:off x="669960" y="740520"/>
              <a:ext cx="74520" cy="74520"/>
            </a:xfrm>
            <a:prstGeom prst="ellipse">
              <a:avLst/>
            </a:prstGeom>
            <a:solidFill>
              <a:srgbClr val="AF79DE">
                <a:alpha val="82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01" name="AutoShape 34"/>
            <p:cNvSpPr/>
            <p:nvPr/>
          </p:nvSpPr>
          <p:spPr>
            <a:xfrm>
              <a:off x="780840" y="749520"/>
              <a:ext cx="68760" cy="68760"/>
            </a:xfrm>
            <a:prstGeom prst="ellipse">
              <a:avLst/>
            </a:prstGeom>
            <a:solidFill>
              <a:srgbClr val="AF79DE">
                <a:alpha val="82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02" name="AutoShape 35"/>
            <p:cNvSpPr/>
            <p:nvPr/>
          </p:nvSpPr>
          <p:spPr>
            <a:xfrm>
              <a:off x="885960" y="745200"/>
              <a:ext cx="65160" cy="65160"/>
            </a:xfrm>
            <a:prstGeom prst="ellipse">
              <a:avLst/>
            </a:prstGeom>
            <a:solidFill>
              <a:srgbClr val="AF79DE">
                <a:alpha val="82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</p:grpSp>
      <p:sp>
        <p:nvSpPr>
          <p:cNvPr id="303" name="Freeform 6"/>
          <p:cNvSpPr/>
          <p:nvPr/>
        </p:nvSpPr>
        <p:spPr>
          <a:xfrm>
            <a:off x="2061000" y="5380560"/>
            <a:ext cx="380160" cy="469440"/>
          </a:xfrm>
          <a:custGeom>
            <a:gdLst>
              <a:gd name="textAreaLeft" fmla="*/ 0 w 380160"/>
              <a:gd name="textAreaRight" fmla="*/ 380520 w 380160"/>
              <a:gd name="textAreaTop" fmla="*/ 0 h 469440"/>
              <a:gd name="textAreaBottom" fmla="*/ 469800 h 469440"/>
            </a:gdLst>
            <a:rect l="textAreaLeft" t="textAreaTop" r="textAreaRight" b="textAreaBottom"/>
            <a:pathLst>
              <a:path w="1905000" h="1905000">
                <a:moveTo>
                  <a:pt x="762000" y="0"/>
                </a:moveTo>
                <a:lnTo>
                  <a:pt x="1905000" y="0"/>
                </a:lnTo>
                <a:lnTo>
                  <a:pt x="1143000" y="952500"/>
                </a:lnTo>
                <a:lnTo>
                  <a:pt x="1905000" y="1905000"/>
                </a:lnTo>
                <a:lnTo>
                  <a:pt x="762000" y="1905000"/>
                </a:lnTo>
                <a:lnTo>
                  <a:pt x="0" y="952500"/>
                </a:lnTo>
                <a:lnTo>
                  <a:pt x="762000" y="0"/>
                </a:lnTo>
                <a:close/>
              </a:path>
            </a:pathLst>
          </a:custGeom>
          <a:gradFill rotWithShape="0">
            <a:gsLst>
              <a:gs pos="0">
                <a:srgbClr val="F6F8FC"/>
              </a:gs>
              <a:gs pos="0">
                <a:srgbClr val="ADC0E8"/>
              </a:gs>
              <a:gs pos="0">
                <a:srgbClr val="FFFFFF"/>
              </a:gs>
              <a:gs pos="100000">
                <a:srgbClr val="AF79DE"/>
              </a:gs>
            </a:gsLst>
            <a:lin ang="9780000"/>
          </a:gra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4" name="Freeform 7"/>
          <p:cNvSpPr/>
          <p:nvPr/>
        </p:nvSpPr>
        <p:spPr>
          <a:xfrm>
            <a:off x="2441160" y="5380560"/>
            <a:ext cx="380160" cy="469440"/>
          </a:xfrm>
          <a:custGeom>
            <a:gdLst>
              <a:gd name="textAreaLeft" fmla="*/ 0 w 380160"/>
              <a:gd name="textAreaRight" fmla="*/ 380520 w 380160"/>
              <a:gd name="textAreaTop" fmla="*/ 0 h 469440"/>
              <a:gd name="textAreaBottom" fmla="*/ 469800 h 469440"/>
            </a:gdLst>
            <a:rect l="textAreaLeft" t="textAreaTop" r="textAreaRight" b="textAreaBottom"/>
            <a:pathLst>
              <a:path w="1905000" h="1905000">
                <a:moveTo>
                  <a:pt x="762000" y="0"/>
                </a:moveTo>
                <a:lnTo>
                  <a:pt x="1905000" y="0"/>
                </a:lnTo>
                <a:lnTo>
                  <a:pt x="1143000" y="952500"/>
                </a:lnTo>
                <a:lnTo>
                  <a:pt x="1905000" y="1905000"/>
                </a:lnTo>
                <a:lnTo>
                  <a:pt x="762000" y="1905000"/>
                </a:lnTo>
                <a:lnTo>
                  <a:pt x="0" y="952500"/>
                </a:lnTo>
                <a:lnTo>
                  <a:pt x="762000" y="0"/>
                </a:lnTo>
                <a:close/>
              </a:path>
            </a:pathLst>
          </a:custGeom>
          <a:gradFill rotWithShape="0">
            <a:gsLst>
              <a:gs pos="0">
                <a:srgbClr val="F6F8FC"/>
              </a:gs>
              <a:gs pos="0">
                <a:srgbClr val="ADC0E8"/>
              </a:gs>
              <a:gs pos="0">
                <a:srgbClr val="FFFFFF"/>
              </a:gs>
              <a:gs pos="100000">
                <a:srgbClr val="AF79DE"/>
              </a:gs>
            </a:gsLst>
            <a:lin ang="9780000"/>
          </a:gra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5" name="Freeform 8"/>
          <p:cNvSpPr/>
          <p:nvPr/>
        </p:nvSpPr>
        <p:spPr>
          <a:xfrm>
            <a:off x="2821680" y="5380560"/>
            <a:ext cx="380160" cy="469440"/>
          </a:xfrm>
          <a:custGeom>
            <a:gdLst>
              <a:gd name="textAreaLeft" fmla="*/ 0 w 380160"/>
              <a:gd name="textAreaRight" fmla="*/ 380520 w 380160"/>
              <a:gd name="textAreaTop" fmla="*/ 0 h 469440"/>
              <a:gd name="textAreaBottom" fmla="*/ 469800 h 469440"/>
            </a:gdLst>
            <a:rect l="textAreaLeft" t="textAreaTop" r="textAreaRight" b="textAreaBottom"/>
            <a:pathLst>
              <a:path w="1905000" h="1905000">
                <a:moveTo>
                  <a:pt x="762000" y="0"/>
                </a:moveTo>
                <a:lnTo>
                  <a:pt x="1905000" y="0"/>
                </a:lnTo>
                <a:lnTo>
                  <a:pt x="1143000" y="952500"/>
                </a:lnTo>
                <a:lnTo>
                  <a:pt x="1905000" y="1905000"/>
                </a:lnTo>
                <a:lnTo>
                  <a:pt x="762000" y="1905000"/>
                </a:lnTo>
                <a:lnTo>
                  <a:pt x="0" y="952500"/>
                </a:lnTo>
                <a:lnTo>
                  <a:pt x="762000" y="0"/>
                </a:lnTo>
                <a:close/>
              </a:path>
            </a:pathLst>
          </a:custGeom>
          <a:gradFill rotWithShape="0">
            <a:gsLst>
              <a:gs pos="0">
                <a:srgbClr val="F6F8FC"/>
              </a:gs>
              <a:gs pos="0">
                <a:srgbClr val="ADC0E8"/>
              </a:gs>
              <a:gs pos="0">
                <a:srgbClr val="FFFFFF"/>
              </a:gs>
              <a:gs pos="100000">
                <a:srgbClr val="AF79DE"/>
              </a:gs>
            </a:gsLst>
            <a:lin ang="9780000"/>
          </a:gra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6" name="Freeform 6"/>
          <p:cNvSpPr/>
          <p:nvPr/>
        </p:nvSpPr>
        <p:spPr>
          <a:xfrm>
            <a:off x="924840" y="5380560"/>
            <a:ext cx="380160" cy="469440"/>
          </a:xfrm>
          <a:custGeom>
            <a:gdLst>
              <a:gd name="textAreaLeft" fmla="*/ 0 w 380160"/>
              <a:gd name="textAreaRight" fmla="*/ 380520 w 380160"/>
              <a:gd name="textAreaTop" fmla="*/ 0 h 469440"/>
              <a:gd name="textAreaBottom" fmla="*/ 469800 h 469440"/>
            </a:gdLst>
            <a:rect l="textAreaLeft" t="textAreaTop" r="textAreaRight" b="textAreaBottom"/>
            <a:pathLst>
              <a:path w="1905000" h="1905000">
                <a:moveTo>
                  <a:pt x="762000" y="0"/>
                </a:moveTo>
                <a:lnTo>
                  <a:pt x="1905000" y="0"/>
                </a:lnTo>
                <a:lnTo>
                  <a:pt x="1143000" y="952500"/>
                </a:lnTo>
                <a:lnTo>
                  <a:pt x="1905000" y="1905000"/>
                </a:lnTo>
                <a:lnTo>
                  <a:pt x="762000" y="1905000"/>
                </a:lnTo>
                <a:lnTo>
                  <a:pt x="0" y="952500"/>
                </a:lnTo>
                <a:lnTo>
                  <a:pt x="762000" y="0"/>
                </a:lnTo>
                <a:close/>
              </a:path>
            </a:pathLst>
          </a:custGeom>
          <a:gradFill rotWithShape="0">
            <a:gsLst>
              <a:gs pos="0">
                <a:srgbClr val="F6F8FC"/>
              </a:gs>
              <a:gs pos="0">
                <a:srgbClr val="ADC0E8"/>
              </a:gs>
              <a:gs pos="0">
                <a:srgbClr val="FFFFFF"/>
              </a:gs>
              <a:gs pos="100000">
                <a:srgbClr val="AF79DE"/>
              </a:gs>
            </a:gsLst>
            <a:lin ang="9780000"/>
          </a:gra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7" name="Freeform 7"/>
          <p:cNvSpPr/>
          <p:nvPr/>
        </p:nvSpPr>
        <p:spPr>
          <a:xfrm>
            <a:off x="1305360" y="5380560"/>
            <a:ext cx="380160" cy="469440"/>
          </a:xfrm>
          <a:custGeom>
            <a:gdLst>
              <a:gd name="textAreaLeft" fmla="*/ 0 w 380160"/>
              <a:gd name="textAreaRight" fmla="*/ 380520 w 380160"/>
              <a:gd name="textAreaTop" fmla="*/ 0 h 469440"/>
              <a:gd name="textAreaBottom" fmla="*/ 469800 h 469440"/>
            </a:gdLst>
            <a:rect l="textAreaLeft" t="textAreaTop" r="textAreaRight" b="textAreaBottom"/>
            <a:pathLst>
              <a:path w="1905000" h="1905000">
                <a:moveTo>
                  <a:pt x="762000" y="0"/>
                </a:moveTo>
                <a:lnTo>
                  <a:pt x="1905000" y="0"/>
                </a:lnTo>
                <a:lnTo>
                  <a:pt x="1143000" y="952500"/>
                </a:lnTo>
                <a:lnTo>
                  <a:pt x="1905000" y="1905000"/>
                </a:lnTo>
                <a:lnTo>
                  <a:pt x="762000" y="1905000"/>
                </a:lnTo>
                <a:lnTo>
                  <a:pt x="0" y="952500"/>
                </a:lnTo>
                <a:lnTo>
                  <a:pt x="762000" y="0"/>
                </a:lnTo>
                <a:close/>
              </a:path>
            </a:pathLst>
          </a:custGeom>
          <a:gradFill rotWithShape="0">
            <a:gsLst>
              <a:gs pos="0">
                <a:srgbClr val="F6F8FC"/>
              </a:gs>
              <a:gs pos="0">
                <a:srgbClr val="ADC0E8"/>
              </a:gs>
              <a:gs pos="0">
                <a:srgbClr val="FFFFFF"/>
              </a:gs>
              <a:gs pos="100000">
                <a:srgbClr val="AF79DE"/>
              </a:gs>
            </a:gsLst>
            <a:lin ang="9780000"/>
          </a:gra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8" name="Freeform 8"/>
          <p:cNvSpPr/>
          <p:nvPr/>
        </p:nvSpPr>
        <p:spPr>
          <a:xfrm>
            <a:off x="1685520" y="5380560"/>
            <a:ext cx="380160" cy="469440"/>
          </a:xfrm>
          <a:custGeom>
            <a:gdLst>
              <a:gd name="textAreaLeft" fmla="*/ 0 w 380160"/>
              <a:gd name="textAreaRight" fmla="*/ 380520 w 380160"/>
              <a:gd name="textAreaTop" fmla="*/ 0 h 469440"/>
              <a:gd name="textAreaBottom" fmla="*/ 469800 h 469440"/>
            </a:gdLst>
            <a:rect l="textAreaLeft" t="textAreaTop" r="textAreaRight" b="textAreaBottom"/>
            <a:pathLst>
              <a:path w="1905000" h="1905000">
                <a:moveTo>
                  <a:pt x="762000" y="0"/>
                </a:moveTo>
                <a:lnTo>
                  <a:pt x="1905000" y="0"/>
                </a:lnTo>
                <a:lnTo>
                  <a:pt x="1143000" y="952500"/>
                </a:lnTo>
                <a:lnTo>
                  <a:pt x="1905000" y="1905000"/>
                </a:lnTo>
                <a:lnTo>
                  <a:pt x="762000" y="1905000"/>
                </a:lnTo>
                <a:lnTo>
                  <a:pt x="0" y="952500"/>
                </a:lnTo>
                <a:lnTo>
                  <a:pt x="762000" y="0"/>
                </a:lnTo>
                <a:close/>
              </a:path>
            </a:pathLst>
          </a:custGeom>
          <a:gradFill rotWithShape="0">
            <a:gsLst>
              <a:gs pos="0">
                <a:srgbClr val="F6F8FC"/>
              </a:gs>
              <a:gs pos="0">
                <a:srgbClr val="ADC0E8"/>
              </a:gs>
              <a:gs pos="0">
                <a:srgbClr val="FFFFFF"/>
              </a:gs>
              <a:gs pos="100000">
                <a:srgbClr val="AF79DE"/>
              </a:gs>
            </a:gsLst>
            <a:lin ang="9780000"/>
          </a:gra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9" name="Picture 2"/>
          <p:cNvSpPr/>
          <p:nvPr/>
        </p:nvSpPr>
        <p:spPr>
          <a:xfrm>
            <a:off x="6822720" y="3719160"/>
            <a:ext cx="2701440" cy="2698920"/>
          </a:xfrm>
          <a:prstGeom prst="diamond">
            <a:avLst/>
          </a:prstGeom>
          <a:blipFill rotWithShape="0">
            <a:blip r:embed="rId3"/>
            <a:stretch>
              <a:fillRect/>
            </a:stretch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0" name="Picture 3"/>
          <p:cNvSpPr/>
          <p:nvPr/>
        </p:nvSpPr>
        <p:spPr>
          <a:xfrm>
            <a:off x="7719120" y="1064880"/>
            <a:ext cx="3835800" cy="3832200"/>
          </a:xfrm>
          <a:prstGeom prst="diamond">
            <a:avLst/>
          </a:prstGeom>
          <a:blipFill rotWithShape="0">
            <a:blip r:embed="rId4"/>
            <a:stretch>
              <a:fillRect/>
            </a:stretch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>
            <a:alphaModFix amt="78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11" name="AutoShape 3"/>
          <p:cNvSpPr/>
          <p:nvPr/>
        </p:nvSpPr>
        <p:spPr>
          <a:xfrm>
            <a:off x="472320" y="1375560"/>
            <a:ext cx="11246760" cy="4699080"/>
          </a:xfrm>
          <a:prstGeom prst="rect">
            <a:avLst/>
          </a:prstGeom>
          <a:solidFill>
            <a:srgbClr val="AF79DE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312" name="AutoShape 5"/>
          <p:cNvSpPr/>
          <p:nvPr/>
        </p:nvSpPr>
        <p:spPr>
          <a:xfrm>
            <a:off x="2499480" y="6236280"/>
            <a:ext cx="9219960" cy="66960"/>
          </a:xfrm>
          <a:prstGeom prst="rect">
            <a:avLst/>
          </a:prstGeom>
          <a:solidFill>
            <a:srgbClr val="AF79DE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22320" rIns="90000" bIns="2232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313" name="AutoShape 6"/>
          <p:cNvSpPr/>
          <p:nvPr/>
        </p:nvSpPr>
        <p:spPr>
          <a:xfrm>
            <a:off x="483840" y="6236280"/>
            <a:ext cx="739800" cy="66960"/>
          </a:xfrm>
          <a:prstGeom prst="rect">
            <a:avLst/>
          </a:prstGeom>
          <a:solidFill>
            <a:srgbClr val="AF79DE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22320" rIns="90000" bIns="2232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314" name="AutoShape 7"/>
          <p:cNvSpPr/>
          <p:nvPr/>
        </p:nvSpPr>
        <p:spPr>
          <a:xfrm>
            <a:off x="1375920" y="6200640"/>
            <a:ext cx="158400" cy="158400"/>
          </a:xfrm>
          <a:prstGeom prst="ellipse">
            <a:avLst/>
          </a:prstGeom>
          <a:solidFill>
            <a:srgbClr val="AF79DE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315" name="AutoShape 8"/>
          <p:cNvSpPr/>
          <p:nvPr/>
        </p:nvSpPr>
        <p:spPr>
          <a:xfrm>
            <a:off x="1607040" y="6207120"/>
            <a:ext cx="146880" cy="146880"/>
          </a:xfrm>
          <a:prstGeom prst="ellipse">
            <a:avLst/>
          </a:prstGeom>
          <a:solidFill>
            <a:srgbClr val="AF79DE">
              <a:alpha val="80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316" name="AutoShape 9"/>
          <p:cNvSpPr/>
          <p:nvPr/>
        </p:nvSpPr>
        <p:spPr>
          <a:xfrm>
            <a:off x="1827360" y="6213960"/>
            <a:ext cx="135720" cy="135720"/>
          </a:xfrm>
          <a:prstGeom prst="ellipse">
            <a:avLst/>
          </a:prstGeom>
          <a:solidFill>
            <a:srgbClr val="AF79DE">
              <a:alpha val="60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317" name="AutoShape 10"/>
          <p:cNvSpPr/>
          <p:nvPr/>
        </p:nvSpPr>
        <p:spPr>
          <a:xfrm>
            <a:off x="2027160" y="6220440"/>
            <a:ext cx="124200" cy="124200"/>
          </a:xfrm>
          <a:prstGeom prst="ellipse">
            <a:avLst/>
          </a:prstGeom>
          <a:solidFill>
            <a:srgbClr val="AF79DE">
              <a:alpha val="40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3200" rIns="90000" bIns="432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318" name="AutoShape 11"/>
          <p:cNvSpPr/>
          <p:nvPr/>
        </p:nvSpPr>
        <p:spPr>
          <a:xfrm>
            <a:off x="2224800" y="6215040"/>
            <a:ext cx="113040" cy="113040"/>
          </a:xfrm>
          <a:prstGeom prst="ellipse">
            <a:avLst/>
          </a:prstGeom>
          <a:solidFill>
            <a:srgbClr val="AF79DE">
              <a:alpha val="20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34920" rIns="90000" bIns="3492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319" name="矩形 6"/>
          <p:cNvSpPr/>
          <p:nvPr/>
        </p:nvSpPr>
        <p:spPr>
          <a:xfrm>
            <a:off x="8392680" y="1403280"/>
            <a:ext cx="3102840" cy="4781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320" name="title"/>
          <p:cNvSpPr/>
          <p:nvPr/>
        </p:nvSpPr>
        <p:spPr>
          <a:xfrm>
            <a:off x="1087920" y="203760"/>
            <a:ext cx="8228520" cy="743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36360" anchor="b">
            <a:noAutofit/>
          </a:bodyPr>
          <a:lstStyle/>
          <a:p>
            <a:pPr defTabSz="914400">
              <a:lnSpc>
                <a:spcPct val="100000"/>
              </a:lnSpc>
              <a:tabLst>
                <a:tab pos="0"/>
              </a:tabLst>
            </a:pPr>
            <a:r>
              <a:rPr lang="zh-CN" sz="3600" b="1" strike="noStrike" spc="299">
                <a:solidFill>
                  <a:srgbClr val="AF79DE"/>
                </a:solidFill>
                <a:latin typeface="Arial"/>
                <a:ea typeface="微软雅黑"/>
              </a:rPr>
              <a:t>风险评估实操</a:t>
            </a:r>
            <a:endParaRPr lang="en-US" sz="3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1" name="content"/>
          <p:cNvSpPr/>
          <p:nvPr/>
        </p:nvSpPr>
        <p:spPr>
          <a:xfrm>
            <a:off x="946800" y="1982520"/>
            <a:ext cx="5402880" cy="2620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  <a:scene3d>
              <a:camera prst="orthographicFront"/>
              <a:lightRig rig="threePt" dir="t"/>
            </a:scene3d>
          </a:bodyPr>
          <a:lstStyle/>
          <a:p>
            <a:pPr defTabSz="914400">
              <a:lnSpc>
                <a:spcPct val="130000"/>
              </a:lnSpc>
              <a:tabLst>
                <a:tab pos="0"/>
              </a:tabLst>
            </a:pPr>
            <a:r>
              <a:rPr lang="zh-CN" sz="1800" b="0" strike="noStrike" spc="148">
                <a:solidFill>
                  <a:schemeClr val="lt1"/>
                </a:solidFill>
                <a:latin typeface="Arial"/>
                <a:ea typeface="微软雅黑"/>
              </a:rPr>
              <a:t>护士在进行风险评估时，要结合实际情况，全面评估患者的风险情况，确保护理工作的准确性和及时性。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2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 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grpSp>
        <p:nvGrpSpPr>
          <p:cNvPr id="323" name="Group 15"/>
          <p:cNvGrpSpPr/>
          <p:nvPr/>
        </p:nvGrpSpPr>
        <p:grpSpPr>
          <a:xfrm>
            <a:off x="431640" y="396000"/>
            <a:ext cx="514800" cy="439200"/>
            <a:chOff x="431640" y="396000"/>
            <a:chExt cx="514800" cy="439200"/>
          </a:xfrm>
        </p:grpSpPr>
        <p:sp>
          <p:nvSpPr>
            <p:cNvPr id="324" name="AutoShape 16"/>
            <p:cNvSpPr/>
            <p:nvPr/>
          </p:nvSpPr>
          <p:spPr>
            <a:xfrm>
              <a:off x="431640" y="396000"/>
              <a:ext cx="83880" cy="83880"/>
            </a:xfrm>
            <a:prstGeom prst="ellipse">
              <a:avLst/>
            </a:prstGeom>
            <a:solidFill>
              <a:srgbClr val="AF79DE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25" name="AutoShape 17"/>
            <p:cNvSpPr/>
            <p:nvPr/>
          </p:nvSpPr>
          <p:spPr>
            <a:xfrm>
              <a:off x="551520" y="402480"/>
              <a:ext cx="77760" cy="77760"/>
            </a:xfrm>
            <a:prstGeom prst="ellipse">
              <a:avLst/>
            </a:prstGeom>
            <a:solidFill>
              <a:srgbClr val="AF79DE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26" name="AutoShape 18"/>
            <p:cNvSpPr/>
            <p:nvPr/>
          </p:nvSpPr>
          <p:spPr>
            <a:xfrm>
              <a:off x="665640" y="404280"/>
              <a:ext cx="74520" cy="74520"/>
            </a:xfrm>
            <a:prstGeom prst="ellipse">
              <a:avLst/>
            </a:prstGeom>
            <a:solidFill>
              <a:srgbClr val="AF79DE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27" name="AutoShape 19"/>
            <p:cNvSpPr/>
            <p:nvPr/>
          </p:nvSpPr>
          <p:spPr>
            <a:xfrm>
              <a:off x="776160" y="413280"/>
              <a:ext cx="68760" cy="68760"/>
            </a:xfrm>
            <a:prstGeom prst="ellipse">
              <a:avLst/>
            </a:prstGeom>
            <a:solidFill>
              <a:srgbClr val="AF79DE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28" name="AutoShape 20"/>
            <p:cNvSpPr/>
            <p:nvPr/>
          </p:nvSpPr>
          <p:spPr>
            <a:xfrm>
              <a:off x="881280" y="408960"/>
              <a:ext cx="65160" cy="65160"/>
            </a:xfrm>
            <a:prstGeom prst="ellipse">
              <a:avLst/>
            </a:prstGeom>
            <a:solidFill>
              <a:srgbClr val="AF79DE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29" name="AutoShape 21"/>
            <p:cNvSpPr/>
            <p:nvPr/>
          </p:nvSpPr>
          <p:spPr>
            <a:xfrm>
              <a:off x="431640" y="513720"/>
              <a:ext cx="83880" cy="83880"/>
            </a:xfrm>
            <a:prstGeom prst="ellipse">
              <a:avLst/>
            </a:prstGeom>
            <a:solidFill>
              <a:srgbClr val="AF79DE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30" name="AutoShape 22"/>
            <p:cNvSpPr/>
            <p:nvPr/>
          </p:nvSpPr>
          <p:spPr>
            <a:xfrm>
              <a:off x="551520" y="520200"/>
              <a:ext cx="77760" cy="77760"/>
            </a:xfrm>
            <a:prstGeom prst="ellipse">
              <a:avLst/>
            </a:prstGeom>
            <a:solidFill>
              <a:srgbClr val="AF79DE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31" name="AutoShape 23"/>
            <p:cNvSpPr/>
            <p:nvPr/>
          </p:nvSpPr>
          <p:spPr>
            <a:xfrm>
              <a:off x="665640" y="522000"/>
              <a:ext cx="74520" cy="74520"/>
            </a:xfrm>
            <a:prstGeom prst="ellipse">
              <a:avLst/>
            </a:prstGeom>
            <a:solidFill>
              <a:srgbClr val="AF79DE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32" name="AutoShape 24"/>
            <p:cNvSpPr/>
            <p:nvPr/>
          </p:nvSpPr>
          <p:spPr>
            <a:xfrm>
              <a:off x="776160" y="531000"/>
              <a:ext cx="68760" cy="68760"/>
            </a:xfrm>
            <a:prstGeom prst="ellipse">
              <a:avLst/>
            </a:prstGeom>
            <a:solidFill>
              <a:srgbClr val="AF79DE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33" name="AutoShape 25"/>
            <p:cNvSpPr/>
            <p:nvPr/>
          </p:nvSpPr>
          <p:spPr>
            <a:xfrm>
              <a:off x="881280" y="526680"/>
              <a:ext cx="65160" cy="65160"/>
            </a:xfrm>
            <a:prstGeom prst="ellipse">
              <a:avLst/>
            </a:prstGeom>
            <a:solidFill>
              <a:srgbClr val="AF79DE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34" name="AutoShape 26"/>
            <p:cNvSpPr/>
            <p:nvPr/>
          </p:nvSpPr>
          <p:spPr>
            <a:xfrm>
              <a:off x="431640" y="631440"/>
              <a:ext cx="83880" cy="83880"/>
            </a:xfrm>
            <a:prstGeom prst="ellipse">
              <a:avLst/>
            </a:prstGeom>
            <a:solidFill>
              <a:srgbClr val="AF79DE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35" name="AutoShape 27"/>
            <p:cNvSpPr/>
            <p:nvPr/>
          </p:nvSpPr>
          <p:spPr>
            <a:xfrm>
              <a:off x="551520" y="637920"/>
              <a:ext cx="77760" cy="77760"/>
            </a:xfrm>
            <a:prstGeom prst="ellipse">
              <a:avLst/>
            </a:prstGeom>
            <a:solidFill>
              <a:srgbClr val="AF79DE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36" name="AutoShape 28"/>
            <p:cNvSpPr/>
            <p:nvPr/>
          </p:nvSpPr>
          <p:spPr>
            <a:xfrm>
              <a:off x="665640" y="639720"/>
              <a:ext cx="74520" cy="74520"/>
            </a:xfrm>
            <a:prstGeom prst="ellipse">
              <a:avLst/>
            </a:prstGeom>
            <a:solidFill>
              <a:srgbClr val="AF79DE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37" name="AutoShape 29"/>
            <p:cNvSpPr/>
            <p:nvPr/>
          </p:nvSpPr>
          <p:spPr>
            <a:xfrm>
              <a:off x="776160" y="648720"/>
              <a:ext cx="68760" cy="68760"/>
            </a:xfrm>
            <a:prstGeom prst="ellipse">
              <a:avLst/>
            </a:prstGeom>
            <a:solidFill>
              <a:srgbClr val="AF79DE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38" name="AutoShape 30"/>
            <p:cNvSpPr/>
            <p:nvPr/>
          </p:nvSpPr>
          <p:spPr>
            <a:xfrm>
              <a:off x="881280" y="644760"/>
              <a:ext cx="65160" cy="65160"/>
            </a:xfrm>
            <a:prstGeom prst="ellipse">
              <a:avLst/>
            </a:prstGeom>
            <a:solidFill>
              <a:srgbClr val="AF79DE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39" name="AutoShape 31"/>
            <p:cNvSpPr/>
            <p:nvPr/>
          </p:nvSpPr>
          <p:spPr>
            <a:xfrm>
              <a:off x="431640" y="749160"/>
              <a:ext cx="83880" cy="83880"/>
            </a:xfrm>
            <a:prstGeom prst="ellipse">
              <a:avLst/>
            </a:prstGeom>
            <a:solidFill>
              <a:srgbClr val="AF79DE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40" name="AutoShape 32"/>
            <p:cNvSpPr/>
            <p:nvPr/>
          </p:nvSpPr>
          <p:spPr>
            <a:xfrm>
              <a:off x="551520" y="756000"/>
              <a:ext cx="77760" cy="77760"/>
            </a:xfrm>
            <a:prstGeom prst="ellipse">
              <a:avLst/>
            </a:prstGeom>
            <a:solidFill>
              <a:srgbClr val="AF79DE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41" name="AutoShape 33"/>
            <p:cNvSpPr/>
            <p:nvPr/>
          </p:nvSpPr>
          <p:spPr>
            <a:xfrm>
              <a:off x="665640" y="757440"/>
              <a:ext cx="74520" cy="74520"/>
            </a:xfrm>
            <a:prstGeom prst="ellipse">
              <a:avLst/>
            </a:prstGeom>
            <a:solidFill>
              <a:srgbClr val="AF79DE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42" name="AutoShape 34"/>
            <p:cNvSpPr/>
            <p:nvPr/>
          </p:nvSpPr>
          <p:spPr>
            <a:xfrm>
              <a:off x="776160" y="766440"/>
              <a:ext cx="68760" cy="68760"/>
            </a:xfrm>
            <a:prstGeom prst="ellipse">
              <a:avLst/>
            </a:prstGeom>
            <a:solidFill>
              <a:srgbClr val="AF79DE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43" name="AutoShape 35"/>
            <p:cNvSpPr/>
            <p:nvPr/>
          </p:nvSpPr>
          <p:spPr>
            <a:xfrm>
              <a:off x="881280" y="762480"/>
              <a:ext cx="65160" cy="65160"/>
            </a:xfrm>
            <a:prstGeom prst="ellipse">
              <a:avLst/>
            </a:prstGeom>
            <a:solidFill>
              <a:srgbClr val="AF79DE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</p:grpSp>
      <p:sp>
        <p:nvSpPr>
          <p:cNvPr id="344" name="Picture 4"/>
          <p:cNvSpPr/>
          <p:nvPr/>
        </p:nvSpPr>
        <p:spPr>
          <a:xfrm>
            <a:off x="7939080" y="835560"/>
            <a:ext cx="3679560" cy="4906080"/>
          </a:xfrm>
          <a:prstGeom prst="parallelogram">
            <a:avLst>
              <a:gd name="adj" fmla="val 25000"/>
            </a:avLst>
          </a:prstGeom>
          <a:blipFill rotWithShape="0">
            <a:blip r:embed="rId2"/>
            <a:stretch>
              <a:fillRect/>
            </a:stretch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>
            <a:alphaModFix amt="78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45" name="PlaceHolder 1"/>
          <p:cNvSpPr>
            <a:spLocks noGrp="1"/>
          </p:cNvSpPr>
          <p:nvPr>
            <p:ph/>
          </p:nvPr>
        </p:nvSpPr>
        <p:spPr>
          <a:xfrm>
            <a:off x="3887640" y="1844640"/>
            <a:ext cx="4614120" cy="9446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Autofit/>
          </a:bodyPr>
          <a:lstStyle/>
          <a:p>
            <a:pPr indent="0" algn="ctr" defTabSz="914400">
              <a:lnSpc>
                <a:spcPct val="130000"/>
              </a:lnSpc>
              <a:spcAft>
                <a:spcPts val="1001"/>
              </a:spcAft>
              <a:buNone/>
              <a:tabLst>
                <a:tab pos="0"/>
              </a:tabLst>
            </a:pPr>
            <a:r>
              <a:rPr lang="en-US" sz="6600" b="1" strike="noStrike" spc="148">
                <a:solidFill>
                  <a:srgbClr val="AF79DE"/>
                </a:solidFill>
                <a:latin typeface="Arial"/>
                <a:ea typeface="微软雅黑"/>
              </a:rPr>
              <a:t>03</a:t>
            </a:r>
            <a:endParaRPr lang="en-US" sz="66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346" name="PlaceHolder 2"/>
          <p:cNvSpPr>
            <a:spLocks noGrp="1"/>
          </p:cNvSpPr>
          <p:nvPr>
            <p:ph type="title" idx="4294967295"/>
          </p:nvPr>
        </p:nvSpPr>
        <p:spPr>
          <a:xfrm>
            <a:off x="451440" y="3876120"/>
            <a:ext cx="11486160" cy="99216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algn="ctr" defTabSz="914400">
              <a:lnSpc>
                <a:spcPct val="100000"/>
              </a:lnSpc>
              <a:buNone/>
            </a:pPr>
            <a:r>
              <a:rPr lang="zh-CN" sz="4000" b="1" strike="noStrike" spc="299">
                <a:solidFill>
                  <a:srgbClr val="AF79DE"/>
                </a:solidFill>
                <a:latin typeface="Arial"/>
                <a:ea typeface="微软雅黑"/>
              </a:rPr>
              <a:t>第</a:t>
            </a:r>
            <a:r>
              <a:rPr lang="en-US" sz="4000" b="1" strike="noStrike" spc="299">
                <a:solidFill>
                  <a:srgbClr val="AF79DE"/>
                </a:solidFill>
                <a:latin typeface="Arial"/>
                <a:ea typeface="微软雅黑"/>
              </a:rPr>
              <a:t>3</a:t>
            </a:r>
            <a:r>
              <a:rPr lang="zh-CN" sz="4000" b="1" strike="noStrike" spc="299">
                <a:solidFill>
                  <a:srgbClr val="AF79DE"/>
                </a:solidFill>
                <a:latin typeface="Arial"/>
                <a:ea typeface="微软雅黑"/>
              </a:rPr>
              <a:t>章 丹毒病例营养护理</a:t>
            </a:r>
            <a:endParaRPr lang="en-US" sz="4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347" name="章节页"/>
          <p:cNvSpPr/>
          <p:nvPr/>
        </p:nvSpPr>
        <p:spPr>
          <a:xfrm>
            <a:off x="857880" y="1252800"/>
            <a:ext cx="1934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>
            <a:alphaModFix amt="78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48" name="AutoShape 3"/>
          <p:cNvSpPr/>
          <p:nvPr/>
        </p:nvSpPr>
        <p:spPr>
          <a:xfrm>
            <a:off x="472320" y="1375560"/>
            <a:ext cx="11246760" cy="4699080"/>
          </a:xfrm>
          <a:prstGeom prst="rect">
            <a:avLst/>
          </a:prstGeom>
          <a:solidFill>
            <a:srgbClr val="AF79DE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349" name="AutoShape 5"/>
          <p:cNvSpPr/>
          <p:nvPr/>
        </p:nvSpPr>
        <p:spPr>
          <a:xfrm>
            <a:off x="2499480" y="6236280"/>
            <a:ext cx="9219960" cy="66960"/>
          </a:xfrm>
          <a:prstGeom prst="rect">
            <a:avLst/>
          </a:prstGeom>
          <a:solidFill>
            <a:srgbClr val="AF79DE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22320" rIns="90000" bIns="2232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350" name="AutoShape 6"/>
          <p:cNvSpPr/>
          <p:nvPr/>
        </p:nvSpPr>
        <p:spPr>
          <a:xfrm>
            <a:off x="483840" y="6236280"/>
            <a:ext cx="739800" cy="66960"/>
          </a:xfrm>
          <a:prstGeom prst="rect">
            <a:avLst/>
          </a:prstGeom>
          <a:solidFill>
            <a:srgbClr val="AF79DE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22320" rIns="90000" bIns="2232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351" name="AutoShape 7"/>
          <p:cNvSpPr/>
          <p:nvPr/>
        </p:nvSpPr>
        <p:spPr>
          <a:xfrm>
            <a:off x="1375920" y="6200640"/>
            <a:ext cx="158400" cy="158400"/>
          </a:xfrm>
          <a:prstGeom prst="ellipse">
            <a:avLst/>
          </a:prstGeom>
          <a:solidFill>
            <a:srgbClr val="AF79DE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352" name="AutoShape 8"/>
          <p:cNvSpPr/>
          <p:nvPr/>
        </p:nvSpPr>
        <p:spPr>
          <a:xfrm>
            <a:off x="1607040" y="6207120"/>
            <a:ext cx="146880" cy="146880"/>
          </a:xfrm>
          <a:prstGeom prst="ellipse">
            <a:avLst/>
          </a:prstGeom>
          <a:solidFill>
            <a:srgbClr val="AF79DE">
              <a:alpha val="80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353" name="AutoShape 9"/>
          <p:cNvSpPr/>
          <p:nvPr/>
        </p:nvSpPr>
        <p:spPr>
          <a:xfrm>
            <a:off x="1827360" y="6213960"/>
            <a:ext cx="135720" cy="135720"/>
          </a:xfrm>
          <a:prstGeom prst="ellipse">
            <a:avLst/>
          </a:prstGeom>
          <a:solidFill>
            <a:srgbClr val="AF79DE">
              <a:alpha val="60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354" name="AutoShape 10"/>
          <p:cNvSpPr/>
          <p:nvPr/>
        </p:nvSpPr>
        <p:spPr>
          <a:xfrm>
            <a:off x="2027160" y="6220440"/>
            <a:ext cx="124200" cy="124200"/>
          </a:xfrm>
          <a:prstGeom prst="ellipse">
            <a:avLst/>
          </a:prstGeom>
          <a:solidFill>
            <a:srgbClr val="AF79DE">
              <a:alpha val="40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3200" rIns="90000" bIns="432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355" name="AutoShape 11"/>
          <p:cNvSpPr/>
          <p:nvPr/>
        </p:nvSpPr>
        <p:spPr>
          <a:xfrm>
            <a:off x="2224800" y="6215040"/>
            <a:ext cx="113040" cy="113040"/>
          </a:xfrm>
          <a:prstGeom prst="ellipse">
            <a:avLst/>
          </a:prstGeom>
          <a:solidFill>
            <a:srgbClr val="AF79DE">
              <a:alpha val="20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34920" rIns="90000" bIns="3492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356" name="矩形 6"/>
          <p:cNvSpPr/>
          <p:nvPr/>
        </p:nvSpPr>
        <p:spPr>
          <a:xfrm>
            <a:off x="8392680" y="1403280"/>
            <a:ext cx="3102840" cy="4781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357" name="title"/>
          <p:cNvSpPr/>
          <p:nvPr/>
        </p:nvSpPr>
        <p:spPr>
          <a:xfrm>
            <a:off x="1087920" y="203760"/>
            <a:ext cx="8228520" cy="743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36360" anchor="b">
            <a:noAutofit/>
          </a:bodyPr>
          <a:lstStyle/>
          <a:p>
            <a:pPr defTabSz="914400">
              <a:lnSpc>
                <a:spcPct val="100000"/>
              </a:lnSpc>
              <a:tabLst>
                <a:tab pos="0"/>
              </a:tabLst>
            </a:pPr>
            <a:r>
              <a:rPr lang="zh-CN" sz="3600" b="1" strike="noStrike" spc="299">
                <a:solidFill>
                  <a:srgbClr val="AF79DE"/>
                </a:solidFill>
                <a:latin typeface="Arial"/>
                <a:ea typeface="微软雅黑"/>
              </a:rPr>
              <a:t>营养支持的重要性</a:t>
            </a:r>
            <a:endParaRPr lang="en-US" sz="3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8" name="content"/>
          <p:cNvSpPr/>
          <p:nvPr/>
        </p:nvSpPr>
        <p:spPr>
          <a:xfrm>
            <a:off x="946800" y="1982520"/>
            <a:ext cx="5402880" cy="2620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  <a:scene3d>
              <a:camera prst="orthographicFront"/>
              <a:lightRig rig="threePt" dir="t"/>
            </a:scene3d>
          </a:bodyPr>
          <a:lstStyle/>
          <a:p>
            <a:pPr defTabSz="914400">
              <a:lnSpc>
                <a:spcPct val="130000"/>
              </a:lnSpc>
              <a:tabLst>
                <a:tab pos="0"/>
              </a:tabLst>
            </a:pPr>
            <a:r>
              <a:rPr lang="zh-CN" sz="1800" b="0" strike="noStrike" spc="148">
                <a:solidFill>
                  <a:schemeClr val="lt1"/>
                </a:solidFill>
                <a:latin typeface="Arial"/>
                <a:ea typeface="微软雅黑"/>
              </a:rPr>
              <a:t>丹毒病例中，营养支持是至关重要的护理措施之一。随着病情的恶化，患者常常出现食欲不振和营养不良等情况，因此需要及时进行干预。营养支持能够帮助患者增强免疫力，促进康复过程。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9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 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grpSp>
        <p:nvGrpSpPr>
          <p:cNvPr id="360" name="Group 15"/>
          <p:cNvGrpSpPr/>
          <p:nvPr/>
        </p:nvGrpSpPr>
        <p:grpSpPr>
          <a:xfrm>
            <a:off x="431640" y="396000"/>
            <a:ext cx="514800" cy="439200"/>
            <a:chOff x="431640" y="396000"/>
            <a:chExt cx="514800" cy="439200"/>
          </a:xfrm>
        </p:grpSpPr>
        <p:sp>
          <p:nvSpPr>
            <p:cNvPr id="361" name="AutoShape 16"/>
            <p:cNvSpPr/>
            <p:nvPr/>
          </p:nvSpPr>
          <p:spPr>
            <a:xfrm>
              <a:off x="431640" y="396000"/>
              <a:ext cx="83880" cy="83880"/>
            </a:xfrm>
            <a:prstGeom prst="ellipse">
              <a:avLst/>
            </a:prstGeom>
            <a:solidFill>
              <a:srgbClr val="AF79DE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62" name="AutoShape 17"/>
            <p:cNvSpPr/>
            <p:nvPr/>
          </p:nvSpPr>
          <p:spPr>
            <a:xfrm>
              <a:off x="551520" y="402480"/>
              <a:ext cx="77760" cy="77760"/>
            </a:xfrm>
            <a:prstGeom prst="ellipse">
              <a:avLst/>
            </a:prstGeom>
            <a:solidFill>
              <a:srgbClr val="AF79DE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63" name="AutoShape 18"/>
            <p:cNvSpPr/>
            <p:nvPr/>
          </p:nvSpPr>
          <p:spPr>
            <a:xfrm>
              <a:off x="665640" y="404280"/>
              <a:ext cx="74520" cy="74520"/>
            </a:xfrm>
            <a:prstGeom prst="ellipse">
              <a:avLst/>
            </a:prstGeom>
            <a:solidFill>
              <a:srgbClr val="AF79DE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64" name="AutoShape 19"/>
            <p:cNvSpPr/>
            <p:nvPr/>
          </p:nvSpPr>
          <p:spPr>
            <a:xfrm>
              <a:off x="776160" y="413280"/>
              <a:ext cx="68760" cy="68760"/>
            </a:xfrm>
            <a:prstGeom prst="ellipse">
              <a:avLst/>
            </a:prstGeom>
            <a:solidFill>
              <a:srgbClr val="AF79DE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65" name="AutoShape 20"/>
            <p:cNvSpPr/>
            <p:nvPr/>
          </p:nvSpPr>
          <p:spPr>
            <a:xfrm>
              <a:off x="881280" y="408960"/>
              <a:ext cx="65160" cy="65160"/>
            </a:xfrm>
            <a:prstGeom prst="ellipse">
              <a:avLst/>
            </a:prstGeom>
            <a:solidFill>
              <a:srgbClr val="AF79DE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66" name="AutoShape 21"/>
            <p:cNvSpPr/>
            <p:nvPr/>
          </p:nvSpPr>
          <p:spPr>
            <a:xfrm>
              <a:off x="431640" y="513720"/>
              <a:ext cx="83880" cy="83880"/>
            </a:xfrm>
            <a:prstGeom prst="ellipse">
              <a:avLst/>
            </a:prstGeom>
            <a:solidFill>
              <a:srgbClr val="AF79DE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67" name="AutoShape 22"/>
            <p:cNvSpPr/>
            <p:nvPr/>
          </p:nvSpPr>
          <p:spPr>
            <a:xfrm>
              <a:off x="551520" y="520200"/>
              <a:ext cx="77760" cy="77760"/>
            </a:xfrm>
            <a:prstGeom prst="ellipse">
              <a:avLst/>
            </a:prstGeom>
            <a:solidFill>
              <a:srgbClr val="AF79DE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68" name="AutoShape 23"/>
            <p:cNvSpPr/>
            <p:nvPr/>
          </p:nvSpPr>
          <p:spPr>
            <a:xfrm>
              <a:off x="665640" y="522000"/>
              <a:ext cx="74520" cy="74520"/>
            </a:xfrm>
            <a:prstGeom prst="ellipse">
              <a:avLst/>
            </a:prstGeom>
            <a:solidFill>
              <a:srgbClr val="AF79DE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69" name="AutoShape 24"/>
            <p:cNvSpPr/>
            <p:nvPr/>
          </p:nvSpPr>
          <p:spPr>
            <a:xfrm>
              <a:off x="776160" y="531000"/>
              <a:ext cx="68760" cy="68760"/>
            </a:xfrm>
            <a:prstGeom prst="ellipse">
              <a:avLst/>
            </a:prstGeom>
            <a:solidFill>
              <a:srgbClr val="AF79DE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70" name="AutoShape 25"/>
            <p:cNvSpPr/>
            <p:nvPr/>
          </p:nvSpPr>
          <p:spPr>
            <a:xfrm>
              <a:off x="881280" y="526680"/>
              <a:ext cx="65160" cy="65160"/>
            </a:xfrm>
            <a:prstGeom prst="ellipse">
              <a:avLst/>
            </a:prstGeom>
            <a:solidFill>
              <a:srgbClr val="AF79DE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71" name="AutoShape 26"/>
            <p:cNvSpPr/>
            <p:nvPr/>
          </p:nvSpPr>
          <p:spPr>
            <a:xfrm>
              <a:off x="431640" y="631440"/>
              <a:ext cx="83880" cy="83880"/>
            </a:xfrm>
            <a:prstGeom prst="ellipse">
              <a:avLst/>
            </a:prstGeom>
            <a:solidFill>
              <a:srgbClr val="AF79DE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72" name="AutoShape 27"/>
            <p:cNvSpPr/>
            <p:nvPr/>
          </p:nvSpPr>
          <p:spPr>
            <a:xfrm>
              <a:off x="551520" y="637920"/>
              <a:ext cx="77760" cy="77760"/>
            </a:xfrm>
            <a:prstGeom prst="ellipse">
              <a:avLst/>
            </a:prstGeom>
            <a:solidFill>
              <a:srgbClr val="AF79DE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73" name="AutoShape 28"/>
            <p:cNvSpPr/>
            <p:nvPr/>
          </p:nvSpPr>
          <p:spPr>
            <a:xfrm>
              <a:off x="665640" y="639720"/>
              <a:ext cx="74520" cy="74520"/>
            </a:xfrm>
            <a:prstGeom prst="ellipse">
              <a:avLst/>
            </a:prstGeom>
            <a:solidFill>
              <a:srgbClr val="AF79DE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74" name="AutoShape 29"/>
            <p:cNvSpPr/>
            <p:nvPr/>
          </p:nvSpPr>
          <p:spPr>
            <a:xfrm>
              <a:off x="776160" y="648720"/>
              <a:ext cx="68760" cy="68760"/>
            </a:xfrm>
            <a:prstGeom prst="ellipse">
              <a:avLst/>
            </a:prstGeom>
            <a:solidFill>
              <a:srgbClr val="AF79DE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75" name="AutoShape 30"/>
            <p:cNvSpPr/>
            <p:nvPr/>
          </p:nvSpPr>
          <p:spPr>
            <a:xfrm>
              <a:off x="881280" y="644760"/>
              <a:ext cx="65160" cy="65160"/>
            </a:xfrm>
            <a:prstGeom prst="ellipse">
              <a:avLst/>
            </a:prstGeom>
            <a:solidFill>
              <a:srgbClr val="AF79DE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76" name="AutoShape 31"/>
            <p:cNvSpPr/>
            <p:nvPr/>
          </p:nvSpPr>
          <p:spPr>
            <a:xfrm>
              <a:off x="431640" y="749160"/>
              <a:ext cx="83880" cy="83880"/>
            </a:xfrm>
            <a:prstGeom prst="ellipse">
              <a:avLst/>
            </a:prstGeom>
            <a:solidFill>
              <a:srgbClr val="AF79DE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77" name="AutoShape 32"/>
            <p:cNvSpPr/>
            <p:nvPr/>
          </p:nvSpPr>
          <p:spPr>
            <a:xfrm>
              <a:off x="551520" y="756000"/>
              <a:ext cx="77760" cy="77760"/>
            </a:xfrm>
            <a:prstGeom prst="ellipse">
              <a:avLst/>
            </a:prstGeom>
            <a:solidFill>
              <a:srgbClr val="AF79DE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78" name="AutoShape 33"/>
            <p:cNvSpPr/>
            <p:nvPr/>
          </p:nvSpPr>
          <p:spPr>
            <a:xfrm>
              <a:off x="665640" y="757440"/>
              <a:ext cx="74520" cy="74520"/>
            </a:xfrm>
            <a:prstGeom prst="ellipse">
              <a:avLst/>
            </a:prstGeom>
            <a:solidFill>
              <a:srgbClr val="AF79DE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79" name="AutoShape 34"/>
            <p:cNvSpPr/>
            <p:nvPr/>
          </p:nvSpPr>
          <p:spPr>
            <a:xfrm>
              <a:off x="776160" y="766440"/>
              <a:ext cx="68760" cy="68760"/>
            </a:xfrm>
            <a:prstGeom prst="ellipse">
              <a:avLst/>
            </a:prstGeom>
            <a:solidFill>
              <a:srgbClr val="AF79DE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80" name="AutoShape 35"/>
            <p:cNvSpPr/>
            <p:nvPr/>
          </p:nvSpPr>
          <p:spPr>
            <a:xfrm>
              <a:off x="881280" y="762480"/>
              <a:ext cx="65160" cy="65160"/>
            </a:xfrm>
            <a:prstGeom prst="ellipse">
              <a:avLst/>
            </a:prstGeom>
            <a:solidFill>
              <a:srgbClr val="AF79DE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</p:grpSp>
      <p:sp>
        <p:nvSpPr>
          <p:cNvPr id="381" name="Picture 4"/>
          <p:cNvSpPr/>
          <p:nvPr/>
        </p:nvSpPr>
        <p:spPr>
          <a:xfrm>
            <a:off x="7939080" y="835560"/>
            <a:ext cx="3679560" cy="4906080"/>
          </a:xfrm>
          <a:prstGeom prst="parallelogram">
            <a:avLst>
              <a:gd name="adj" fmla="val 25000"/>
            </a:avLst>
          </a:prstGeom>
          <a:blipFill rotWithShape="0">
            <a:blip r:embed="rId2"/>
            <a:stretch>
              <a:fillRect/>
            </a:stretch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5">
            <a:alphaModFix amt="78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82" name="矩形 28"/>
          <p:cNvSpPr/>
          <p:nvPr/>
        </p:nvSpPr>
        <p:spPr>
          <a:xfrm>
            <a:off x="4493880" y="33897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383" name="矩形 33"/>
          <p:cNvSpPr/>
          <p:nvPr/>
        </p:nvSpPr>
        <p:spPr>
          <a:xfrm>
            <a:off x="7162200" y="33897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384" name="矩形 38"/>
          <p:cNvSpPr/>
          <p:nvPr/>
        </p:nvSpPr>
        <p:spPr>
          <a:xfrm>
            <a:off x="9895680" y="33897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385" name="PlaceHolder 1"/>
          <p:cNvSpPr>
            <a:spLocks noGrp="1"/>
          </p:cNvSpPr>
          <p:nvPr>
            <p:ph type="title" idx="4294967295"/>
          </p:nvPr>
        </p:nvSpPr>
        <p:spPr>
          <a:xfrm>
            <a:off x="1036440" y="24588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000" b="1" strike="noStrike" spc="299">
                <a:solidFill>
                  <a:srgbClr val="AF79DE"/>
                </a:solidFill>
                <a:latin typeface="Arial"/>
                <a:ea typeface="微软雅黑"/>
              </a:rPr>
              <a:t>营养护理效果评估</a:t>
            </a:r>
            <a:endParaRPr lang="en-US" sz="3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386" name="矩形 19"/>
          <p:cNvSpPr/>
          <p:nvPr/>
        </p:nvSpPr>
        <p:spPr>
          <a:xfrm>
            <a:off x="1683360" y="33897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grpSp>
        <p:nvGrpSpPr>
          <p:cNvPr id="387" name="Group 15"/>
          <p:cNvGrpSpPr/>
          <p:nvPr/>
        </p:nvGrpSpPr>
        <p:grpSpPr>
          <a:xfrm>
            <a:off x="435960" y="378720"/>
            <a:ext cx="515160" cy="439560"/>
            <a:chOff x="435960" y="378720"/>
            <a:chExt cx="515160" cy="439560"/>
          </a:xfrm>
        </p:grpSpPr>
        <p:sp>
          <p:nvSpPr>
            <p:cNvPr id="388" name="AutoShape 16"/>
            <p:cNvSpPr/>
            <p:nvPr/>
          </p:nvSpPr>
          <p:spPr>
            <a:xfrm>
              <a:off x="435960" y="378720"/>
              <a:ext cx="83880" cy="83880"/>
            </a:xfrm>
            <a:prstGeom prst="ellipse">
              <a:avLst/>
            </a:prstGeom>
            <a:solidFill>
              <a:srgbClr val="AF79DE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89" name="AutoShape 17"/>
            <p:cNvSpPr/>
            <p:nvPr/>
          </p:nvSpPr>
          <p:spPr>
            <a:xfrm>
              <a:off x="555840" y="385200"/>
              <a:ext cx="77760" cy="77760"/>
            </a:xfrm>
            <a:prstGeom prst="ellipse">
              <a:avLst/>
            </a:prstGeom>
            <a:solidFill>
              <a:srgbClr val="AF79DE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90" name="AutoShape 18"/>
            <p:cNvSpPr/>
            <p:nvPr/>
          </p:nvSpPr>
          <p:spPr>
            <a:xfrm>
              <a:off x="669960" y="387000"/>
              <a:ext cx="74520" cy="74520"/>
            </a:xfrm>
            <a:prstGeom prst="ellipse">
              <a:avLst/>
            </a:prstGeom>
            <a:solidFill>
              <a:srgbClr val="AF79DE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91" name="AutoShape 19"/>
            <p:cNvSpPr/>
            <p:nvPr/>
          </p:nvSpPr>
          <p:spPr>
            <a:xfrm>
              <a:off x="780840" y="396000"/>
              <a:ext cx="68760" cy="68760"/>
            </a:xfrm>
            <a:prstGeom prst="ellipse">
              <a:avLst/>
            </a:prstGeom>
            <a:solidFill>
              <a:srgbClr val="AF79DE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92" name="AutoShape 20"/>
            <p:cNvSpPr/>
            <p:nvPr/>
          </p:nvSpPr>
          <p:spPr>
            <a:xfrm>
              <a:off x="885960" y="392040"/>
              <a:ext cx="65160" cy="65160"/>
            </a:xfrm>
            <a:prstGeom prst="ellipse">
              <a:avLst/>
            </a:prstGeom>
            <a:solidFill>
              <a:srgbClr val="AF79DE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93" name="AutoShape 21"/>
            <p:cNvSpPr/>
            <p:nvPr/>
          </p:nvSpPr>
          <p:spPr>
            <a:xfrm>
              <a:off x="435960" y="496440"/>
              <a:ext cx="83880" cy="83880"/>
            </a:xfrm>
            <a:prstGeom prst="ellipse">
              <a:avLst/>
            </a:prstGeom>
            <a:solidFill>
              <a:srgbClr val="AF79DE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94" name="AutoShape 22"/>
            <p:cNvSpPr/>
            <p:nvPr/>
          </p:nvSpPr>
          <p:spPr>
            <a:xfrm>
              <a:off x="555840" y="503280"/>
              <a:ext cx="77760" cy="77760"/>
            </a:xfrm>
            <a:prstGeom prst="ellipse">
              <a:avLst/>
            </a:prstGeom>
            <a:solidFill>
              <a:srgbClr val="AF79DE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95" name="AutoShape 23"/>
            <p:cNvSpPr/>
            <p:nvPr/>
          </p:nvSpPr>
          <p:spPr>
            <a:xfrm>
              <a:off x="669960" y="504720"/>
              <a:ext cx="74520" cy="74520"/>
            </a:xfrm>
            <a:prstGeom prst="ellipse">
              <a:avLst/>
            </a:prstGeom>
            <a:solidFill>
              <a:srgbClr val="AF79DE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96" name="AutoShape 24"/>
            <p:cNvSpPr/>
            <p:nvPr/>
          </p:nvSpPr>
          <p:spPr>
            <a:xfrm>
              <a:off x="780840" y="513720"/>
              <a:ext cx="68760" cy="68760"/>
            </a:xfrm>
            <a:prstGeom prst="ellipse">
              <a:avLst/>
            </a:prstGeom>
            <a:solidFill>
              <a:srgbClr val="AF79DE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97" name="AutoShape 25"/>
            <p:cNvSpPr/>
            <p:nvPr/>
          </p:nvSpPr>
          <p:spPr>
            <a:xfrm>
              <a:off x="885960" y="509760"/>
              <a:ext cx="65160" cy="65160"/>
            </a:xfrm>
            <a:prstGeom prst="ellipse">
              <a:avLst/>
            </a:prstGeom>
            <a:solidFill>
              <a:srgbClr val="AF79DE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98" name="AutoShape 26"/>
            <p:cNvSpPr/>
            <p:nvPr/>
          </p:nvSpPr>
          <p:spPr>
            <a:xfrm>
              <a:off x="435960" y="614520"/>
              <a:ext cx="83880" cy="83880"/>
            </a:xfrm>
            <a:prstGeom prst="ellipse">
              <a:avLst/>
            </a:prstGeom>
            <a:solidFill>
              <a:srgbClr val="AF79DE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99" name="AutoShape 27"/>
            <p:cNvSpPr/>
            <p:nvPr/>
          </p:nvSpPr>
          <p:spPr>
            <a:xfrm>
              <a:off x="555840" y="621000"/>
              <a:ext cx="77760" cy="77760"/>
            </a:xfrm>
            <a:prstGeom prst="ellipse">
              <a:avLst/>
            </a:prstGeom>
            <a:solidFill>
              <a:srgbClr val="AF79DE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400" name="AutoShape 28"/>
            <p:cNvSpPr/>
            <p:nvPr/>
          </p:nvSpPr>
          <p:spPr>
            <a:xfrm>
              <a:off x="669960" y="622800"/>
              <a:ext cx="74520" cy="74520"/>
            </a:xfrm>
            <a:prstGeom prst="ellipse">
              <a:avLst/>
            </a:prstGeom>
            <a:solidFill>
              <a:srgbClr val="AF79DE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401" name="AutoShape 29"/>
            <p:cNvSpPr/>
            <p:nvPr/>
          </p:nvSpPr>
          <p:spPr>
            <a:xfrm>
              <a:off x="780840" y="631440"/>
              <a:ext cx="68760" cy="68760"/>
            </a:xfrm>
            <a:prstGeom prst="ellipse">
              <a:avLst/>
            </a:prstGeom>
            <a:solidFill>
              <a:srgbClr val="AF79DE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402" name="AutoShape 30"/>
            <p:cNvSpPr/>
            <p:nvPr/>
          </p:nvSpPr>
          <p:spPr>
            <a:xfrm>
              <a:off x="885960" y="627480"/>
              <a:ext cx="65160" cy="65160"/>
            </a:xfrm>
            <a:prstGeom prst="ellipse">
              <a:avLst/>
            </a:prstGeom>
            <a:solidFill>
              <a:srgbClr val="AF79DE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403" name="AutoShape 31"/>
            <p:cNvSpPr/>
            <p:nvPr/>
          </p:nvSpPr>
          <p:spPr>
            <a:xfrm>
              <a:off x="435960" y="732240"/>
              <a:ext cx="83880" cy="83880"/>
            </a:xfrm>
            <a:prstGeom prst="ellipse">
              <a:avLst/>
            </a:prstGeom>
            <a:solidFill>
              <a:srgbClr val="AF79DE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404" name="AutoShape 32"/>
            <p:cNvSpPr/>
            <p:nvPr/>
          </p:nvSpPr>
          <p:spPr>
            <a:xfrm>
              <a:off x="555840" y="738720"/>
              <a:ext cx="77760" cy="77760"/>
            </a:xfrm>
            <a:prstGeom prst="ellipse">
              <a:avLst/>
            </a:prstGeom>
            <a:solidFill>
              <a:srgbClr val="AF79DE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405" name="AutoShape 33"/>
            <p:cNvSpPr/>
            <p:nvPr/>
          </p:nvSpPr>
          <p:spPr>
            <a:xfrm>
              <a:off x="669960" y="740520"/>
              <a:ext cx="74520" cy="74520"/>
            </a:xfrm>
            <a:prstGeom prst="ellipse">
              <a:avLst/>
            </a:prstGeom>
            <a:solidFill>
              <a:srgbClr val="AF79DE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406" name="AutoShape 34"/>
            <p:cNvSpPr/>
            <p:nvPr/>
          </p:nvSpPr>
          <p:spPr>
            <a:xfrm>
              <a:off x="780840" y="749520"/>
              <a:ext cx="68760" cy="68760"/>
            </a:xfrm>
            <a:prstGeom prst="ellipse">
              <a:avLst/>
            </a:prstGeom>
            <a:solidFill>
              <a:srgbClr val="AF79DE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407" name="AutoShape 35"/>
            <p:cNvSpPr/>
            <p:nvPr/>
          </p:nvSpPr>
          <p:spPr>
            <a:xfrm>
              <a:off x="885960" y="745200"/>
              <a:ext cx="65160" cy="65160"/>
            </a:xfrm>
            <a:prstGeom prst="ellipse">
              <a:avLst/>
            </a:prstGeom>
            <a:solidFill>
              <a:srgbClr val="AF79DE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</p:grpSp>
      <p:sp>
        <p:nvSpPr>
          <p:cNvPr id="408" name="AutoShape 2"/>
          <p:cNvSpPr/>
          <p:nvPr/>
        </p:nvSpPr>
        <p:spPr>
          <a:xfrm>
            <a:off x="981720" y="1604880"/>
            <a:ext cx="3394800" cy="2116440"/>
          </a:xfrm>
          <a:prstGeom prst="rect">
            <a:avLst/>
          </a:prstGeom>
          <a:solidFill>
            <a:srgbClr val="AF79DE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940" b="0" strike="noStrike" spc="-1">
                <a:solidFill>
                  <a:srgbClr val="FFFFFF"/>
                </a:solidFill>
                <a:latin typeface="Calibri"/>
                <a:ea typeface="Calibri"/>
              </a:rPr>
              <a:t> </a:t>
            </a:r>
            <a:endParaRPr lang="en-US" sz="294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409" name="AutoShape 3"/>
          <p:cNvSpPr/>
          <p:nvPr/>
        </p:nvSpPr>
        <p:spPr>
          <a:xfrm>
            <a:off x="4376880" y="3721680"/>
            <a:ext cx="3394800" cy="2116440"/>
          </a:xfrm>
          <a:prstGeom prst="rect">
            <a:avLst/>
          </a:prstGeom>
          <a:solidFill>
            <a:srgbClr val="AF79DE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410" name="AutoShape 4"/>
          <p:cNvSpPr/>
          <p:nvPr/>
        </p:nvSpPr>
        <p:spPr>
          <a:xfrm>
            <a:off x="7771680" y="1604880"/>
            <a:ext cx="3394800" cy="2116440"/>
          </a:xfrm>
          <a:prstGeom prst="rect">
            <a:avLst/>
          </a:prstGeom>
          <a:solidFill>
            <a:srgbClr val="AF79DE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pic>
        <p:nvPicPr>
          <p:cNvPr id="411" name="Picture 5" descr="C:/Users/Administrator/Desktop/ppt模板/图片素材/插画/QQ截图20240310102520.pngQQ截图20240310102520"/>
          <p:cNvPicPr/>
          <p:nvPr/>
        </p:nvPicPr>
        <p:blipFill>
          <a:blip r:embed="rId2"/>
          <a:srcRect t="8590" b="8590"/>
          <a:stretch>
            <a:fillRect/>
          </a:stretch>
        </p:blipFill>
        <p:spPr>
          <a:xfrm>
            <a:off x="991080" y="3721680"/>
            <a:ext cx="3395160" cy="2116080"/>
          </a:xfrm>
          <a:prstGeom prst="rect">
            <a:avLst/>
          </a:prstGeom>
          <a:ln w="0">
            <a:noFill/>
          </a:ln>
        </p:spPr>
      </p:pic>
      <p:pic>
        <p:nvPicPr>
          <p:cNvPr id="412" name="Picture 6" descr="C:/Users/Administrator/Desktop/ppt模板/图片素材/插画/QQ截图20240310102542.pngQQ截图20240310102542"/>
          <p:cNvPicPr/>
          <p:nvPr/>
        </p:nvPicPr>
        <p:blipFill>
          <a:blip r:embed="rId3"/>
          <a:srcRect l="2897" r="2897"/>
          <a:stretch>
            <a:fillRect/>
          </a:stretch>
        </p:blipFill>
        <p:spPr>
          <a:xfrm>
            <a:off x="4376880" y="1606680"/>
            <a:ext cx="3394440" cy="2115000"/>
          </a:xfrm>
          <a:prstGeom prst="rect">
            <a:avLst/>
          </a:prstGeom>
          <a:ln w="0">
            <a:noFill/>
          </a:ln>
        </p:spPr>
      </p:pic>
      <p:pic>
        <p:nvPicPr>
          <p:cNvPr id="413" name="Picture 7" descr="C:/Users/Administrator/Desktop/ppt模板/图片素材/插画/QQ截图20240309205650.pngQQ截图20240309205650"/>
          <p:cNvPicPr/>
          <p:nvPr/>
        </p:nvPicPr>
        <p:blipFill>
          <a:blip r:embed="rId4"/>
          <a:srcRect t="19809" b="19809"/>
          <a:stretch>
            <a:fillRect/>
          </a:stretch>
        </p:blipFill>
        <p:spPr>
          <a:xfrm>
            <a:off x="7771680" y="3712680"/>
            <a:ext cx="3394440" cy="2143440"/>
          </a:xfrm>
          <a:prstGeom prst="rect">
            <a:avLst/>
          </a:prstGeom>
          <a:ln w="0">
            <a:noFill/>
          </a:ln>
        </p:spPr>
      </p:pic>
      <p:sp>
        <p:nvSpPr>
          <p:cNvPr id="414" name="content.1.title"/>
          <p:cNvSpPr/>
          <p:nvPr/>
        </p:nvSpPr>
        <p:spPr>
          <a:xfrm>
            <a:off x="1754640" y="1881360"/>
            <a:ext cx="205452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体重监测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15" name="content.1.content"/>
          <p:cNvSpPr/>
          <p:nvPr/>
        </p:nvSpPr>
        <p:spPr>
          <a:xfrm>
            <a:off x="1225080" y="2340000"/>
            <a:ext cx="2982960" cy="1203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6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了解患者的体重变化情况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6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评估营养吸收效果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16" name="content.2.title"/>
          <p:cNvSpPr/>
          <p:nvPr/>
        </p:nvSpPr>
        <p:spPr>
          <a:xfrm>
            <a:off x="8442000" y="1881360"/>
            <a:ext cx="205452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血液检查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17" name="content.2.content"/>
          <p:cNvSpPr/>
          <p:nvPr/>
        </p:nvSpPr>
        <p:spPr>
          <a:xfrm>
            <a:off x="7971120" y="2340000"/>
            <a:ext cx="3036240" cy="1206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6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监控血液指标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6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评估营养状况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18" name="content.3.title"/>
          <p:cNvSpPr/>
          <p:nvPr/>
        </p:nvSpPr>
        <p:spPr>
          <a:xfrm>
            <a:off x="5093280" y="3954960"/>
            <a:ext cx="206856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调整方案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19" name="content.3.content"/>
          <p:cNvSpPr/>
          <p:nvPr/>
        </p:nvSpPr>
        <p:spPr>
          <a:xfrm>
            <a:off x="4578840" y="4413240"/>
            <a:ext cx="3085920" cy="1173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6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根据评估结果调整营养护理计划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6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确保患者得到有效的营养支持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https://d.book118.com/607161124033006054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WPS">
  <a:themeElements>
    <a:clrScheme name="WPS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/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r="http://schemas.openxmlformats.org/officeDocument/2006/relationships" xmlns:a="http://schemas.openxmlformats.org/drawingml/2006/main" name="WPS">
  <a:themeElements>
    <a:clrScheme name="WPS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/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</a:gradFill>
      </a:bgFillStyleLst>
    </a:fmtScheme>
  </a:themeElements>
</a:theme>
</file>

<file path=ppt/theme/theme4.xml><?xml version="1.0" encoding="utf-8"?>
<a:theme xmlns:r="http://schemas.openxmlformats.org/officeDocument/2006/relationships" xmlns:a="http://schemas.openxmlformats.org/drawingml/2006/main" name="Office Them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66</Paragraphs>
  <Slides>15</Slides>
  <Notes>6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23">
      <vt:lpstr>Arial</vt:lpstr>
      <vt:lpstr>Calibri</vt:lpstr>
      <vt:lpstr>微软雅黑</vt:lpstr>
      <vt:lpstr>Times New Roman</vt:lpstr>
      <vt:lpstr>Wingdings</vt:lpstr>
      <vt:lpstr>Symbol</vt:lpstr>
      <vt:lpstr>DejaVu Sans</vt:lpstr>
      <vt:lpstr>Office Theme</vt:lpstr>
      <vt:lpstr>丹毒病例护理查房</vt:lpstr>
      <vt:lpstr>目录</vt:lpstr>
      <vt:lpstr>第1章 丹毒病例护理查房</vt:lpstr>
      <vt:lpstr> </vt:lpstr>
      <vt:lpstr>丹毒病例药物治疗护理</vt:lpstr>
      <vt:lpstr>对于丹毒病例的护理查房</vt:lpstr>
      <vt:lpstr> </vt:lpstr>
      <vt:lpstr>第二章 丹毒病例护理风险评估</vt:lpstr>
      <vt:lpstr>风险评估的重要性</vt:lpstr>
      <vt:lpstr>风险评估实操</vt:lpstr>
      <vt:lpstr> </vt:lpstr>
      <vt:lpstr>第3章 丹毒病例营养护理</vt:lpstr>
      <vt:lpstr> </vt:lpstr>
      <vt:lpstr>营养护理效果评估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2024-09-28T10:13:22.768</cp:lastPrinted>
  <dcterms:created xsi:type="dcterms:W3CDTF">2024-09-28T02:13:22Z</dcterms:created>
  <dcterms:modified xsi:type="dcterms:W3CDTF">2024-09-28T02:13:25Z</dcterms:modified>
</cp:coreProperties>
</file>