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p:sp>
        <p:nvSpPr>
          <p:cNvPr id="6146" name="页眉占位符 6145"/>
          <p:cNvSpPr>
            <a:spLocks noGrp="1"/>
          </p:cNvSpPr>
          <p:nvPr>
            <p:ph type="hdr" sz="quarter"/>
          </p:nvPr>
        </p:nvSpPr>
        <p:spPr>
          <a:xfrm>
            <a:off x="0" y="0"/>
            <a:ext cx="2971800" cy="457200"/>
          </a:xfrm>
          <a:prstGeom prst="rect">
            <a:avLst/>
          </a:prstGeom>
          <a:noFill/>
          <a:ln w="9525">
            <a:noFill/>
          </a:ln>
        </p:spPr>
        <p:txBody>
          <a:bodyPr/>
          <a:lstStyle/>
          <a:p>
            <a:pPr lvl="0"/>
            <a:endParaRPr lang="zh-CN" altLang="en-US" sz="1200" b="0" i="0">
              <a:ea typeface="宋体" panose="02010600030101010101" pitchFamily="2" charset="-122"/>
            </a:endParaRPr>
          </a:p>
        </p:txBody>
      </p:sp>
      <p:sp>
        <p:nvSpPr>
          <p:cNvPr id="6147" name="日期占位符 6146"/>
          <p:cNvSpPr>
            <a:spLocks noGrp="1"/>
          </p:cNvSpPr>
          <p:nvPr>
            <p:ph type="dt" idx="1"/>
          </p:nvPr>
        </p:nvSpPr>
        <p:spPr>
          <a:xfrm>
            <a:off x="3884613" y="0"/>
            <a:ext cx="2971800" cy="457200"/>
          </a:xfrm>
          <a:prstGeom prst="rect">
            <a:avLst/>
          </a:prstGeom>
          <a:noFill/>
          <a:ln w="9525">
            <a:noFill/>
          </a:ln>
        </p:spPr>
        <p:txBody>
          <a:bodyPr/>
          <a:lstStyle/>
          <a:p>
            <a:pPr lvl="0" algn="r"/>
            <a:endParaRPr lang="zh-CN" altLang="en-US" sz="1200" b="0" i="0">
              <a:ea typeface="宋体" panose="02010600030101010101" pitchFamily="2" charset="-122"/>
            </a:endParaRPr>
          </a:p>
        </p:txBody>
      </p:sp>
      <p:sp>
        <p:nvSpPr>
          <p:cNvPr id="6148" name="幻灯片图像占位符 6147"/>
          <p:cNvSpPr>
            <a:spLocks noRot="1"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6149" name="文本占位符 6148"/>
          <p:cNvSpPr>
            <a:spLocks noGrp="1"/>
          </p:cNvSpPr>
          <p:nvPr>
            <p:ph type="body" sz="quarter" idx="3"/>
          </p:nvPr>
        </p:nvSpPr>
        <p:spPr>
          <a:xfrm>
            <a:off x="685800" y="4343400"/>
            <a:ext cx="5486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150" name="页脚占位符 6149"/>
          <p:cNvSpPr>
            <a:spLocks noGrp="1"/>
          </p:cNvSpPr>
          <p:nvPr>
            <p:ph type="ftr" sz="quarter" idx="4"/>
          </p:nvPr>
        </p:nvSpPr>
        <p:spPr>
          <a:xfrm>
            <a:off x="0" y="8685213"/>
            <a:ext cx="2971800" cy="457200"/>
          </a:xfrm>
          <a:prstGeom prst="rect">
            <a:avLst/>
          </a:prstGeom>
          <a:noFill/>
          <a:ln w="9525">
            <a:noFill/>
          </a:ln>
        </p:spPr>
        <p:txBody>
          <a:bodyPr anchor="b" anchorCtr="0"/>
          <a:lstStyle/>
          <a:p>
            <a:pPr lvl="0"/>
            <a:endParaRPr lang="zh-CN" altLang="en-US" sz="1200" b="0" i="0">
              <a:ea typeface="宋体" panose="02010600030101010101" pitchFamily="2" charset="-122"/>
            </a:endParaRPr>
          </a:p>
        </p:txBody>
      </p:sp>
      <p:sp>
        <p:nvSpPr>
          <p:cNvPr id="6151" name="灯片编号占位符 6150"/>
          <p:cNvSpPr>
            <a:spLocks noGrp="1"/>
          </p:cNvSpPr>
          <p:nvPr>
            <p:ph type="sldNum" sz="quarter" idx="5"/>
          </p:nvPr>
        </p:nvSpPr>
        <p:spPr>
          <a:xfrm>
            <a:off x="3884613" y="8685213"/>
            <a:ext cx="2971800" cy="457200"/>
          </a:xfrm>
          <a:prstGeom prst="rect">
            <a:avLst/>
          </a:prstGeom>
          <a:noFill/>
          <a:ln w="9525">
            <a:noFill/>
          </a:ln>
        </p:spPr>
        <p:txBody>
          <a:bodyPr anchor="b" anchorCtr="0"/>
          <a:lstStyle/>
          <a:p>
            <a:pPr lvl="0" algn="r"/>
            <a:fld id="{9A0DB2DC-4C9A-4742-B13C-FB6460FD3503}" type="slidenum">
              <a:rPr lang="zh-CN" altLang="en-US" sz="1200" b="0" i="0">
                <a:ea typeface="宋体" panose="02010600030101010101" pitchFamily="2" charset="-122"/>
              </a:rPr>
              <a:t/>
            </a:fld>
            <a:endParaRPr lang="zh-CN" altLang="en-US" sz="1200" b="0" i="0">
              <a:ea typeface="宋体" panose="02010600030101010101" pitchFamily="2" charset="-122"/>
            </a:endParaRPr>
          </a:p>
        </p:txBody>
      </p:sp>
    </p:spTree>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宋体" panose="02010600030101010101" pitchFamily="2" charset="-122"/>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灯片编号占位符 1"/>
          <p:cNvSpPr/>
          <p:nvPr>
            <p:ph type="sldNum" sz="quarter" idx="2"/>
          </p:nvPr>
        </p:nvSpPr>
        <p:spPr/>
        <p:txBody>
          <a:bodyPr/>
          <a:lstStyle/>
          <a:p>
            <a:pPr lvl="0" algn="r"/>
            <a:fld id="{9A0DB2DC-4C9A-4742-B13C-FB6460FD3503}" type="slidenum">
              <a:rPr lang="zh-CN" altLang="en-US" sz="1200" b="0" i="0">
                <a:ea typeface="宋体" panose="02010600030101010101" pitchFamily="2" charset="-122"/>
              </a:rPr>
              <a:t>1</a:t>
            </a:fld>
            <a:endParaRPr lang="zh-CN" altLang="en-US" sz="1200" b="0" i="0">
              <a:ea typeface="宋体" panose="02010600030101010101" pitchFamily="2" charset="-122"/>
            </a:endParaRPr>
          </a:p>
        </p:txBody>
      </p:sp>
      <p:sp>
        <p:nvSpPr>
          <p:cNvPr id="7170" name="幻灯片图像占位符 7169"/>
          <p:cNvSpPr>
            <a:spLocks noRot="1" noTextEdit="1"/>
          </p:cNvSpPr>
          <p:nvPr>
            <p:ph type="sldImg"/>
          </p:nvPr>
        </p:nvSpPr>
        <p:spPr/>
      </p:sp>
      <p:sp>
        <p:nvSpPr>
          <p:cNvPr id="7171" name="文本占位符 7170"/>
          <p:cNvSpPr>
            <a:spLocks noGrp="1"/>
          </p:cNvSpPr>
          <p:nvPr>
            <p:ph type="body" idx="1"/>
          </p:nvPr>
        </p:nvSpPr>
        <p:spPr/>
        <p:txBody>
          <a:bodyPr/>
          <a:lstStyle/>
          <a:p>
            <a:pPr lvl="0"/>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4A3325-7D1D-4719-9374-E540F54C64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C74598-067E-4FAF-AD4E-521DD3A77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8F6755-575C-4E87-9C92-208EC98109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48D6B2-C550-47AA-8167-BF58A1BD4D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E7B7C5-CC0B-43B4-80A3-22004CE5AC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043699-3ED1-43C4-989E-3B3348D4F6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B6E17C-079E-4F51-BC1B-C0CA810C8D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CA4528-1C7C-41C0-AB82-8F0082FFD8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BD481F-8450-4AAF-AB62-F8A67C19A3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66E01A-8D35-40D4-8008-1963DA81D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3C5C44-8BBA-49C2-82F8-C384473E5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type="title">
  <p:cSld name="标题幻灯片">
    <p:bg>
      <p:bgPr>
        <a:blipFill rotWithShape="0">
          <a:blip r:embed="rId1"/>
          <a:stretch>
            <a:fillRect/>
          </a:stretch>
        </a:blipFill>
        <a:effectLst/>
      </p:bgPr>
    </p:bg>
    <p:spTree>
      <p:nvGrpSpPr>
        <p:cNvPr id="1" name=""/>
        <p:cNvGrpSpPr/>
        <p:nvPr/>
      </p:nvGrpSpPr>
      <p:grpSpPr/>
      <p:sp>
        <p:nvSpPr>
          <p:cNvPr id="3074" name="标题 3073"/>
          <p:cNvSpPr>
            <a:spLocks noGrp="1"/>
          </p:cNvSpPr>
          <p:nvPr>
            <p:ph type="ctrTitle"/>
          </p:nvPr>
        </p:nvSpPr>
        <p:spPr>
          <a:xfrm>
            <a:off x="1279525" y="1600200"/>
            <a:ext cx="7085013" cy="1066800"/>
          </a:xfrm>
          <a:prstGeom prst="rect">
            <a:avLst/>
          </a:prstGeom>
          <a:noFill/>
          <a:ln w="9525">
            <a:noFill/>
          </a:ln>
        </p:spPr>
        <p:txBody>
          <a:bodyPr anchor="ctr" anchorCtr="0"/>
          <a:lstStyle>
            <a:lvl1pPr lvl="0">
              <a:buClrTx/>
              <a:buSzTx/>
              <a:buFontTx/>
              <a:defRPr/>
            </a:lvl1pPr>
          </a:lstStyle>
          <a:p>
            <a:pPr lvl="0"/>
            <a:r>
              <a:rPr lang="zh-CN" altLang="en-US"/>
              <a:t>单击此处编辑母版标题样式</a:t>
            </a:r>
            <a:endParaRPr lang="zh-CN" altLang="en-US"/>
          </a:p>
        </p:txBody>
      </p:sp>
      <p:sp>
        <p:nvSpPr>
          <p:cNvPr id="3075" name="副标题 3074"/>
          <p:cNvSpPr>
            <a:spLocks noGrp="1"/>
          </p:cNvSpPr>
          <p:nvPr>
            <p:ph type="subTitle" idx="1"/>
          </p:nvPr>
        </p:nvSpPr>
        <p:spPr>
          <a:xfrm>
            <a:off x="1279525" y="2819400"/>
            <a:ext cx="5256213" cy="1143000"/>
          </a:xfrm>
          <a:prstGeom prst="rect">
            <a:avLst/>
          </a:prstGeom>
          <a:noFill/>
          <a:ln w="9525">
            <a:noFill/>
          </a:ln>
        </p:spPr>
        <p:txBody>
          <a:bodyPr anchor="t" anchorCtr="0"/>
          <a:lstStyle>
            <a:lvl1pPr marL="0" lvl="0" indent="0">
              <a:buClrTx/>
              <a:buSzTx/>
              <a:buFontTx/>
              <a:buNone/>
              <a:defRPr/>
            </a:lvl1pPr>
            <a:lvl2pPr marL="457200" lvl="1" indent="0" algn="ctr">
              <a:buClrTx/>
              <a:buSzTx/>
              <a:buFontTx/>
              <a:buNone/>
              <a:defRPr/>
            </a:lvl2pPr>
            <a:lvl3pPr marL="914400" lvl="2" indent="0" algn="ctr">
              <a:buClrTx/>
              <a:buSzTx/>
              <a:buFontTx/>
              <a:buNone/>
              <a:defRPr/>
            </a:lvl3pPr>
            <a:lvl4pPr marL="1371600" lvl="3" indent="0" algn="ctr">
              <a:buClrTx/>
              <a:buSzTx/>
              <a:buFontTx/>
              <a:buNone/>
              <a:defRPr/>
            </a:lvl4pPr>
            <a:lvl5pPr marL="1828800" lvl="4" indent="0" algn="ctr">
              <a:buClrTx/>
              <a:buSzTx/>
              <a:buFontTx/>
              <a:buNone/>
              <a:defRPr/>
            </a:lvl5pPr>
          </a:lstStyle>
          <a:p>
            <a:pPr lvl="0"/>
            <a:r>
              <a:rPr lang="zh-CN" altLang="en-US"/>
              <a:t>单击此处编辑母版副标题样式</a:t>
            </a:r>
            <a:endParaRPr lang="zh-CN" altLang="en-US"/>
          </a:p>
        </p:txBody>
      </p:sp>
      <p:sp>
        <p:nvSpPr>
          <p:cNvPr id="3076" name="日期占位符 3075"/>
          <p:cNvSpPr>
            <a:spLocks noGrp="1"/>
          </p:cNvSpPr>
          <p:nvPr>
            <p:ph type="dt" sz="half" idx="2"/>
          </p:nvPr>
        </p:nvSpPr>
        <p:spPr>
          <a:xfrm>
            <a:off x="457200" y="6429375"/>
            <a:ext cx="2133600" cy="323850"/>
          </a:xfrm>
          <a:prstGeom prst="rect">
            <a:avLst/>
          </a:prstGeom>
          <a:noFill/>
          <a:ln w="9525">
            <a:noFill/>
          </a:ln>
        </p:spPr>
        <p:txBody>
          <a:bodyPr anchor="t" anchorCtr="0"/>
          <a:lstStyle>
            <a:lvl1pPr>
              <a:defRPr sz="1200" b="0" i="0">
                <a:latin typeface="Century Gothic" panose="020b0502020202020204" pitchFamily="34" charset="0"/>
                <a:ea typeface="宋体" panose="02010600030101010101" pitchFamily="2" charset="-122"/>
              </a:defRPr>
            </a:lvl1pPr>
          </a:lstStyle>
          <a:p>
            <a:pPr>
              <a:lnSpc>
                <a:spcPct val="100000"/>
              </a:lnSpc>
              <a:spcBef>
                <a:spcPct val="0"/>
              </a:spcBef>
            </a:pPr>
            <a:endParaRPr lang="zh-CN" altLang="en-US"/>
          </a:p>
        </p:txBody>
      </p:sp>
      <p:sp>
        <p:nvSpPr>
          <p:cNvPr id="3077" name="页脚占位符 3076"/>
          <p:cNvSpPr>
            <a:spLocks noGrp="1"/>
          </p:cNvSpPr>
          <p:nvPr>
            <p:ph type="ftr" sz="quarter" idx="3"/>
          </p:nvPr>
        </p:nvSpPr>
        <p:spPr>
          <a:xfrm>
            <a:off x="3124200" y="6429375"/>
            <a:ext cx="2895600" cy="323850"/>
          </a:xfrm>
          <a:prstGeom prst="rect">
            <a:avLst/>
          </a:prstGeom>
          <a:noFill/>
          <a:ln w="9525">
            <a:noFill/>
          </a:ln>
        </p:spPr>
        <p:txBody>
          <a:bodyPr anchor="t" anchorCtr="0"/>
          <a:lstStyle>
            <a:lvl1pPr algn="ctr">
              <a:defRPr sz="1200" b="0" i="0">
                <a:latin typeface="Century Gothic" panose="020b0502020202020204" pitchFamily="34" charset="0"/>
                <a:ea typeface="宋体" panose="02010600030101010101" pitchFamily="2" charset="-122"/>
              </a:defRPr>
            </a:lvl1pPr>
          </a:lstStyle>
          <a:p>
            <a:pPr>
              <a:lnSpc>
                <a:spcPct val="100000"/>
              </a:lnSpc>
              <a:spcBef>
                <a:spcPct val="0"/>
              </a:spcBef>
            </a:pPr>
            <a:endParaRPr lang="zh-CN" altLang="en-US"/>
          </a:p>
        </p:txBody>
      </p:sp>
      <p:sp>
        <p:nvSpPr>
          <p:cNvPr id="3078" name="灯片编号占位符 3077"/>
          <p:cNvSpPr>
            <a:spLocks noGrp="1"/>
          </p:cNvSpPr>
          <p:nvPr>
            <p:ph type="sldNum" sz="quarter" idx="4"/>
          </p:nvPr>
        </p:nvSpPr>
        <p:spPr>
          <a:xfrm>
            <a:off x="6553200" y="6429375"/>
            <a:ext cx="2133600" cy="323850"/>
          </a:xfrm>
          <a:prstGeom prst="rect">
            <a:avLst/>
          </a:prstGeom>
          <a:noFill/>
          <a:ln w="9525">
            <a:noFill/>
          </a:ln>
        </p:spPr>
        <p:txBody>
          <a:bodyPr anchor="t" anchorCtr="0"/>
          <a:lstStyle>
            <a:lvl1pPr algn="r">
              <a:defRPr sz="1200" b="0" i="0">
                <a:latin typeface="Century Gothic" panose="020b0502020202020204" pitchFamily="34" charset="0"/>
                <a:ea typeface="宋体" panose="02010600030101010101" pitchFamily="2" charset="-122"/>
              </a:defRPr>
            </a:lvl1pPr>
          </a:lstStyle>
          <a:p>
            <a:pPr>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lnSpc>
                <a:spcPct val="100000"/>
              </a:lnSpc>
              <a:spcBef>
                <a:spcPct val="0"/>
              </a:spcBef>
            </a:pPr>
            <a:endParaRPr lang="zh-CN" altLang="en-US"/>
          </a:p>
        </p:txBody>
      </p:sp>
      <p:sp>
        <p:nvSpPr>
          <p:cNvPr id="5" name="页脚占位符 4"/>
          <p:cNvSpPr>
            <a:spLocks noGrp="1"/>
          </p:cNvSpPr>
          <p:nvPr>
            <p:ph type="ftr" sz="quarter" idx="11"/>
          </p:nvPr>
        </p:nvSpPr>
        <p:spPr/>
        <p:txBody>
          <a:bodyPr/>
          <a:lstStyle/>
          <a:p>
            <a:pPr lvl="0">
              <a:lnSpc>
                <a:spcPct val="100000"/>
              </a:lnSpc>
              <a:spcBef>
                <a:spcPct val="0"/>
              </a:spcBef>
            </a:pPr>
            <a:endParaRPr lang="zh-CN" altLang="en-US"/>
          </a:p>
        </p:txBody>
      </p:sp>
      <p:sp>
        <p:nvSpPr>
          <p:cNvPr id="6" name="灯片编号占位符 5"/>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pPr lvl="0">
              <a:lnSpc>
                <a:spcPct val="100000"/>
              </a:lnSpc>
              <a:spcBef>
                <a:spcPct val="0"/>
              </a:spcBef>
            </a:pPr>
            <a:endParaRPr lang="zh-CN" altLang="en-US"/>
          </a:p>
        </p:txBody>
      </p:sp>
      <p:sp>
        <p:nvSpPr>
          <p:cNvPr id="5" name="页脚占位符 4"/>
          <p:cNvSpPr>
            <a:spLocks noGrp="1"/>
          </p:cNvSpPr>
          <p:nvPr>
            <p:ph type="ftr" sz="quarter" idx="11"/>
          </p:nvPr>
        </p:nvSpPr>
        <p:spPr/>
        <p:txBody>
          <a:bodyPr/>
          <a:lstStyle/>
          <a:p>
            <a:pPr lvl="0">
              <a:lnSpc>
                <a:spcPct val="100000"/>
              </a:lnSpc>
              <a:spcBef>
                <a:spcPct val="0"/>
              </a:spcBef>
            </a:pPr>
            <a:endParaRPr lang="zh-CN" altLang="en-US"/>
          </a:p>
        </p:txBody>
      </p:sp>
      <p:sp>
        <p:nvSpPr>
          <p:cNvPr id="6" name="灯片编号占位符 5"/>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1279525" y="1600200"/>
            <a:ext cx="2576322"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3961003" y="1600200"/>
            <a:ext cx="2576322" cy="45259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lnSpc>
                <a:spcPct val="100000"/>
              </a:lnSpc>
              <a:spcBef>
                <a:spcPct val="0"/>
              </a:spcBef>
            </a:pPr>
            <a:endParaRPr lang="zh-CN" altLang="en-US"/>
          </a:p>
        </p:txBody>
      </p:sp>
      <p:sp>
        <p:nvSpPr>
          <p:cNvPr id="6" name="页脚占位符 5"/>
          <p:cNvSpPr>
            <a:spLocks noGrp="1"/>
          </p:cNvSpPr>
          <p:nvPr>
            <p:ph type="ftr" sz="quarter" idx="11"/>
          </p:nvPr>
        </p:nvSpPr>
        <p:spPr/>
        <p:txBody>
          <a:bodyPr/>
          <a:lstStyle/>
          <a:p>
            <a:pPr lvl="0">
              <a:lnSpc>
                <a:spcPct val="100000"/>
              </a:lnSpc>
              <a:spcBef>
                <a:spcPct val="0"/>
              </a:spcBef>
            </a:pPr>
            <a:endParaRPr lang="zh-CN" altLang="en-US"/>
          </a:p>
        </p:txBody>
      </p:sp>
      <p:sp>
        <p:nvSpPr>
          <p:cNvPr id="7" name="灯片编号占位符 6"/>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a:lnSpc>
                <a:spcPct val="100000"/>
              </a:lnSpc>
              <a:spcBef>
                <a:spcPct val="0"/>
              </a:spcBef>
            </a:pPr>
            <a:endParaRPr lang="zh-CN" altLang="en-US"/>
          </a:p>
        </p:txBody>
      </p:sp>
      <p:sp>
        <p:nvSpPr>
          <p:cNvPr id="8" name="页脚占位符 7"/>
          <p:cNvSpPr>
            <a:spLocks noGrp="1"/>
          </p:cNvSpPr>
          <p:nvPr>
            <p:ph type="ftr" sz="quarter" idx="11"/>
          </p:nvPr>
        </p:nvSpPr>
        <p:spPr/>
        <p:txBody>
          <a:bodyPr/>
          <a:lstStyle/>
          <a:p>
            <a:pPr lvl="0">
              <a:lnSpc>
                <a:spcPct val="100000"/>
              </a:lnSpc>
              <a:spcBef>
                <a:spcPct val="0"/>
              </a:spcBef>
            </a:pPr>
            <a:endParaRPr lang="zh-CN" altLang="en-US"/>
          </a:p>
        </p:txBody>
      </p:sp>
      <p:sp>
        <p:nvSpPr>
          <p:cNvPr id="9" name="灯片编号占位符 8"/>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a:lnSpc>
                <a:spcPct val="100000"/>
              </a:lnSpc>
              <a:spcBef>
                <a:spcPct val="0"/>
              </a:spcBef>
            </a:pPr>
            <a:endParaRPr lang="zh-CN" altLang="en-US"/>
          </a:p>
        </p:txBody>
      </p:sp>
      <p:sp>
        <p:nvSpPr>
          <p:cNvPr id="4" name="页脚占位符 3"/>
          <p:cNvSpPr>
            <a:spLocks noGrp="1"/>
          </p:cNvSpPr>
          <p:nvPr>
            <p:ph type="ftr" sz="quarter" idx="11"/>
          </p:nvPr>
        </p:nvSpPr>
        <p:spPr/>
        <p:txBody>
          <a:bodyPr/>
          <a:lstStyle/>
          <a:p>
            <a:pPr lvl="0">
              <a:lnSpc>
                <a:spcPct val="100000"/>
              </a:lnSpc>
              <a:spcBef>
                <a:spcPct val="0"/>
              </a:spcBef>
            </a:pPr>
            <a:endParaRPr lang="zh-CN" altLang="en-US"/>
          </a:p>
        </p:txBody>
      </p:sp>
      <p:sp>
        <p:nvSpPr>
          <p:cNvPr id="5" name="灯片编号占位符 4"/>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a:lnSpc>
                <a:spcPct val="100000"/>
              </a:lnSpc>
              <a:spcBef>
                <a:spcPct val="0"/>
              </a:spcBef>
            </a:pPr>
            <a:endParaRPr lang="zh-CN" altLang="en-US"/>
          </a:p>
        </p:txBody>
      </p:sp>
      <p:sp>
        <p:nvSpPr>
          <p:cNvPr id="3" name="页脚占位符 2"/>
          <p:cNvSpPr>
            <a:spLocks noGrp="1"/>
          </p:cNvSpPr>
          <p:nvPr>
            <p:ph type="ftr" sz="quarter" idx="11"/>
          </p:nvPr>
        </p:nvSpPr>
        <p:spPr/>
        <p:txBody>
          <a:bodyPr/>
          <a:lstStyle/>
          <a:p>
            <a:pPr lvl="0">
              <a:lnSpc>
                <a:spcPct val="100000"/>
              </a:lnSpc>
              <a:spcBef>
                <a:spcPct val="0"/>
              </a:spcBef>
            </a:pPr>
            <a:endParaRPr lang="zh-CN" altLang="en-US"/>
          </a:p>
        </p:txBody>
      </p:sp>
      <p:sp>
        <p:nvSpPr>
          <p:cNvPr id="4" name="灯片编号占位符 3"/>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lnSpc>
                <a:spcPct val="100000"/>
              </a:lnSpc>
              <a:spcBef>
                <a:spcPct val="0"/>
              </a:spcBef>
            </a:pPr>
            <a:endParaRPr lang="zh-CN" altLang="en-US"/>
          </a:p>
        </p:txBody>
      </p:sp>
      <p:sp>
        <p:nvSpPr>
          <p:cNvPr id="6" name="页脚占位符 5"/>
          <p:cNvSpPr>
            <a:spLocks noGrp="1"/>
          </p:cNvSpPr>
          <p:nvPr>
            <p:ph type="ftr" sz="quarter" idx="11"/>
          </p:nvPr>
        </p:nvSpPr>
        <p:spPr/>
        <p:txBody>
          <a:bodyPr/>
          <a:lstStyle/>
          <a:p>
            <a:pPr lvl="0">
              <a:lnSpc>
                <a:spcPct val="100000"/>
              </a:lnSpc>
              <a:spcBef>
                <a:spcPct val="0"/>
              </a:spcBef>
            </a:pPr>
            <a:endParaRPr lang="zh-CN" altLang="en-US"/>
          </a:p>
        </p:txBody>
      </p:sp>
      <p:sp>
        <p:nvSpPr>
          <p:cNvPr id="7" name="灯片编号占位符 6"/>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pPr lvl="0">
              <a:lnSpc>
                <a:spcPct val="100000"/>
              </a:lnSpc>
              <a:spcBef>
                <a:spcPct val="0"/>
              </a:spcBef>
            </a:pPr>
            <a:endParaRPr lang="zh-CN" altLang="en-US"/>
          </a:p>
        </p:txBody>
      </p:sp>
      <p:sp>
        <p:nvSpPr>
          <p:cNvPr id="6" name="页脚占位符 5"/>
          <p:cNvSpPr>
            <a:spLocks noGrp="1"/>
          </p:cNvSpPr>
          <p:nvPr>
            <p:ph type="ftr" sz="quarter" idx="11"/>
          </p:nvPr>
        </p:nvSpPr>
        <p:spPr/>
        <p:txBody>
          <a:bodyPr/>
          <a:lstStyle/>
          <a:p>
            <a:pPr lvl="0">
              <a:lnSpc>
                <a:spcPct val="100000"/>
              </a:lnSpc>
              <a:spcBef>
                <a:spcPct val="0"/>
              </a:spcBef>
            </a:pPr>
            <a:endParaRPr lang="zh-CN" altLang="en-US"/>
          </a:p>
        </p:txBody>
      </p:sp>
      <p:sp>
        <p:nvSpPr>
          <p:cNvPr id="7" name="灯片编号占位符 6"/>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lnSpc>
                <a:spcPct val="100000"/>
              </a:lnSpc>
              <a:spcBef>
                <a:spcPct val="0"/>
              </a:spcBef>
            </a:pPr>
            <a:endParaRPr lang="zh-CN" altLang="en-US"/>
          </a:p>
        </p:txBody>
      </p:sp>
      <p:sp>
        <p:nvSpPr>
          <p:cNvPr id="5" name="页脚占位符 4"/>
          <p:cNvSpPr>
            <a:spLocks noGrp="1"/>
          </p:cNvSpPr>
          <p:nvPr>
            <p:ph type="ftr" sz="quarter" idx="11"/>
          </p:nvPr>
        </p:nvSpPr>
        <p:spPr/>
        <p:txBody>
          <a:bodyPr/>
          <a:lstStyle/>
          <a:p>
            <a:pPr lvl="0">
              <a:lnSpc>
                <a:spcPct val="100000"/>
              </a:lnSpc>
              <a:spcBef>
                <a:spcPct val="0"/>
              </a:spcBef>
            </a:pPr>
            <a:endParaRPr lang="zh-CN" altLang="en-US"/>
          </a:p>
        </p:txBody>
      </p:sp>
      <p:sp>
        <p:nvSpPr>
          <p:cNvPr id="6" name="灯片编号占位符 5"/>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594475" y="685800"/>
            <a:ext cx="1771650" cy="5440363"/>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1279525" y="685800"/>
            <a:ext cx="5212246" cy="5440363"/>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a:lnSpc>
                <a:spcPct val="100000"/>
              </a:lnSpc>
              <a:spcBef>
                <a:spcPct val="0"/>
              </a:spcBef>
            </a:pPr>
            <a:endParaRPr lang="zh-CN" altLang="en-US"/>
          </a:p>
        </p:txBody>
      </p:sp>
      <p:sp>
        <p:nvSpPr>
          <p:cNvPr id="5" name="页脚占位符 4"/>
          <p:cNvSpPr>
            <a:spLocks noGrp="1"/>
          </p:cNvSpPr>
          <p:nvPr>
            <p:ph type="ftr" sz="quarter" idx="11"/>
          </p:nvPr>
        </p:nvSpPr>
        <p:spPr/>
        <p:txBody>
          <a:bodyPr/>
          <a:lstStyle/>
          <a:p>
            <a:pPr lvl="0">
              <a:lnSpc>
                <a:spcPct val="100000"/>
              </a:lnSpc>
              <a:spcBef>
                <a:spcPct val="0"/>
              </a:spcBef>
            </a:pPr>
            <a:endParaRPr lang="zh-CN" altLang="en-US"/>
          </a:p>
        </p:txBody>
      </p:sp>
      <p:sp>
        <p:nvSpPr>
          <p:cNvPr id="6" name="灯片编号占位符 5"/>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46291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a:lnSpc>
                <a:spcPct val="100000"/>
              </a:lnSpc>
              <a:spcBef>
                <a:spcPct val="0"/>
              </a:spcBef>
            </a:pPr>
            <a:endParaRPr lang="zh-CN" altLang="en-US"/>
          </a:p>
        </p:txBody>
      </p:sp>
      <p:sp>
        <p:nvSpPr>
          <p:cNvPr id="6" name="页脚占位符 5"/>
          <p:cNvSpPr>
            <a:spLocks noGrp="1"/>
          </p:cNvSpPr>
          <p:nvPr>
            <p:ph type="ftr" sz="quarter" idx="11"/>
          </p:nvPr>
        </p:nvSpPr>
        <p:spPr/>
        <p:txBody>
          <a:bodyPr/>
          <a:lstStyle/>
          <a:p>
            <a:pPr lvl="0">
              <a:lnSpc>
                <a:spcPct val="100000"/>
              </a:lnSpc>
              <a:spcBef>
                <a:spcPct val="0"/>
              </a:spcBef>
            </a:pPr>
            <a:endParaRPr lang="zh-CN" altLang="en-US"/>
          </a:p>
        </p:txBody>
      </p:sp>
      <p:sp>
        <p:nvSpPr>
          <p:cNvPr id="7" name="灯片编号占位符 6"/>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TwoObj" preserve="1">
  <p:cSld name="标题，文本与两项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628650" y="1825625"/>
            <a:ext cx="38862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quarter" idx="2"/>
          </p:nvPr>
        </p:nvSpPr>
        <p:spPr>
          <a:xfrm>
            <a:off x="4629150" y="1825625"/>
            <a:ext cx="3886200" cy="2098675"/>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内容占位符 4"/>
          <p:cNvSpPr>
            <a:spLocks noGrp="1"/>
          </p:cNvSpPr>
          <p:nvPr>
            <p:ph sz="quarter" idx="3"/>
          </p:nvPr>
        </p:nvSpPr>
        <p:spPr>
          <a:xfrm>
            <a:off x="4629150" y="4076700"/>
            <a:ext cx="3886200" cy="2100263"/>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日期占位符 5"/>
          <p:cNvSpPr>
            <a:spLocks noGrp="1"/>
          </p:cNvSpPr>
          <p:nvPr>
            <p:ph type="dt" sz="half" idx="10"/>
          </p:nvPr>
        </p:nvSpPr>
        <p:spPr/>
        <p:txBody>
          <a:bodyPr/>
          <a:lstStyle/>
          <a:p>
            <a:pPr lvl="0">
              <a:lnSpc>
                <a:spcPct val="100000"/>
              </a:lnSpc>
              <a:spcBef>
                <a:spcPct val="0"/>
              </a:spcBef>
            </a:pPr>
            <a:endParaRPr lang="zh-CN" altLang="en-US"/>
          </a:p>
        </p:txBody>
      </p:sp>
      <p:sp>
        <p:nvSpPr>
          <p:cNvPr id="7" name="页脚占位符 6"/>
          <p:cNvSpPr>
            <a:spLocks noGrp="1"/>
          </p:cNvSpPr>
          <p:nvPr>
            <p:ph type="ftr" sz="quarter" idx="11"/>
          </p:nvPr>
        </p:nvSpPr>
        <p:spPr/>
        <p:txBody>
          <a:bodyPr/>
          <a:lstStyle/>
          <a:p>
            <a:pPr lvl="0">
              <a:lnSpc>
                <a:spcPct val="100000"/>
              </a:lnSpc>
              <a:spcBef>
                <a:spcPct val="0"/>
              </a:spcBef>
            </a:pPr>
            <a:endParaRPr lang="zh-CN" altLang="en-US"/>
          </a:p>
        </p:txBody>
      </p:sp>
      <p:sp>
        <p:nvSpPr>
          <p:cNvPr id="8" name="灯片编号占位符 7"/>
          <p:cNvSpPr>
            <a:spLocks noGrp="1"/>
          </p:cNvSpPr>
          <p:nvPr>
            <p:ph type="sldNum" sz="quarter" idx="12"/>
          </p:nvPr>
        </p:nvSpPr>
        <p:spPr/>
        <p:txBody>
          <a:bodyPr/>
          <a:lstStyle/>
          <a:p>
            <a:pPr lvl="0">
              <a:lnSpc>
                <a:spcPct val="100000"/>
              </a:lnSpc>
              <a:spcBef>
                <a:spcPct val="0"/>
              </a:spcBef>
            </a:pPr>
            <a:fld id="{9A0DB2DC-4C9A-4742-B13C-FB6460FD3503}" type="slidenum">
              <a:rPr lang="zh-CN" altLang="en-US"/>
              <a:t/>
            </a:fld>
            <a:endParaRPr lang="zh-CN" altLang="en-US"/>
          </a:p>
        </p:txBody>
      </p:sp>
    </p:spTree>
  </p:cSld>
  <p:clrMapOvr>
    <a:masterClrMapping/>
  </p:clrMapOvr>
  <p:transition>
    <p:strips dir="ld"/>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image" Target="../media/image1.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rotWithShape="0">
          <a:blip r:embed="rId14"/>
          <a:stretch>
            <a:fillRect/>
          </a:stretch>
        </a:blipFill>
        <a:effectLst/>
      </p:bgPr>
    </p:bg>
    <p:spTree>
      <p:nvGrpSpPr>
        <p:cNvPr id="1" name=""/>
        <p:cNvGrpSpPr/>
        <p:nvPr/>
      </p:nvGrpSpPr>
      <p:grpSpPr/>
      <p:sp>
        <p:nvSpPr>
          <p:cNvPr id="1026" name="标题 1025"/>
          <p:cNvSpPr>
            <a:spLocks noGrp="1"/>
          </p:cNvSpPr>
          <p:nvPr>
            <p:ph type="title"/>
          </p:nvPr>
        </p:nvSpPr>
        <p:spPr>
          <a:xfrm>
            <a:off x="1279525" y="685800"/>
            <a:ext cx="7086600" cy="731838"/>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1026"/>
          <p:cNvSpPr>
            <a:spLocks noGrp="1"/>
          </p:cNvSpPr>
          <p:nvPr>
            <p:ph type="body" idx="1"/>
          </p:nvPr>
        </p:nvSpPr>
        <p:spPr>
          <a:xfrm>
            <a:off x="1279525" y="1600200"/>
            <a:ext cx="5257800" cy="4525963"/>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31" name="日期占位符 1030"/>
          <p:cNvSpPr>
            <a:spLocks noGrp="1"/>
          </p:cNvSpPr>
          <p:nvPr>
            <p:ph type="dt" sz="half" idx="2"/>
          </p:nvPr>
        </p:nvSpPr>
        <p:spPr>
          <a:xfrm>
            <a:off x="457200" y="6429375"/>
            <a:ext cx="2133600" cy="323850"/>
          </a:xfrm>
          <a:prstGeom prst="rect">
            <a:avLst/>
          </a:prstGeom>
          <a:noFill/>
          <a:ln w="9525">
            <a:noFill/>
          </a:ln>
        </p:spPr>
        <p:txBody>
          <a:bodyPr/>
          <a:lstStyle>
            <a:defPPr>
              <a:defRPr lang="en-US"/>
            </a:defPPr>
            <a:lvl1pPr marL="0" lvl="0" indent="0" algn="l" defTabSz="914400" rtl="0" eaLnBrk="1" fontAlgn="base" latinLnBrk="0" hangingPunct="1">
              <a:lnSpc>
                <a:spcPct val="90000"/>
              </a:lnSpc>
              <a:spcBef>
                <a:spcPct val="20000"/>
              </a:spcBef>
              <a:spcAft>
                <a:spcPct val="0"/>
              </a:spcAft>
              <a:buNone/>
              <a:defRPr sz="1200" b="0" i="0" u="none" kern="1200" baseline="0">
                <a:solidFill>
                  <a:srgbClr val="FF0000"/>
                </a:solidFill>
                <a:latin typeface="Century Gothic" panose="020b0502020202020204" pitchFamily="34" charset="0"/>
                <a:ea typeface="宋体" panose="02010600030101010101" pitchFamily="2" charset="-122"/>
                <a:cs typeface="+mn-cs"/>
              </a:defRPr>
            </a:lvl1pPr>
            <a:lvl2pPr marL="457200" lvl="1"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9pPr>
          </a:lstStyle>
          <a:p>
            <a:pPr lvl="0">
              <a:lnSpc>
                <a:spcPct val="100000"/>
              </a:lnSpc>
              <a:spcBef>
                <a:spcPct val="0"/>
              </a:spcBef>
            </a:pPr>
            <a:endParaRPr lang="zh-CN" altLang="en-US"/>
          </a:p>
        </p:txBody>
      </p:sp>
      <p:sp>
        <p:nvSpPr>
          <p:cNvPr id="1032" name="页脚占位符 1031"/>
          <p:cNvSpPr>
            <a:spLocks noGrp="1"/>
          </p:cNvSpPr>
          <p:nvPr>
            <p:ph type="ftr" sz="quarter" idx="3"/>
          </p:nvPr>
        </p:nvSpPr>
        <p:spPr>
          <a:xfrm>
            <a:off x="3124200" y="6429375"/>
            <a:ext cx="2895600" cy="323850"/>
          </a:xfrm>
          <a:prstGeom prst="rect">
            <a:avLst/>
          </a:prstGeom>
          <a:noFill/>
          <a:ln w="9525">
            <a:noFill/>
          </a:ln>
        </p:spPr>
        <p:txBody>
          <a:bodyPr/>
          <a:lstStyle>
            <a:defPPr>
              <a:defRPr lang="en-US"/>
            </a:defPPr>
            <a:lvl1pPr marL="0" lvl="0" indent="0" algn="ctr" defTabSz="914400" rtl="0" eaLnBrk="1" fontAlgn="base" latinLnBrk="0" hangingPunct="1">
              <a:lnSpc>
                <a:spcPct val="90000"/>
              </a:lnSpc>
              <a:spcBef>
                <a:spcPct val="20000"/>
              </a:spcBef>
              <a:spcAft>
                <a:spcPct val="0"/>
              </a:spcAft>
              <a:buNone/>
              <a:defRPr sz="1200" b="0" i="0" u="none" kern="1200" baseline="0">
                <a:solidFill>
                  <a:srgbClr val="FF0000"/>
                </a:solidFill>
                <a:latin typeface="Century Gothic" panose="020b0502020202020204" pitchFamily="34" charset="0"/>
                <a:ea typeface="宋体" panose="02010600030101010101" pitchFamily="2" charset="-122"/>
                <a:cs typeface="+mn-cs"/>
              </a:defRPr>
            </a:lvl1pPr>
            <a:lvl2pPr marL="457200" lvl="1"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9pPr>
          </a:lstStyle>
          <a:p>
            <a:pPr lvl="0">
              <a:lnSpc>
                <a:spcPct val="100000"/>
              </a:lnSpc>
              <a:spcBef>
                <a:spcPct val="0"/>
              </a:spcBef>
            </a:pPr>
            <a:endParaRPr lang="zh-CN" altLang="en-US"/>
          </a:p>
        </p:txBody>
      </p:sp>
      <p:sp>
        <p:nvSpPr>
          <p:cNvPr id="1033" name="灯片编号占位符 1032"/>
          <p:cNvSpPr>
            <a:spLocks noGrp="1"/>
          </p:cNvSpPr>
          <p:nvPr>
            <p:ph type="sldNum" sz="quarter" idx="4"/>
          </p:nvPr>
        </p:nvSpPr>
        <p:spPr>
          <a:xfrm>
            <a:off x="6553200" y="6429375"/>
            <a:ext cx="2133600" cy="323850"/>
          </a:xfrm>
          <a:prstGeom prst="rect">
            <a:avLst/>
          </a:prstGeom>
          <a:noFill/>
          <a:ln w="9525">
            <a:noFill/>
          </a:ln>
        </p:spPr>
        <p:txBody>
          <a:bodyPr/>
          <a:lstStyle>
            <a:defPPr>
              <a:defRPr lang="en-US"/>
            </a:defPPr>
            <a:lvl1pPr marL="0" lvl="0" indent="0" algn="r" defTabSz="914400" rtl="0" eaLnBrk="1" fontAlgn="base" latinLnBrk="0" hangingPunct="1">
              <a:lnSpc>
                <a:spcPct val="90000"/>
              </a:lnSpc>
              <a:spcBef>
                <a:spcPct val="20000"/>
              </a:spcBef>
              <a:spcAft>
                <a:spcPct val="0"/>
              </a:spcAft>
              <a:buNone/>
              <a:defRPr sz="1200" b="0" i="0" u="none" kern="1200" baseline="0">
                <a:solidFill>
                  <a:srgbClr val="FF0000"/>
                </a:solidFill>
                <a:latin typeface="Century Gothic" panose="020b0502020202020204" pitchFamily="34" charset="0"/>
                <a:ea typeface="宋体" panose="02010600030101010101" pitchFamily="2" charset="-122"/>
                <a:cs typeface="+mn-cs"/>
              </a:defRPr>
            </a:lvl1pPr>
            <a:lvl2pPr marL="457200" lvl="1"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9pPr>
          </a:lstStyle>
          <a:p>
            <a:pPr lvl="0">
              <a:lnSpc>
                <a:spcPct val="100000"/>
              </a:lnSpc>
              <a:spcBef>
                <a:spcPct val="0"/>
              </a:spcBef>
            </a:pPr>
            <a:fld id="{9A0DB2DC-4C9A-4742-B13C-FB6460FD3503}" type="slidenum">
              <a:rPr lang="zh-CN" altLang="en-US"/>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strips dir="ld"/>
  </p:transition>
  <p:timing/>
  <p:txStyles>
    <p:titleStyle>
      <a:lvl1pPr marL="0" lvl="0" indent="0" algn="l" defTabSz="914400" rtl="0" eaLnBrk="1" fontAlgn="base" latinLnBrk="0" hangingPunct="1">
        <a:lnSpc>
          <a:spcPct val="100000"/>
        </a:lnSpc>
        <a:spcBef>
          <a:spcPct val="0"/>
        </a:spcBef>
        <a:spcAft>
          <a:spcPct val="0"/>
        </a:spcAft>
        <a:buNone/>
        <a:defRPr sz="3600" b="0" i="0" u="none" kern="1200" baseline="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har char="•"/>
        <a:defRPr sz="2800" b="0" i="0" u="none" kern="1200" baseline="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har char="–"/>
        <a:defRPr sz="2400" b="0" i="0" u="none" kern="1200" baseline="0">
          <a:solidFill>
            <a:schemeClr val="tx1"/>
          </a:solidFill>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har char="•"/>
        <a:defRPr sz="2000" b="0" i="0" u="none" kern="1200" baseline="0">
          <a:solidFill>
            <a:schemeClr val="tx1"/>
          </a:solidFill>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har char="–"/>
        <a:defRPr sz="1800" b="0" i="0" u="none" kern="1200" baseline="0">
          <a:solidFill>
            <a:schemeClr val="tx1"/>
          </a:solidFill>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har char="»"/>
        <a:defRPr sz="16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har char="»"/>
        <a:defRPr sz="16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har char="»"/>
        <a:defRPr sz="16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har char="»"/>
        <a:defRPr sz="16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har char="»"/>
        <a:defRPr sz="1600" b="0" i="0" u="none" kern="1200" baseline="0">
          <a:solidFill>
            <a:schemeClr val="tx1"/>
          </a:solidFill>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720112302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标题 2049"/>
          <p:cNvSpPr>
            <a:spLocks noGrp="1"/>
          </p:cNvSpPr>
          <p:nvPr>
            <p:ph type="ctrTitle"/>
          </p:nvPr>
        </p:nvSpPr>
        <p:spPr>
          <a:xfrm>
            <a:off x="1116013" y="836613"/>
            <a:ext cx="7416800" cy="1152525"/>
          </a:xfrm>
        </p:spPr>
        <p:txBody>
          <a:bodyPr anchor="ctr" anchorCtr="0"/>
          <a:lstStyle/>
          <a:p>
            <a:pPr defTabSz="914400">
              <a:buSzTx/>
              <a:buFontTx/>
              <a:buNone/>
            </a:pPr>
            <a:r>
              <a:rPr lang="zh-CN" altLang="en-US" kern="1200" baseline="0">
                <a:latin typeface="宋体" panose="02010600030101010101" pitchFamily="2" charset="-122"/>
                <a:ea typeface="宋体" panose="02010600030101010101" pitchFamily="2" charset="-122"/>
              </a:rPr>
              <a:t>第三节 第二语言教材的基本分类</a:t>
            </a:r>
            <a:endParaRPr lang="zh-CN" altLang="en-US" kern="1200" baseline="0">
              <a:latin typeface="宋体" panose="02010600030101010101" pitchFamily="2" charset="-122"/>
              <a:ea typeface="宋体" panose="02010600030101010101" pitchFamily="2" charset="-122"/>
            </a:endParaRPr>
          </a:p>
        </p:txBody>
      </p:sp>
      <p:sp>
        <p:nvSpPr>
          <p:cNvPr id="2051" name="副标题 2050"/>
          <p:cNvSpPr>
            <a:spLocks noGrp="1"/>
          </p:cNvSpPr>
          <p:nvPr>
            <p:ph type="subTitle" idx="1"/>
          </p:nvPr>
        </p:nvSpPr>
        <p:spPr>
          <a:xfrm>
            <a:off x="1279525" y="2819400"/>
            <a:ext cx="5237163" cy="1401763"/>
          </a:xfrm>
        </p:spPr>
        <p:txBody>
          <a:bodyPr anchor="t" anchorCtr="0"/>
          <a:lstStyle/>
          <a:p>
            <a:pPr defTabSz="914400">
              <a:lnSpc>
                <a:spcPct val="80000"/>
              </a:lnSpc>
              <a:buSzTx/>
            </a:pPr>
            <a:r>
              <a:rPr lang="zh-CN" altLang="en-US" kern="1200" baseline="0">
                <a:latin typeface="宋体" panose="02010600030101010101" pitchFamily="2" charset="-122"/>
                <a:ea typeface="宋体" panose="02010600030101010101" pitchFamily="2" charset="-122"/>
              </a:rPr>
              <a:t>一 教材的一般分类</a:t>
            </a:r>
            <a:endParaRPr lang="zh-CN" altLang="en-US" kern="1200" baseline="0">
              <a:latin typeface="宋体" panose="02010600030101010101" pitchFamily="2" charset="-122"/>
              <a:ea typeface="宋体" panose="02010600030101010101" pitchFamily="2" charset="-122"/>
            </a:endParaRPr>
          </a:p>
          <a:p>
            <a:pPr defTabSz="914400">
              <a:lnSpc>
                <a:spcPct val="80000"/>
              </a:lnSpc>
              <a:buSzTx/>
            </a:pPr>
            <a:endParaRPr lang="zh-CN" altLang="en-US" kern="1200" baseline="0">
              <a:latin typeface="宋体" panose="02010600030101010101" pitchFamily="2" charset="-122"/>
              <a:ea typeface="宋体" panose="02010600030101010101" pitchFamily="2" charset="-122"/>
            </a:endParaRPr>
          </a:p>
          <a:p>
            <a:pPr defTabSz="914400">
              <a:lnSpc>
                <a:spcPct val="80000"/>
              </a:lnSpc>
              <a:buSzTx/>
            </a:pPr>
            <a:r>
              <a:rPr lang="zh-CN" altLang="en-US" kern="1200" baseline="0">
                <a:latin typeface="宋体" panose="02010600030101010101" pitchFamily="2" charset="-122"/>
                <a:ea typeface="宋体" panose="02010600030101010101" pitchFamily="2" charset="-122"/>
              </a:rPr>
              <a:t>二 第二语言教材的基本分类</a:t>
            </a:r>
            <a:endParaRPr lang="zh-CN" altLang="en-US" kern="1200" baseline="0">
              <a:latin typeface="宋体" panose="02010600030101010101" pitchFamily="2" charset="-122"/>
              <a:ea typeface="宋体" panose="02010600030101010101" pitchFamily="2" charset="-122"/>
            </a:endParaRPr>
          </a:p>
          <a:p>
            <a:pPr defTabSz="914400">
              <a:lnSpc>
                <a:spcPct val="80000"/>
              </a:lnSpc>
              <a:buSzTx/>
            </a:pPr>
            <a:endParaRPr lang="zh-CN" altLang="en-US" kern="1200" baseline="0">
              <a:latin typeface="宋体" panose="02010600030101010101" pitchFamily="2" charset="-122"/>
              <a:ea typeface="宋体" panose="02010600030101010101" pitchFamily="2" charset="-122"/>
            </a:endParaRPr>
          </a:p>
        </p:txBody>
      </p:sp>
      <p:sp>
        <p:nvSpPr>
          <p:cNvPr id="2052" name="TextBox 2051"/>
          <p:cNvSpPr txBox="1"/>
          <p:nvPr/>
        </p:nvSpPr>
        <p:spPr>
          <a:xfrm>
            <a:off x="914400" y="914400"/>
            <a:ext cx="1371600" cy="320040"/>
          </a:xfrm>
          <a:prstGeom prst="rect">
            <a:avLst/>
          </a:prstGeom>
          <a:noFill/>
        </p:spPr>
        <p:txBody>
          <a:bodyPr wrap="none">
            <a:spAutoFit/>
          </a:bodyPr>
          <a:lstStyle>
            <a:defPPr>
              <a:defRPr lang="en-US"/>
            </a:defPPr>
            <a:lvl1pPr marL="0" lvl="0"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1pPr>
            <a:lvl2pPr marL="457200" lvl="1"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2pPr>
            <a:lvl3pPr marL="914400" lvl="2"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3pPr>
            <a:lvl4pPr marL="1371600" lvl="3"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4pPr>
            <a:lvl5pPr marL="1828800" lvl="4"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5pPr>
            <a:lvl6pPr marL="2286000" lvl="5"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6pPr>
            <a:lvl7pPr marL="2743200" lvl="6"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7pPr>
            <a:lvl8pPr marL="3200400" lvl="7"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8pPr>
            <a:lvl9pPr marL="3657600" lvl="8" indent="0" algn="l" defTabSz="914400" rtl="0" eaLnBrk="1" fontAlgn="base" latinLnBrk="0" hangingPunct="1">
              <a:lnSpc>
                <a:spcPct val="90000"/>
              </a:lnSpc>
              <a:spcBef>
                <a:spcPct val="20000"/>
              </a:spcBef>
              <a:spcAft>
                <a:spcPct val="0"/>
              </a:spcAft>
              <a:buNone/>
              <a:defRPr sz="2600" b="1" i="1" u="none" kern="1200" baseline="0">
                <a:solidFill>
                  <a:srgbClr val="FF0000"/>
                </a:solidFill>
                <a:latin typeface="宋体" panose="02010600030101010101" pitchFamily="2" charset="-122"/>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strips dir="ld"/>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标题 10241"/>
          <p:cNvSpPr>
            <a:spLocks noGrp="1"/>
          </p:cNvSpPr>
          <p:nvPr>
            <p:ph type="title"/>
          </p:nvPr>
        </p:nvSpPr>
        <p:spPr>
          <a:xfrm>
            <a:off x="468313" y="476250"/>
            <a:ext cx="7231062" cy="947738"/>
          </a:xfrm>
        </p:spPr>
        <p:txBody>
          <a:bodyPr anchor="ctr" anchorCtr="0"/>
          <a:lstStyle/>
          <a:p>
            <a:r>
              <a:rPr lang="zh-CN" altLang="en-US" sz="3200"/>
              <a:t>一 教材的一般分类</a:t>
            </a:r>
            <a:br>
              <a:rPr lang="zh-CN" altLang="en-US" sz="3200"/>
            </a:br>
            <a:endParaRPr lang="zh-CN" altLang="en-US" sz="3200"/>
          </a:p>
        </p:txBody>
      </p:sp>
      <p:sp>
        <p:nvSpPr>
          <p:cNvPr id="10245" name="文本占位符 10244"/>
          <p:cNvSpPr>
            <a:spLocks noGrp="1"/>
          </p:cNvSpPr>
          <p:nvPr>
            <p:ph type="body" idx="4294967295"/>
          </p:nvPr>
        </p:nvSpPr>
        <p:spPr>
          <a:xfrm>
            <a:off x="971550" y="1341438"/>
            <a:ext cx="6913563" cy="4752975"/>
          </a:xfrm>
        </p:spPr>
        <p:txBody>
          <a:bodyPr/>
          <a:lstStyle/>
          <a:p>
            <a:pPr>
              <a:lnSpc>
                <a:spcPct val="90000"/>
              </a:lnSpc>
            </a:pPr>
            <a:r>
              <a:rPr lang="zh-CN" altLang="en-US" sz="2400"/>
              <a:t>教材的组织和使用要求：统编教材、自编教材</a:t>
            </a:r>
            <a:endParaRPr lang="zh-CN" altLang="en-US" sz="2400"/>
          </a:p>
          <a:p>
            <a:pPr>
              <a:lnSpc>
                <a:spcPct val="90000"/>
              </a:lnSpc>
              <a:buNone/>
            </a:pPr>
            <a:endParaRPr lang="zh-CN" altLang="en-US" sz="2400"/>
          </a:p>
          <a:p>
            <a:pPr>
              <a:lnSpc>
                <a:spcPct val="90000"/>
              </a:lnSpc>
            </a:pPr>
            <a:r>
              <a:rPr lang="zh-CN" altLang="en-US" sz="2400"/>
              <a:t>编教人员的组成：独编教材、合作教材；国内合作教材、国际合作教材</a:t>
            </a:r>
            <a:endParaRPr lang="zh-CN" altLang="en-US" sz="2400"/>
          </a:p>
          <a:p>
            <a:pPr>
              <a:lnSpc>
                <a:spcPct val="90000"/>
              </a:lnSpc>
            </a:pPr>
            <a:endParaRPr lang="en-US" altLang="zh-CN" sz="2400"/>
          </a:p>
          <a:p>
            <a:pPr>
              <a:lnSpc>
                <a:spcPct val="90000"/>
              </a:lnSpc>
            </a:pPr>
            <a:r>
              <a:rPr lang="zh-CN" altLang="en-US" sz="2400"/>
              <a:t>教学性质：学历教育教材、非学历教育教材</a:t>
            </a:r>
            <a:endParaRPr lang="zh-CN" altLang="en-US" sz="2400"/>
          </a:p>
          <a:p>
            <a:pPr>
              <a:lnSpc>
                <a:spcPct val="90000"/>
              </a:lnSpc>
            </a:pPr>
            <a:endParaRPr lang="zh-CN" altLang="en-US" sz="2400"/>
          </a:p>
          <a:p>
            <a:pPr>
              <a:lnSpc>
                <a:spcPct val="90000"/>
              </a:lnSpc>
            </a:pPr>
            <a:r>
              <a:rPr lang="zh-CN" altLang="en-US" sz="2400"/>
              <a:t>教学的阶段和层级：初级教材、中级教材、高级教材</a:t>
            </a:r>
            <a:endParaRPr lang="zh-CN" altLang="en-US" sz="2400"/>
          </a:p>
          <a:p>
            <a:pPr>
              <a:lnSpc>
                <a:spcPct val="90000"/>
              </a:lnSpc>
            </a:pPr>
            <a:endParaRPr lang="zh-CN" altLang="en-US" sz="2400"/>
          </a:p>
          <a:p>
            <a:pPr>
              <a:lnSpc>
                <a:spcPct val="90000"/>
              </a:lnSpc>
            </a:pPr>
            <a:r>
              <a:rPr lang="zh-CN" altLang="en-US" sz="2400"/>
              <a:t>教授和学习方式：学校教材、自学教材、函授教材、网络教材</a:t>
            </a:r>
            <a:endParaRPr lang="zh-CN" altLang="en-US" sz="2400"/>
          </a:p>
          <a:p>
            <a:pPr>
              <a:lnSpc>
                <a:spcPct val="90000"/>
              </a:lnSpc>
            </a:pPr>
            <a:endParaRPr lang="zh-CN" altLang="en-US" sz="2400"/>
          </a:p>
        </p:txBody>
      </p:sp>
    </p:spTree>
  </p:cSld>
  <p:clrMapOvr>
    <a:masterClrMapping/>
  </p:clrMapOvr>
  <p:transition>
    <p:strips dir="ld"/>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标题 17409"/>
          <p:cNvSpPr>
            <a:spLocks noGrp="1"/>
          </p:cNvSpPr>
          <p:nvPr>
            <p:ph type="title"/>
          </p:nvPr>
        </p:nvSpPr>
        <p:spPr>
          <a:xfrm>
            <a:off x="468313" y="549275"/>
            <a:ext cx="7086600" cy="863600"/>
          </a:xfrm>
        </p:spPr>
        <p:txBody>
          <a:bodyPr anchor="ctr" anchorCtr="0"/>
          <a:lstStyle/>
          <a:p>
            <a:r>
              <a:rPr lang="zh-CN" altLang="en-US"/>
              <a:t>二 第二语言教材的基本分类</a:t>
            </a:r>
            <a:endParaRPr lang="zh-CN" altLang="en-US"/>
          </a:p>
        </p:txBody>
      </p:sp>
      <p:sp>
        <p:nvSpPr>
          <p:cNvPr id="17411" name="文本占位符 17410"/>
          <p:cNvSpPr>
            <a:spLocks noGrp="1"/>
          </p:cNvSpPr>
          <p:nvPr>
            <p:ph type="body" idx="4294967295"/>
          </p:nvPr>
        </p:nvSpPr>
        <p:spPr>
          <a:xfrm>
            <a:off x="971550" y="1773238"/>
            <a:ext cx="5421313" cy="4352925"/>
          </a:xfrm>
        </p:spPr>
        <p:txBody>
          <a:bodyPr/>
          <a:lstStyle/>
          <a:p>
            <a:pPr>
              <a:lnSpc>
                <a:spcPct val="90000"/>
              </a:lnSpc>
              <a:buNone/>
            </a:pPr>
            <a:r>
              <a:rPr lang="zh-CN" altLang="en-US"/>
              <a:t>吕必松</a:t>
            </a:r>
            <a:endParaRPr lang="zh-CN" altLang="en-US"/>
          </a:p>
          <a:p>
            <a:pPr>
              <a:lnSpc>
                <a:spcPct val="90000"/>
              </a:lnSpc>
              <a:buNone/>
            </a:pPr>
            <a:endParaRPr lang="zh-CN" altLang="en-US"/>
          </a:p>
          <a:p>
            <a:pPr>
              <a:lnSpc>
                <a:spcPct val="90000"/>
              </a:lnSpc>
            </a:pPr>
            <a:r>
              <a:rPr lang="zh-CN" altLang="en-US"/>
              <a:t>教学类型</a:t>
            </a:r>
            <a:endParaRPr lang="zh-CN" altLang="en-US"/>
          </a:p>
          <a:p>
            <a:pPr>
              <a:lnSpc>
                <a:spcPct val="90000"/>
              </a:lnSpc>
            </a:pPr>
            <a:endParaRPr lang="zh-CN" altLang="en-US"/>
          </a:p>
          <a:p>
            <a:pPr>
              <a:lnSpc>
                <a:spcPct val="90000"/>
              </a:lnSpc>
            </a:pPr>
            <a:r>
              <a:rPr lang="zh-CN" altLang="en-US"/>
              <a:t>课程类型</a:t>
            </a:r>
            <a:endParaRPr lang="zh-CN" altLang="en-US"/>
          </a:p>
          <a:p>
            <a:pPr>
              <a:lnSpc>
                <a:spcPct val="90000"/>
              </a:lnSpc>
            </a:pPr>
            <a:endParaRPr lang="zh-CN" altLang="en-US"/>
          </a:p>
          <a:p>
            <a:pPr>
              <a:lnSpc>
                <a:spcPct val="90000"/>
              </a:lnSpc>
            </a:pPr>
            <a:r>
              <a:rPr lang="zh-CN" altLang="en-US"/>
              <a:t>教学对象</a:t>
            </a:r>
            <a:endParaRPr lang="zh-CN" altLang="en-US"/>
          </a:p>
          <a:p>
            <a:pPr>
              <a:lnSpc>
                <a:spcPct val="90000"/>
              </a:lnSpc>
            </a:pPr>
            <a:endParaRPr lang="zh-CN" altLang="en-US"/>
          </a:p>
          <a:p>
            <a:pPr>
              <a:lnSpc>
                <a:spcPct val="90000"/>
              </a:lnSpc>
            </a:pPr>
            <a:r>
              <a:rPr lang="zh-CN" altLang="en-US"/>
              <a:t>教学法</a:t>
            </a:r>
            <a:endParaRPr lang="zh-CN" altLang="en-US"/>
          </a:p>
        </p:txBody>
      </p:sp>
    </p:spTree>
  </p:cSld>
  <p:clrMapOvr>
    <a:masterClrMapping/>
  </p:clrMapOvr>
  <p:transition>
    <p:strips dir="l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标题 19457"/>
          <p:cNvSpPr>
            <a:spLocks noGrp="1"/>
          </p:cNvSpPr>
          <p:nvPr>
            <p:ph type="title"/>
          </p:nvPr>
        </p:nvSpPr>
        <p:spPr>
          <a:xfrm>
            <a:off x="468313" y="476250"/>
            <a:ext cx="7086600" cy="792163"/>
          </a:xfrm>
        </p:spPr>
        <p:txBody>
          <a:bodyPr anchor="ctr" anchorCtr="0"/>
          <a:lstStyle/>
          <a:p>
            <a:r>
              <a:rPr lang="zh-CN" altLang="en-US" sz="3200"/>
              <a:t>赵金铭</a:t>
            </a:r>
            <a:endParaRPr lang="zh-CN" altLang="en-US" sz="3200"/>
          </a:p>
        </p:txBody>
      </p:sp>
      <p:sp>
        <p:nvSpPr>
          <p:cNvPr id="19459" name="文本占位符 19458"/>
          <p:cNvSpPr>
            <a:spLocks noGrp="1"/>
          </p:cNvSpPr>
          <p:nvPr>
            <p:ph type="body" sz="half" idx="4294967295"/>
          </p:nvPr>
        </p:nvSpPr>
        <p:spPr>
          <a:xfrm>
            <a:off x="971550" y="1628775"/>
            <a:ext cx="2736850" cy="4679950"/>
          </a:xfrm>
        </p:spPr>
        <p:txBody>
          <a:bodyPr/>
          <a:lstStyle/>
          <a:p>
            <a:pPr>
              <a:buClrTx/>
              <a:buSzTx/>
              <a:buFontTx/>
            </a:pPr>
            <a:r>
              <a:rPr lang="zh-CN" altLang="en-US" sz="2400"/>
              <a:t>不同的学习阶段</a:t>
            </a:r>
            <a:endParaRPr lang="zh-CN" altLang="en-US" sz="2400"/>
          </a:p>
          <a:p>
            <a:pPr>
              <a:buClrTx/>
              <a:buSzTx/>
              <a:buFontTx/>
            </a:pPr>
            <a:r>
              <a:rPr lang="zh-CN" altLang="en-US" sz="2400"/>
              <a:t>知识传授</a:t>
            </a:r>
            <a:endParaRPr lang="zh-CN" altLang="en-US" sz="2400"/>
          </a:p>
          <a:p>
            <a:pPr>
              <a:buClrTx/>
              <a:buSzTx/>
              <a:buFontTx/>
            </a:pPr>
            <a:r>
              <a:rPr lang="zh-CN" altLang="en-US" sz="2400"/>
              <a:t>技能训练</a:t>
            </a:r>
            <a:endParaRPr lang="zh-CN" altLang="en-US" sz="2400"/>
          </a:p>
          <a:p>
            <a:pPr>
              <a:buClrTx/>
              <a:buSzTx/>
              <a:buFontTx/>
            </a:pPr>
            <a:r>
              <a:rPr lang="zh-CN" altLang="en-US" sz="2400"/>
              <a:t>语言和文化对比</a:t>
            </a:r>
            <a:endParaRPr lang="zh-CN" altLang="en-US" sz="2400"/>
          </a:p>
          <a:p>
            <a:pPr>
              <a:buClrTx/>
              <a:buSzTx/>
              <a:buFontTx/>
            </a:pPr>
            <a:r>
              <a:rPr lang="zh-CN" altLang="en-US" sz="2400"/>
              <a:t>特殊目的</a:t>
            </a:r>
            <a:endParaRPr lang="zh-CN" altLang="en-US" sz="2400"/>
          </a:p>
          <a:p>
            <a:pPr>
              <a:buClrTx/>
              <a:buSzTx/>
              <a:buFontTx/>
            </a:pPr>
            <a:r>
              <a:rPr lang="zh-CN" altLang="en-US" sz="2400"/>
              <a:t>速成强化</a:t>
            </a:r>
            <a:endParaRPr lang="zh-CN" altLang="en-US" sz="2400"/>
          </a:p>
          <a:p>
            <a:pPr>
              <a:buClrTx/>
              <a:buSzTx/>
              <a:buFontTx/>
            </a:pPr>
            <a:r>
              <a:rPr lang="zh-CN" altLang="en-US" sz="2400"/>
              <a:t>短期进修</a:t>
            </a:r>
            <a:endParaRPr lang="zh-CN" altLang="en-US" sz="2400"/>
          </a:p>
          <a:p>
            <a:pPr>
              <a:buClrTx/>
              <a:buSzTx/>
              <a:buFontTx/>
            </a:pPr>
            <a:r>
              <a:rPr lang="zh-CN" altLang="en-US" sz="2400"/>
              <a:t>儿童汉语</a:t>
            </a:r>
            <a:endParaRPr lang="zh-CN" altLang="en-US" sz="2400"/>
          </a:p>
          <a:p>
            <a:pPr>
              <a:buClrTx/>
              <a:buSzTx/>
              <a:buFontTx/>
            </a:pPr>
            <a:r>
              <a:rPr lang="zh-CN" altLang="en-US" sz="2400"/>
              <a:t>个别教学</a:t>
            </a:r>
            <a:endParaRPr lang="zh-CN" altLang="en-US" sz="2400"/>
          </a:p>
          <a:p>
            <a:pPr>
              <a:buClrTx/>
              <a:buSzTx/>
              <a:buFontTx/>
              <a:buNone/>
            </a:pPr>
            <a:endParaRPr lang="zh-CN" altLang="en-US" sz="2400"/>
          </a:p>
          <a:p>
            <a:pPr>
              <a:buClrTx/>
              <a:buSzTx/>
              <a:buFontTx/>
            </a:pPr>
            <a:endParaRPr lang="zh-CN" altLang="en-US" sz="2400"/>
          </a:p>
        </p:txBody>
      </p:sp>
      <p:sp>
        <p:nvSpPr>
          <p:cNvPr id="19460" name="文本占位符 19459"/>
          <p:cNvSpPr>
            <a:spLocks noGrp="1"/>
          </p:cNvSpPr>
          <p:nvPr>
            <p:ph type="body" sz="half" idx="4294967295"/>
          </p:nvPr>
        </p:nvSpPr>
        <p:spPr>
          <a:xfrm>
            <a:off x="4140200" y="1628775"/>
            <a:ext cx="2736850" cy="4608513"/>
          </a:xfrm>
        </p:spPr>
        <p:txBody>
          <a:bodyPr/>
          <a:lstStyle/>
          <a:p>
            <a:pPr>
              <a:buClrTx/>
              <a:buSzTx/>
              <a:buFontTx/>
            </a:pPr>
            <a:r>
              <a:rPr lang="zh-CN" altLang="en-US" sz="2400"/>
              <a:t>汉语随意教材</a:t>
            </a:r>
            <a:endParaRPr lang="zh-CN" altLang="en-US" sz="2400"/>
          </a:p>
          <a:p>
            <a:pPr>
              <a:buClrTx/>
              <a:buSzTx/>
              <a:buFontTx/>
            </a:pPr>
            <a:r>
              <a:rPr lang="zh-CN" altLang="en-US" sz="2400"/>
              <a:t>带地域性的乡土汉语教材</a:t>
            </a:r>
            <a:endParaRPr lang="zh-CN" altLang="en-US" sz="2400"/>
          </a:p>
          <a:p>
            <a:pPr>
              <a:buClrTx/>
              <a:buSzTx/>
              <a:buFontTx/>
            </a:pPr>
            <a:r>
              <a:rPr lang="zh-CN" altLang="en-US" sz="2400"/>
              <a:t>方言</a:t>
            </a:r>
            <a:endParaRPr lang="zh-CN" altLang="en-US" sz="2400"/>
          </a:p>
          <a:p>
            <a:pPr>
              <a:buClrTx/>
              <a:buSzTx/>
              <a:buFontTx/>
            </a:pPr>
            <a:r>
              <a:rPr lang="zh-CN" altLang="en-US" sz="2400"/>
              <a:t>广播、电视</a:t>
            </a:r>
            <a:endParaRPr lang="zh-CN" altLang="en-US" sz="2400"/>
          </a:p>
          <a:p>
            <a:pPr>
              <a:buClrTx/>
              <a:buSzTx/>
              <a:buFontTx/>
            </a:pPr>
            <a:r>
              <a:rPr lang="zh-CN" altLang="en-US" sz="2400"/>
              <a:t>远距离教学</a:t>
            </a:r>
            <a:endParaRPr lang="zh-CN" altLang="en-US" sz="2400"/>
          </a:p>
          <a:p>
            <a:pPr>
              <a:buClrTx/>
              <a:buSzTx/>
              <a:buFontTx/>
            </a:pPr>
            <a:r>
              <a:rPr lang="zh-CN" altLang="en-US" sz="2400"/>
              <a:t>外国人学历教育</a:t>
            </a:r>
            <a:endParaRPr lang="zh-CN" altLang="en-US" sz="2400"/>
          </a:p>
          <a:p>
            <a:pPr>
              <a:buClrTx/>
              <a:buSzTx/>
              <a:buFontTx/>
            </a:pPr>
            <a:r>
              <a:rPr lang="zh-CN" altLang="en-US" sz="2400"/>
              <a:t>非汉语环境中</a:t>
            </a:r>
            <a:endParaRPr lang="zh-CN" altLang="en-US" sz="2400"/>
          </a:p>
          <a:p>
            <a:pPr>
              <a:buClrTx/>
              <a:buSzTx/>
              <a:buFontTx/>
            </a:pPr>
            <a:r>
              <a:rPr lang="zh-CN" altLang="en-US" sz="2400"/>
              <a:t>课程设置所需的各类文化教材</a:t>
            </a:r>
            <a:endParaRPr lang="zh-CN" altLang="en-US" sz="2400"/>
          </a:p>
          <a:p>
            <a:pPr>
              <a:buClrTx/>
              <a:buSzTx/>
              <a:buFontTx/>
            </a:pPr>
            <a:endParaRPr lang="zh-CN" altLang="en-US" sz="2400"/>
          </a:p>
        </p:txBody>
      </p:sp>
    </p:spTree>
  </p:cSld>
  <p:clrMapOvr>
    <a:masterClrMapping/>
  </p:clrMapOvr>
  <p:transition>
    <p:strips dir="ld"/>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标题 21505"/>
          <p:cNvSpPr>
            <a:spLocks noGrp="1"/>
          </p:cNvSpPr>
          <p:nvPr>
            <p:ph type="title"/>
          </p:nvPr>
        </p:nvSpPr>
        <p:spPr>
          <a:xfrm>
            <a:off x="468313" y="549275"/>
            <a:ext cx="7086600" cy="731838"/>
          </a:xfrm>
        </p:spPr>
        <p:txBody>
          <a:bodyPr anchor="ctr" anchorCtr="0"/>
          <a:lstStyle/>
          <a:p>
            <a:r>
              <a:rPr lang="zh-CN" altLang="en-US" sz="3200"/>
              <a:t>刘 珣</a:t>
            </a:r>
            <a:endParaRPr lang="zh-CN" altLang="en-US" sz="3200"/>
          </a:p>
        </p:txBody>
      </p:sp>
      <p:sp>
        <p:nvSpPr>
          <p:cNvPr id="21507" name="文本占位符 21506"/>
          <p:cNvSpPr>
            <a:spLocks noGrp="1"/>
          </p:cNvSpPr>
          <p:nvPr>
            <p:ph type="body" sz="half" idx="4294967295"/>
          </p:nvPr>
        </p:nvSpPr>
        <p:spPr>
          <a:xfrm>
            <a:off x="900113" y="1557338"/>
            <a:ext cx="2735262" cy="4608512"/>
          </a:xfrm>
        </p:spPr>
        <p:txBody>
          <a:bodyPr/>
          <a:lstStyle/>
          <a:p>
            <a:pPr>
              <a:buClrTx/>
              <a:buSzTx/>
              <a:buFontTx/>
              <a:buNone/>
            </a:pPr>
            <a:r>
              <a:rPr lang="zh-CN" altLang="en-US" sz="2400"/>
              <a:t>按教材体例分为</a:t>
            </a:r>
            <a:r>
              <a:rPr lang="en-US" altLang="zh-CN" sz="2400"/>
              <a:t>:</a:t>
            </a:r>
            <a:endParaRPr lang="en-US" altLang="zh-CN" sz="2400"/>
          </a:p>
          <a:p>
            <a:pPr>
              <a:buClrTx/>
              <a:buSzTx/>
              <a:buFontTx/>
              <a:buNone/>
            </a:pPr>
            <a:endParaRPr lang="en-US" altLang="zh-CN" sz="2400"/>
          </a:p>
          <a:p>
            <a:pPr>
              <a:buClrTx/>
              <a:buSzTx/>
              <a:buFontTx/>
            </a:pPr>
            <a:r>
              <a:rPr lang="zh-CN" altLang="en-US" sz="2400"/>
              <a:t>综合型和分科型</a:t>
            </a:r>
            <a:endParaRPr lang="zh-CN" altLang="en-US" sz="2400"/>
          </a:p>
          <a:p>
            <a:pPr>
              <a:buClrTx/>
              <a:buSzTx/>
              <a:buFontTx/>
            </a:pPr>
            <a:endParaRPr lang="zh-CN" altLang="en-US" sz="2400"/>
          </a:p>
          <a:p>
            <a:pPr>
              <a:buClrTx/>
              <a:buSzTx/>
              <a:buFontTx/>
            </a:pPr>
            <a:r>
              <a:rPr lang="zh-CN" altLang="en-US" sz="2400"/>
              <a:t>单课制和单元制</a:t>
            </a:r>
            <a:endParaRPr lang="zh-CN" altLang="en-US" sz="2400"/>
          </a:p>
          <a:p>
            <a:pPr>
              <a:buClrTx/>
              <a:buSzTx/>
              <a:buFontTx/>
            </a:pPr>
            <a:endParaRPr lang="zh-CN" altLang="en-US" sz="2400"/>
          </a:p>
          <a:p>
            <a:pPr>
              <a:buClrTx/>
              <a:buSzTx/>
              <a:buFontTx/>
            </a:pPr>
            <a:r>
              <a:rPr lang="zh-CN" altLang="en-US" sz="2400"/>
              <a:t>直线式和螺旋式</a:t>
            </a:r>
            <a:endParaRPr lang="zh-CN" altLang="en-US" sz="2400"/>
          </a:p>
          <a:p>
            <a:pPr>
              <a:buClrTx/>
              <a:buSzTx/>
              <a:buFontTx/>
            </a:pPr>
            <a:endParaRPr lang="zh-CN" altLang="en-US" sz="2400"/>
          </a:p>
          <a:p>
            <a:pPr>
              <a:buClrTx/>
              <a:buSzTx/>
              <a:buFontTx/>
            </a:pPr>
            <a:endParaRPr lang="zh-CN" altLang="en-US" sz="2400"/>
          </a:p>
        </p:txBody>
      </p:sp>
      <p:sp>
        <p:nvSpPr>
          <p:cNvPr id="21508" name="文本占位符 21507"/>
          <p:cNvSpPr>
            <a:spLocks noGrp="1"/>
          </p:cNvSpPr>
          <p:nvPr>
            <p:ph type="body" sz="half" idx="4294967295"/>
          </p:nvPr>
        </p:nvSpPr>
        <p:spPr>
          <a:xfrm>
            <a:off x="4140200" y="1557338"/>
            <a:ext cx="3816350" cy="4751387"/>
          </a:xfrm>
        </p:spPr>
        <p:txBody>
          <a:bodyPr/>
          <a:lstStyle/>
          <a:p>
            <a:pPr>
              <a:buClrTx/>
              <a:buSzTx/>
              <a:buFontTx/>
              <a:buNone/>
            </a:pPr>
            <a:r>
              <a:rPr lang="zh-CN" altLang="en-US" sz="2400"/>
              <a:t>按所遵循的教学原则分为：</a:t>
            </a:r>
            <a:endParaRPr lang="zh-CN" altLang="en-US" sz="2400"/>
          </a:p>
          <a:p>
            <a:pPr>
              <a:buClrTx/>
              <a:buSzTx/>
              <a:buFontTx/>
              <a:buNone/>
            </a:pPr>
            <a:endParaRPr lang="zh-CN" altLang="en-US" sz="2400"/>
          </a:p>
          <a:p>
            <a:pPr>
              <a:buClrTx/>
              <a:buSzTx/>
              <a:buFontTx/>
            </a:pPr>
            <a:r>
              <a:rPr lang="zh-CN" altLang="en-US" sz="2400"/>
              <a:t>课文型</a:t>
            </a:r>
            <a:endParaRPr lang="zh-CN" altLang="en-US" sz="2400"/>
          </a:p>
          <a:p>
            <a:pPr>
              <a:buClrTx/>
              <a:buSzTx/>
              <a:buFontTx/>
            </a:pPr>
            <a:r>
              <a:rPr lang="zh-CN" altLang="en-US" sz="2400"/>
              <a:t>结构型</a:t>
            </a:r>
            <a:endParaRPr lang="zh-CN" altLang="en-US" sz="2400"/>
          </a:p>
          <a:p>
            <a:pPr>
              <a:buClrTx/>
              <a:buSzTx/>
              <a:buFontTx/>
            </a:pPr>
            <a:r>
              <a:rPr lang="zh-CN" altLang="en-US" sz="2400"/>
              <a:t>功能型</a:t>
            </a:r>
            <a:endParaRPr lang="zh-CN" altLang="en-US" sz="2400"/>
          </a:p>
          <a:p>
            <a:pPr>
              <a:buClrTx/>
              <a:buSzTx/>
              <a:buFontTx/>
            </a:pPr>
            <a:r>
              <a:rPr lang="zh-CN" altLang="en-US" sz="2400"/>
              <a:t>结构</a:t>
            </a:r>
            <a:r>
              <a:rPr lang="en-US" altLang="zh-CN" sz="2400">
                <a:latin typeface="宋体" panose="02010600030101010101" pitchFamily="2" charset="-122"/>
              </a:rPr>
              <a:t>—</a:t>
            </a:r>
            <a:r>
              <a:rPr lang="zh-CN" altLang="en-US" sz="2400"/>
              <a:t>功能型</a:t>
            </a:r>
            <a:endParaRPr lang="zh-CN" altLang="en-US" sz="2400"/>
          </a:p>
          <a:p>
            <a:pPr>
              <a:buClrTx/>
              <a:buSzTx/>
              <a:buFontTx/>
            </a:pPr>
            <a:r>
              <a:rPr lang="zh-CN" altLang="en-US" sz="2400"/>
              <a:t>功能</a:t>
            </a:r>
            <a:r>
              <a:rPr lang="en-US" altLang="zh-CN" sz="2400">
                <a:latin typeface="宋体" panose="02010600030101010101" pitchFamily="2" charset="-122"/>
              </a:rPr>
              <a:t>—</a:t>
            </a:r>
            <a:r>
              <a:rPr lang="zh-CN" altLang="en-US" sz="2400"/>
              <a:t>结构型</a:t>
            </a:r>
            <a:endParaRPr lang="zh-CN" altLang="en-US" sz="2400"/>
          </a:p>
          <a:p>
            <a:pPr>
              <a:buClrTx/>
              <a:buSzTx/>
              <a:buFontTx/>
            </a:pPr>
            <a:r>
              <a:rPr lang="zh-CN" altLang="en-US" sz="2400"/>
              <a:t>话题型</a:t>
            </a:r>
            <a:endParaRPr lang="zh-CN" altLang="en-US" sz="2400"/>
          </a:p>
          <a:p>
            <a:pPr>
              <a:buClrTx/>
              <a:buSzTx/>
              <a:buFontTx/>
            </a:pPr>
            <a:r>
              <a:rPr lang="zh-CN" altLang="en-US" sz="2400"/>
              <a:t>文化型</a:t>
            </a:r>
            <a:endParaRPr lang="zh-CN" altLang="en-US" sz="2400"/>
          </a:p>
        </p:txBody>
      </p:sp>
    </p:spTree>
  </p:cSld>
  <p:clrMapOvr>
    <a:masterClrMapping/>
  </p:clrMapOvr>
  <p:transition>
    <p:strips dir="ld"/>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标题 23553"/>
          <p:cNvSpPr>
            <a:spLocks noGrp="1"/>
          </p:cNvSpPr>
          <p:nvPr>
            <p:ph type="title"/>
          </p:nvPr>
        </p:nvSpPr>
        <p:spPr>
          <a:xfrm>
            <a:off x="468313" y="549275"/>
            <a:ext cx="7086600" cy="731838"/>
          </a:xfrm>
        </p:spPr>
        <p:txBody>
          <a:bodyPr anchor="ctr" anchorCtr="0"/>
          <a:lstStyle/>
          <a:p>
            <a:r>
              <a:rPr lang="zh-CN" altLang="en-US" sz="3200"/>
              <a:t>对比：</a:t>
            </a:r>
            <a:endParaRPr lang="zh-CN" altLang="en-US" sz="3200"/>
          </a:p>
        </p:txBody>
      </p:sp>
      <p:sp>
        <p:nvSpPr>
          <p:cNvPr id="23555" name="文本占位符 23554"/>
          <p:cNvSpPr>
            <a:spLocks noGrp="1"/>
          </p:cNvSpPr>
          <p:nvPr>
            <p:ph type="body" idx="4294967295"/>
          </p:nvPr>
        </p:nvSpPr>
        <p:spPr>
          <a:xfrm>
            <a:off x="900113" y="1557338"/>
            <a:ext cx="5257800" cy="4525962"/>
          </a:xfrm>
        </p:spPr>
        <p:txBody>
          <a:bodyPr/>
          <a:lstStyle/>
          <a:p>
            <a:r>
              <a:rPr lang="zh-CN" altLang="en-US"/>
              <a:t>吕必松侧重的是从理论上对教材进行分类；</a:t>
            </a:r>
            <a:endParaRPr lang="zh-CN" altLang="en-US"/>
          </a:p>
          <a:p>
            <a:endParaRPr lang="zh-CN" altLang="en-US"/>
          </a:p>
          <a:p>
            <a:r>
              <a:rPr lang="zh-CN" altLang="en-US"/>
              <a:t>赵金铭侧重的是从满足教学的实际需要来对教材进行分类；</a:t>
            </a:r>
            <a:endParaRPr lang="zh-CN" altLang="en-US"/>
          </a:p>
          <a:p>
            <a:endParaRPr lang="zh-CN" altLang="en-US"/>
          </a:p>
          <a:p>
            <a:r>
              <a:rPr lang="zh-CN" altLang="en-US"/>
              <a:t>刘珣侧重的是从教材编写本身</a:t>
            </a:r>
            <a:r>
              <a:rPr lang="en-US" altLang="zh-CN"/>
              <a:t>(</a:t>
            </a:r>
            <a:r>
              <a:rPr lang="zh-CN" altLang="en-US"/>
              <a:t>即如何编）来对教材分类。</a:t>
            </a:r>
            <a:endParaRPr lang="zh-CN" altLang="en-US"/>
          </a:p>
        </p:txBody>
      </p:sp>
    </p:spTree>
  </p:cSld>
  <p:clrMapOvr>
    <a:masterClrMapping/>
  </p:clrMapOvr>
  <p:transition>
    <p:strips dir="ld"/>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标题 24577"/>
          <p:cNvSpPr>
            <a:spLocks noGrp="1"/>
          </p:cNvSpPr>
          <p:nvPr>
            <p:ph type="title"/>
          </p:nvPr>
        </p:nvSpPr>
        <p:spPr>
          <a:xfrm>
            <a:off x="900113" y="620713"/>
            <a:ext cx="7086600" cy="731837"/>
          </a:xfrm>
        </p:spPr>
        <p:txBody>
          <a:bodyPr anchor="ctr" anchorCtr="0"/>
          <a:lstStyle/>
          <a:p>
            <a:r>
              <a:rPr lang="zh-CN" altLang="en-US" sz="3200"/>
              <a:t>常见的几种教材分类角度：</a:t>
            </a:r>
            <a:endParaRPr lang="zh-CN" altLang="en-US" sz="3200"/>
          </a:p>
        </p:txBody>
      </p:sp>
      <p:sp>
        <p:nvSpPr>
          <p:cNvPr id="24579" name="文本占位符 24578"/>
          <p:cNvSpPr>
            <a:spLocks noGrp="1"/>
          </p:cNvSpPr>
          <p:nvPr>
            <p:ph type="body" idx="4294967295"/>
          </p:nvPr>
        </p:nvSpPr>
        <p:spPr>
          <a:xfrm>
            <a:off x="1042988" y="1484313"/>
            <a:ext cx="3816350" cy="4824412"/>
          </a:xfrm>
        </p:spPr>
        <p:txBody>
          <a:bodyPr/>
          <a:lstStyle/>
          <a:p>
            <a:r>
              <a:rPr lang="zh-CN" altLang="en-US"/>
              <a:t>教学类型</a:t>
            </a:r>
            <a:endParaRPr lang="zh-CN" altLang="en-US"/>
          </a:p>
          <a:p>
            <a:pPr>
              <a:buClr>
                <a:srgbClr val="FF0000"/>
              </a:buClr>
            </a:pPr>
            <a:r>
              <a:rPr lang="zh-CN" altLang="en-US" b="1" u="sng"/>
              <a:t>课程类型</a:t>
            </a:r>
            <a:endParaRPr lang="zh-CN" altLang="en-US" b="1" u="sng"/>
          </a:p>
          <a:p>
            <a:r>
              <a:rPr lang="zh-CN" altLang="en-US"/>
              <a:t>教学对象</a:t>
            </a:r>
            <a:endParaRPr lang="zh-CN" altLang="en-US"/>
          </a:p>
          <a:p>
            <a:r>
              <a:rPr lang="zh-CN" altLang="en-US"/>
              <a:t>教学法原则</a:t>
            </a:r>
            <a:endParaRPr lang="zh-CN" altLang="en-US"/>
          </a:p>
          <a:p>
            <a:r>
              <a:rPr lang="zh-CN" altLang="en-US"/>
              <a:t>水平等级</a:t>
            </a:r>
            <a:endParaRPr lang="zh-CN" altLang="en-US"/>
          </a:p>
        </p:txBody>
      </p:sp>
    </p:spTree>
  </p:cSld>
  <p:clrMapOvr>
    <a:masterClrMapping/>
  </p:clrMapOvr>
  <p:transition>
    <p:strips dir="ld"/>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标题 25601"/>
          <p:cNvSpPr>
            <a:spLocks noGrp="1"/>
          </p:cNvSpPr>
          <p:nvPr>
            <p:ph type="title"/>
          </p:nvPr>
        </p:nvSpPr>
        <p:spPr>
          <a:xfrm>
            <a:off x="468313" y="549275"/>
            <a:ext cx="7086600" cy="660400"/>
          </a:xfrm>
        </p:spPr>
        <p:txBody>
          <a:bodyPr anchor="ctr" anchorCtr="0"/>
          <a:lstStyle/>
          <a:p>
            <a:r>
              <a:rPr lang="zh-CN" altLang="en-US" sz="3200">
                <a:solidFill>
                  <a:schemeClr val="tx1"/>
                </a:solidFill>
              </a:rPr>
              <a:t>第二语言教材的基本分类</a:t>
            </a:r>
            <a:endParaRPr lang="zh-CN" altLang="en-US" sz="3200">
              <a:solidFill>
                <a:schemeClr val="tx1"/>
              </a:solidFill>
            </a:endParaRPr>
          </a:p>
        </p:txBody>
      </p:sp>
      <p:sp>
        <p:nvSpPr>
          <p:cNvPr id="25604" name="文本占位符 25603"/>
          <p:cNvSpPr>
            <a:spLocks noGrp="1"/>
          </p:cNvSpPr>
          <p:nvPr>
            <p:ph type="body" idx="4294967295"/>
          </p:nvPr>
        </p:nvSpPr>
        <p:spPr>
          <a:xfrm>
            <a:off x="539750" y="1412875"/>
            <a:ext cx="8135938" cy="4895850"/>
          </a:xfrm>
        </p:spPr>
        <p:txBody>
          <a:bodyPr/>
          <a:lstStyle/>
          <a:p>
            <a:r>
              <a:rPr lang="zh-CN" altLang="en-US"/>
              <a:t>语言技能类：综合（精读和听说读写类）和专项（口语、听力、阅读、写作、翻译类）</a:t>
            </a:r>
            <a:endParaRPr lang="zh-CN" altLang="en-US"/>
          </a:p>
          <a:p>
            <a:r>
              <a:rPr lang="zh-CN" altLang="en-US"/>
              <a:t>语言知识类：汉语语音、词汇、语法、汉字、以及汉语概论、古代汉语、汉语书面语等</a:t>
            </a:r>
            <a:endParaRPr lang="zh-CN" altLang="en-US"/>
          </a:p>
          <a:p>
            <a:r>
              <a:rPr lang="zh-CN" altLang="en-US"/>
              <a:t>文化知识类：中国历史、哲学、文学、艺术以及国情介绍</a:t>
            </a:r>
            <a:endParaRPr lang="zh-CN" altLang="en-US"/>
          </a:p>
          <a:p>
            <a:r>
              <a:rPr lang="zh-CN" altLang="en-US"/>
              <a:t>特殊用途：商贸汉语、医用汉语、旅游汉语、外交汉语、工程汉语、科技汉语教材</a:t>
            </a:r>
            <a:endParaRPr lang="zh-CN" altLang="en-US"/>
          </a:p>
        </p:txBody>
      </p:sp>
    </p:spTree>
  </p:cSld>
  <p:clrMapOvr>
    <a:masterClrMapping/>
  </p:clrMapOvr>
  <p:transition>
    <p:strips dir="ld"/>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标题 29697"/>
          <p:cNvSpPr>
            <a:spLocks noGrp="1"/>
          </p:cNvSpPr>
          <p:nvPr>
            <p:ph type="title"/>
          </p:nvPr>
        </p:nvSpPr>
        <p:spPr>
          <a:xfrm>
            <a:off x="468313" y="476250"/>
            <a:ext cx="7086600" cy="731838"/>
          </a:xfrm>
        </p:spPr>
        <p:txBody>
          <a:bodyPr anchor="ctr" anchorCtr="0"/>
          <a:lstStyle/>
          <a:p>
            <a:br>
              <a:rPr lang="zh-CN" altLang="en-US" sz="3200"/>
            </a:br>
            <a:r>
              <a:rPr lang="zh-CN" altLang="en-US" sz="3200"/>
              <a:t>共性：</a:t>
            </a:r>
            <a:br>
              <a:rPr lang="zh-CN" altLang="en-US" sz="3200"/>
            </a:br>
            <a:endParaRPr lang="zh-CN" altLang="en-US" sz="3200"/>
          </a:p>
        </p:txBody>
      </p:sp>
      <p:sp>
        <p:nvSpPr>
          <p:cNvPr id="29699" name="文本占位符 29698"/>
          <p:cNvSpPr>
            <a:spLocks noGrp="1"/>
          </p:cNvSpPr>
          <p:nvPr>
            <p:ph type="body" idx="4294967295"/>
          </p:nvPr>
        </p:nvSpPr>
        <p:spPr>
          <a:xfrm>
            <a:off x="900113" y="1484313"/>
            <a:ext cx="6624637" cy="4824412"/>
          </a:xfrm>
        </p:spPr>
        <p:txBody>
          <a:bodyPr/>
          <a:lstStyle/>
          <a:p>
            <a:pPr marL="533400" indent="-533400">
              <a:buFontTx/>
              <a:buAutoNum type="arabicPeriod"/>
            </a:pPr>
            <a:r>
              <a:rPr lang="zh-CN" altLang="en-US"/>
              <a:t>都可以包含初高中不同的等级系列；</a:t>
            </a:r>
            <a:endParaRPr lang="zh-CN" altLang="en-US"/>
          </a:p>
          <a:p>
            <a:pPr marL="533400" indent="-533400">
              <a:buFontTx/>
              <a:buAutoNum type="arabicPeriod"/>
            </a:pPr>
            <a:r>
              <a:rPr lang="zh-CN" altLang="en-US"/>
              <a:t>都可以与用不同的教学法原则来编写；</a:t>
            </a:r>
            <a:endParaRPr lang="zh-CN" altLang="en-US"/>
          </a:p>
          <a:p>
            <a:pPr marL="533400" indent="-533400">
              <a:buFontTx/>
              <a:buAutoNum type="arabicPeriod"/>
            </a:pPr>
            <a:r>
              <a:rPr lang="zh-CN" altLang="en-US"/>
              <a:t>都可以采用不同的编写体例来编写；</a:t>
            </a:r>
            <a:endParaRPr lang="zh-CN" altLang="en-US"/>
          </a:p>
          <a:p>
            <a:pPr marL="533400" indent="-533400">
              <a:buFontTx/>
              <a:buAutoNum type="arabicPeriod"/>
            </a:pPr>
            <a:r>
              <a:rPr lang="zh-CN" altLang="en-US"/>
              <a:t>都可以编写出适用不同教学对象和不同教学手段的教材。</a:t>
            </a:r>
            <a:endParaRPr lang="zh-CN" altLang="en-US"/>
          </a:p>
          <a:p>
            <a:pPr marL="533400" indent="-533400">
              <a:buFontTx/>
              <a:buAutoNum type="arabicPeriod"/>
            </a:pPr>
            <a:endParaRPr lang="zh-CN" altLang="en-US"/>
          </a:p>
        </p:txBody>
      </p:sp>
    </p:spTree>
  </p:cSld>
  <p:clrMapOvr>
    <a:masterClrMapping/>
  </p:clrMapOvr>
  <p:transition>
    <p:strips dir="ld"/>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标题 33793"/>
          <p:cNvSpPr>
            <a:spLocks noGrp="1"/>
          </p:cNvSpPr>
          <p:nvPr>
            <p:ph type="title"/>
          </p:nvPr>
        </p:nvSpPr>
        <p:spPr>
          <a:xfrm>
            <a:off x="468313" y="549275"/>
            <a:ext cx="7580312" cy="858838"/>
          </a:xfrm>
        </p:spPr>
        <p:txBody>
          <a:bodyPr anchor="ctr" anchorCtr="0"/>
          <a:lstStyle/>
          <a:p>
            <a:r>
              <a:rPr lang="zh-CN" altLang="en-US" sz="3200">
                <a:solidFill>
                  <a:srgbClr val="000000"/>
                </a:solidFill>
              </a:rPr>
              <a:t>第四节 第二语言教材编写的通用原则</a:t>
            </a:r>
            <a:endParaRPr lang="zh-CN" altLang="en-US" sz="3200">
              <a:solidFill>
                <a:srgbClr val="000000"/>
              </a:solidFill>
            </a:endParaRPr>
          </a:p>
        </p:txBody>
      </p:sp>
      <p:sp>
        <p:nvSpPr>
          <p:cNvPr id="33795" name="文本占位符 33794"/>
          <p:cNvSpPr>
            <a:spLocks noGrp="1"/>
          </p:cNvSpPr>
          <p:nvPr>
            <p:ph type="body" idx="4294967295"/>
          </p:nvPr>
        </p:nvSpPr>
        <p:spPr>
          <a:xfrm>
            <a:off x="468313" y="1773238"/>
            <a:ext cx="6191250" cy="4464050"/>
          </a:xfrm>
        </p:spPr>
        <p:txBody>
          <a:bodyPr/>
          <a:lstStyle/>
          <a:p>
            <a:pPr>
              <a:buFontTx/>
              <a:buChar char="•"/>
            </a:pPr>
            <a:r>
              <a:rPr lang="zh-CN" altLang="en-US">
                <a:solidFill>
                  <a:srgbClr val="000000"/>
                </a:solidFill>
              </a:rPr>
              <a:t>教材编写原则的研究概说</a:t>
            </a:r>
            <a:endParaRPr lang="zh-CN" altLang="en-US">
              <a:solidFill>
                <a:srgbClr val="000000"/>
              </a:solidFill>
            </a:endParaRPr>
          </a:p>
          <a:p>
            <a:pPr>
              <a:buFontTx/>
              <a:buChar char="•"/>
            </a:pPr>
            <a:r>
              <a:rPr lang="zh-CN" altLang="en-US"/>
              <a:t>多层面的第二语言教材编写原则及</a:t>
            </a:r>
            <a:r>
              <a:rPr lang="zh-CN" altLang="en-US">
                <a:solidFill>
                  <a:srgbClr val="000000"/>
                </a:solidFill>
              </a:rPr>
              <a:t>教材编写的通用原则</a:t>
            </a:r>
            <a:endParaRPr lang="zh-CN" altLang="en-US">
              <a:solidFill>
                <a:srgbClr val="000000"/>
              </a:solidFill>
            </a:endParaRPr>
          </a:p>
          <a:p>
            <a:pPr>
              <a:buFontTx/>
              <a:buChar char="•"/>
            </a:pPr>
            <a:r>
              <a:rPr lang="zh-CN" altLang="en-US">
                <a:solidFill>
                  <a:srgbClr val="000000"/>
                </a:solidFill>
              </a:rPr>
              <a:t>教材编写的教学法原则</a:t>
            </a:r>
            <a:endParaRPr lang="zh-CN" altLang="en-US">
              <a:solidFill>
                <a:srgbClr val="000000"/>
              </a:solidFill>
            </a:endParaRPr>
          </a:p>
          <a:p>
            <a:pPr>
              <a:buFontTx/>
              <a:buChar char="•"/>
            </a:pPr>
            <a:r>
              <a:rPr lang="zh-CN" altLang="en-US">
                <a:solidFill>
                  <a:srgbClr val="000000"/>
                </a:solidFill>
              </a:rPr>
              <a:t>对对外汉语教材编写的展望</a:t>
            </a:r>
            <a:endParaRPr lang="zh-CN" altLang="en-US">
              <a:solidFill>
                <a:srgbClr val="000000"/>
              </a:solidFill>
            </a:endParaRPr>
          </a:p>
        </p:txBody>
      </p:sp>
    </p:spTree>
  </p:cSld>
  <p:clrMapOvr>
    <a:masterClrMapping/>
  </p:clrMapOvr>
  <p:transition>
    <p:strips dir="ld"/>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标题 35841"/>
          <p:cNvSpPr>
            <a:spLocks noGrp="1"/>
          </p:cNvSpPr>
          <p:nvPr>
            <p:ph type="title"/>
          </p:nvPr>
        </p:nvSpPr>
        <p:spPr>
          <a:xfrm>
            <a:off x="603250" y="260350"/>
            <a:ext cx="8540750" cy="1143000"/>
          </a:xfrm>
        </p:spPr>
        <p:txBody>
          <a:bodyPr anchor="ctr" anchorCtr="0"/>
          <a:lstStyle/>
          <a:p>
            <a:r>
              <a:rPr lang="en-US" altLang="zh-CN" sz="3200"/>
              <a:t>1.</a:t>
            </a:r>
            <a:r>
              <a:rPr lang="zh-CN" altLang="en-US" sz="3200"/>
              <a:t>教材编写原则的研究概说</a:t>
            </a:r>
            <a:endParaRPr lang="zh-CN" altLang="en-US" sz="3200"/>
          </a:p>
        </p:txBody>
      </p:sp>
      <p:sp>
        <p:nvSpPr>
          <p:cNvPr id="35843" name="文本占位符 35842"/>
          <p:cNvSpPr>
            <a:spLocks noGrp="1"/>
          </p:cNvSpPr>
          <p:nvPr>
            <p:ph type="body" idx="4294967295"/>
          </p:nvPr>
        </p:nvSpPr>
        <p:spPr>
          <a:xfrm>
            <a:off x="684213" y="1412875"/>
            <a:ext cx="8064500" cy="4968875"/>
          </a:xfrm>
        </p:spPr>
        <p:txBody>
          <a:bodyPr/>
          <a:lstStyle/>
          <a:p>
            <a:pPr>
              <a:buFontTx/>
              <a:buChar char="•"/>
            </a:pPr>
            <a:r>
              <a:rPr lang="zh-CN" altLang="en-US"/>
              <a:t>教材建设在学科建设和教学实践中都占有举足轻重的地位。教材编写和建设历来受到各门学科的高度重视。</a:t>
            </a:r>
            <a:endParaRPr lang="zh-CN" altLang="en-US"/>
          </a:p>
          <a:p>
            <a:pPr>
              <a:buFontTx/>
              <a:buChar char="•"/>
            </a:pPr>
            <a:r>
              <a:rPr lang="zh-CN" altLang="en-US"/>
              <a:t>国内对外汉语教学界和英语教学界，就第二语言教材或外语教材编写的通用性原则进行过系统的研究，并有不少共识：</a:t>
            </a:r>
            <a:endParaRPr lang="zh-CN" altLang="en-US"/>
          </a:p>
          <a:p>
            <a:endParaRPr lang="zh-CN" altLang="en-US"/>
          </a:p>
        </p:txBody>
      </p:sp>
    </p:spTree>
  </p:cSld>
  <p:clrMapOvr>
    <a:masterClrMapping/>
  </p:clrMapOvr>
  <p:transition>
    <p:strips dir="ld"/>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文本占位符 36865"/>
          <p:cNvSpPr>
            <a:spLocks noGrp="1"/>
          </p:cNvSpPr>
          <p:nvPr>
            <p:ph type="body" sz="half" idx="1"/>
          </p:nvPr>
        </p:nvSpPr>
        <p:spPr>
          <a:xfrm>
            <a:off x="1279525" y="1600200"/>
            <a:ext cx="2581275" cy="4525963"/>
          </a:xfrm>
        </p:spPr>
        <p:txBody>
          <a:bodyPr/>
          <a:lstStyle/>
          <a:p>
            <a:pPr>
              <a:buClrTx/>
              <a:buSzTx/>
              <a:buFontTx/>
              <a:buNone/>
            </a:pPr>
            <a:endParaRPr lang="zh-CN" altLang="en-US" sz="2400"/>
          </a:p>
          <a:p>
            <a:pPr>
              <a:buClrTx/>
              <a:buSzTx/>
              <a:buFontTx/>
              <a:buNone/>
            </a:pPr>
            <a:endParaRPr lang="zh-CN" altLang="en-US" sz="2400"/>
          </a:p>
          <a:p>
            <a:pPr>
              <a:buClrTx/>
              <a:buSzTx/>
              <a:buFontTx/>
              <a:buNone/>
            </a:pPr>
            <a:endParaRPr lang="zh-CN" altLang="en-US" sz="2400"/>
          </a:p>
        </p:txBody>
      </p:sp>
      <p:graphicFrame>
        <p:nvGraphicFramePr>
          <p:cNvPr id="36900" name="内容占位符 36899"/>
          <p:cNvGraphicFramePr>
            <a:graphicFrameLocks noGrp="1"/>
          </p:cNvGraphicFramePr>
          <p:nvPr>
            <p:ph sz="half" idx="2"/>
          </p:nvPr>
        </p:nvGraphicFramePr>
        <p:xfrm>
          <a:off x="468313" y="476250"/>
          <a:ext cx="8207375" cy="6034088"/>
        </p:xfrm>
        <a:graphic>
          <a:graphicData uri="http://schemas.openxmlformats.org/drawingml/2006/table">
            <a:tbl>
              <a:tblPr/>
              <a:tblGrid>
                <a:gridCol w="1800225"/>
                <a:gridCol w="719138"/>
                <a:gridCol w="3313112"/>
                <a:gridCol w="2374900"/>
              </a:tblGrid>
              <a:tr h="925513">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lgn="ctr">
                        <a:buNone/>
                      </a:pPr>
                      <a:r>
                        <a:rPr lang="zh-CN" altLang="en-US" sz="1600"/>
                        <a:t>作者</a:t>
                      </a:r>
                      <a:endParaRPr lang="zh-CN" altLang="en-US" sz="16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zh-CN" altLang="en-US" sz="1600"/>
                        <a:t>时间</a:t>
                      </a: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lgn="ctr">
                        <a:buNone/>
                      </a:pPr>
                      <a:r>
                        <a:rPr lang="zh-CN" altLang="en-US" sz="1600"/>
                        <a:t>主张</a:t>
                      </a:r>
                      <a:endParaRPr lang="zh-CN" altLang="en-US" sz="1600"/>
                    </a:p>
                    <a:p>
                      <a:pPr marL="0" lvl="0" indent="0" algn="ctr">
                        <a:buNone/>
                      </a:pP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lgn="ctr">
                        <a:buNone/>
                      </a:pPr>
                      <a:r>
                        <a:rPr lang="zh-CN" altLang="en-US" sz="1600"/>
                        <a:t>异同</a:t>
                      </a:r>
                      <a:endParaRPr lang="zh-CN" altLang="en-US" sz="1600"/>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28575"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r>
              <a:tr h="708025">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zh-CN" altLang="en-US" sz="1600"/>
                        <a:t>赵贤州</a:t>
                      </a:r>
                      <a:endParaRPr lang="zh-CN" altLang="en-US" sz="16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1988</a:t>
                      </a:r>
                      <a:endParaRPr lang="en-US" altLang="zh-CN"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1.</a:t>
                      </a:r>
                      <a:r>
                        <a:rPr lang="zh-CN" altLang="en-US" sz="1600"/>
                        <a:t>针对性  </a:t>
                      </a:r>
                      <a:r>
                        <a:rPr lang="en-US" altLang="zh-CN" sz="1600"/>
                        <a:t>2.</a:t>
                      </a:r>
                      <a:r>
                        <a:rPr lang="zh-CN" altLang="en-US" sz="1600"/>
                        <a:t>实践性  </a:t>
                      </a:r>
                      <a:r>
                        <a:rPr lang="en-US" altLang="zh-CN" sz="1600"/>
                        <a:t>3.</a:t>
                      </a:r>
                      <a:r>
                        <a:rPr lang="zh-CN" altLang="en-US" sz="1600"/>
                        <a:t>趣味性  </a:t>
                      </a:r>
                      <a:endParaRPr lang="zh-CN" altLang="en-US" sz="1600"/>
                    </a:p>
                    <a:p>
                      <a:pPr marL="0" lvl="0" indent="0">
                        <a:buNone/>
                      </a:pPr>
                      <a:r>
                        <a:rPr lang="en-US" altLang="zh-CN" sz="1600"/>
                        <a:t>4.</a:t>
                      </a:r>
                      <a:r>
                        <a:rPr lang="zh-CN" altLang="en-US" sz="1600"/>
                        <a:t>科学性</a:t>
                      </a: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rowSpan="5">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zh-CN" altLang="en-US" sz="1800">
                          <a:solidFill>
                            <a:srgbClr val="FF0000"/>
                          </a:solidFill>
                        </a:rPr>
                        <a:t>相同点</a:t>
                      </a:r>
                      <a:r>
                        <a:rPr lang="zh-CN" altLang="en-US" sz="1800"/>
                        <a:t>：</a:t>
                      </a:r>
                      <a:endParaRPr lang="zh-CN" altLang="en-US" sz="1800"/>
                    </a:p>
                    <a:p>
                      <a:pPr marL="0" lvl="0" indent="0">
                        <a:buNone/>
                      </a:pPr>
                      <a:r>
                        <a:rPr lang="zh-CN" altLang="en-US" sz="1800"/>
                        <a:t>都认为教材编写的通用原则包括针对性、实用性、趣味性、科学性。</a:t>
                      </a:r>
                      <a:endParaRPr lang="zh-CN" altLang="en-US" sz="1800"/>
                    </a:p>
                    <a:p>
                      <a:pPr marL="0" lvl="0" indent="0">
                        <a:buNone/>
                      </a:pPr>
                      <a:endParaRPr lang="zh-CN" altLang="en-US" sz="1800">
                        <a:solidFill>
                          <a:schemeClr val="hlink"/>
                        </a:solidFill>
                      </a:endParaRPr>
                    </a:p>
                    <a:p>
                      <a:pPr marL="0" lvl="0" indent="0">
                        <a:buNone/>
                      </a:pPr>
                      <a:r>
                        <a:rPr lang="zh-CN" altLang="en-US" sz="1800">
                          <a:solidFill>
                            <a:srgbClr val="FF0000"/>
                          </a:solidFill>
                        </a:rPr>
                        <a:t>不同点</a:t>
                      </a:r>
                      <a:r>
                        <a:rPr lang="zh-CN" altLang="en-US" sz="1800"/>
                        <a:t>：</a:t>
                      </a:r>
                      <a:endParaRPr lang="zh-CN" altLang="en-US" sz="1800"/>
                    </a:p>
                    <a:p>
                      <a:pPr marL="0" lvl="0" indent="0">
                        <a:buNone/>
                      </a:pPr>
                      <a:r>
                        <a:rPr lang="en-US" altLang="zh-CN" sz="1800"/>
                        <a:t>1.</a:t>
                      </a:r>
                      <a:r>
                        <a:rPr lang="zh-CN" altLang="en-US" sz="1800"/>
                        <a:t>提出通用原则的角度不同</a:t>
                      </a:r>
                      <a:endParaRPr lang="zh-CN" altLang="en-US" sz="1800"/>
                    </a:p>
                    <a:p>
                      <a:pPr marL="0" lvl="0" indent="0">
                        <a:buNone/>
                      </a:pPr>
                      <a:r>
                        <a:rPr lang="en-US" altLang="zh-CN" sz="1800"/>
                        <a:t>2.</a:t>
                      </a:r>
                      <a:r>
                        <a:rPr lang="zh-CN" altLang="en-US" sz="1800"/>
                        <a:t>对某一具体通用原则的理解也有些差异</a:t>
                      </a:r>
                      <a:endParaRPr lang="zh-CN" altLang="en-US" sz="1800"/>
                    </a:p>
                    <a:p>
                      <a:pPr marL="0" lvl="0" indent="0">
                        <a:buNone/>
                      </a:pPr>
                      <a:r>
                        <a:rPr lang="en-US" altLang="zh-CN" sz="1800"/>
                        <a:t>3. </a:t>
                      </a:r>
                      <a:r>
                        <a:rPr lang="zh-CN" altLang="en-US" sz="1800"/>
                        <a:t>学者对于教材编写强调的重点不同</a:t>
                      </a:r>
                      <a:endParaRPr lang="zh-CN" altLang="en-US" sz="1800"/>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r>
              <a:tr h="1046162">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zh-CN" altLang="en-US" sz="1600"/>
                        <a:t>吕必松</a:t>
                      </a:r>
                      <a:endParaRPr lang="zh-CN" altLang="en-US" sz="16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1993</a:t>
                      </a:r>
                      <a:endParaRPr lang="en-US" altLang="zh-CN"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1.</a:t>
                      </a:r>
                      <a:r>
                        <a:rPr lang="zh-CN" altLang="en-US" sz="1600"/>
                        <a:t>实用性  </a:t>
                      </a:r>
                      <a:r>
                        <a:rPr lang="en-US" altLang="zh-CN" sz="1600"/>
                        <a:t>2.</a:t>
                      </a:r>
                      <a:r>
                        <a:rPr lang="zh-CN" altLang="en-US" sz="1600"/>
                        <a:t>交际性  </a:t>
                      </a:r>
                      <a:r>
                        <a:rPr lang="en-US" altLang="zh-CN" sz="1600"/>
                        <a:t>3.</a:t>
                      </a:r>
                      <a:r>
                        <a:rPr lang="zh-CN" altLang="en-US" sz="1600"/>
                        <a:t>知识性  </a:t>
                      </a:r>
                      <a:endParaRPr lang="zh-CN" altLang="en-US" sz="1600"/>
                    </a:p>
                    <a:p>
                      <a:pPr marL="0" lvl="0" indent="0">
                        <a:buNone/>
                      </a:pPr>
                      <a:r>
                        <a:rPr lang="en-US" altLang="zh-CN" sz="1600"/>
                        <a:t>4.</a:t>
                      </a:r>
                      <a:r>
                        <a:rPr lang="zh-CN" altLang="en-US" sz="1600"/>
                        <a:t>趣味性  </a:t>
                      </a:r>
                      <a:r>
                        <a:rPr lang="en-US" altLang="zh-CN" sz="1600"/>
                        <a:t>5.</a:t>
                      </a:r>
                      <a:r>
                        <a:rPr lang="zh-CN" altLang="en-US" sz="1600"/>
                        <a:t>科学性  </a:t>
                      </a:r>
                      <a:r>
                        <a:rPr lang="en-US" altLang="zh-CN" sz="1600"/>
                        <a:t>6.</a:t>
                      </a:r>
                      <a:r>
                        <a:rPr lang="zh-CN" altLang="en-US" sz="1600"/>
                        <a:t>针对性</a:t>
                      </a:r>
                      <a:endParaRPr lang="zh-CN" altLang="en-US" sz="1600"/>
                    </a:p>
                    <a:p>
                      <a:pPr marL="0" lvl="0" indent="0">
                        <a:buNone/>
                      </a:pP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1117600">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zh-CN" altLang="en-US" sz="1600"/>
                        <a:t>束定芳、庄智象</a:t>
                      </a:r>
                      <a:endParaRPr lang="zh-CN" altLang="en-US" sz="1600"/>
                    </a:p>
                    <a:p>
                      <a:pPr marL="0" lvl="0" indent="0">
                        <a:buNone/>
                      </a:pPr>
                      <a:endParaRPr lang="zh-CN" altLang="en-US" sz="16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1996</a:t>
                      </a:r>
                      <a:endParaRPr lang="en-US" altLang="zh-CN" sz="1600"/>
                    </a:p>
                    <a:p>
                      <a:pPr marL="0" lvl="0" indent="0">
                        <a:buNone/>
                      </a:pP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1.</a:t>
                      </a:r>
                      <a:r>
                        <a:rPr lang="zh-CN" altLang="en-US" sz="1600"/>
                        <a:t>真实性  </a:t>
                      </a:r>
                      <a:r>
                        <a:rPr lang="en-US" altLang="zh-CN" sz="1600"/>
                        <a:t>2.</a:t>
                      </a:r>
                      <a:r>
                        <a:rPr lang="zh-CN" altLang="en-US" sz="1600"/>
                        <a:t>循序渐进  </a:t>
                      </a:r>
                      <a:r>
                        <a:rPr lang="en-US" altLang="zh-CN" sz="1600"/>
                        <a:t>3.</a:t>
                      </a:r>
                      <a:r>
                        <a:rPr lang="zh-CN" altLang="en-US" sz="1600"/>
                        <a:t>多样性  </a:t>
                      </a:r>
                      <a:r>
                        <a:rPr lang="en-US" altLang="zh-CN" sz="1600"/>
                        <a:t>4.</a:t>
                      </a:r>
                      <a:r>
                        <a:rPr lang="zh-CN" altLang="en-US" sz="1600"/>
                        <a:t>现代性  </a:t>
                      </a:r>
                      <a:r>
                        <a:rPr lang="en-US" altLang="zh-CN" sz="1600"/>
                        <a:t>5.</a:t>
                      </a:r>
                      <a:r>
                        <a:rPr lang="zh-CN" altLang="en-US" sz="1600"/>
                        <a:t>趣味性</a:t>
                      </a:r>
                      <a:r>
                        <a:rPr lang="zh-CN" altLang="en-US" sz="1600" b="1"/>
                        <a:t>     </a:t>
                      </a:r>
                      <a:r>
                        <a:rPr lang="en-US" altLang="zh-CN" sz="1600"/>
                        <a:t>6.</a:t>
                      </a:r>
                      <a:r>
                        <a:rPr lang="zh-CN" altLang="en-US" sz="1600"/>
                        <a:t>实用性</a:t>
                      </a:r>
                      <a:endParaRPr lang="zh-CN" altLang="en-US" sz="1600"/>
                    </a:p>
                    <a:p>
                      <a:pPr marL="0" lvl="0" indent="0">
                        <a:buNone/>
                      </a:pP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1046163">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zh-CN" altLang="en-US" sz="1600"/>
                        <a:t>刘珣</a:t>
                      </a:r>
                      <a:endParaRPr lang="zh-CN" altLang="en-US" sz="1600"/>
                    </a:p>
                    <a:p>
                      <a:pPr marL="0" lvl="0" indent="0">
                        <a:buNone/>
                      </a:pPr>
                      <a:endParaRPr lang="zh-CN" altLang="en-US" sz="16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2000</a:t>
                      </a:r>
                      <a:endParaRPr lang="en-US" altLang="zh-CN" sz="1600"/>
                    </a:p>
                    <a:p>
                      <a:pPr marL="0" lvl="0" indent="0">
                        <a:buNone/>
                      </a:pP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1.</a:t>
                      </a:r>
                      <a:r>
                        <a:rPr lang="zh-CN" altLang="en-US" sz="1600"/>
                        <a:t>针对性  </a:t>
                      </a:r>
                      <a:r>
                        <a:rPr lang="en-US" altLang="zh-CN" sz="1600"/>
                        <a:t>2.</a:t>
                      </a:r>
                      <a:r>
                        <a:rPr lang="zh-CN" altLang="en-US" sz="1600"/>
                        <a:t>实用性  </a:t>
                      </a:r>
                      <a:r>
                        <a:rPr lang="en-US" altLang="zh-CN" sz="1600"/>
                        <a:t>3.</a:t>
                      </a:r>
                      <a:r>
                        <a:rPr lang="zh-CN" altLang="en-US" sz="1600"/>
                        <a:t>科学性  </a:t>
                      </a:r>
                      <a:endParaRPr lang="zh-CN" altLang="en-US" sz="1600"/>
                    </a:p>
                    <a:p>
                      <a:pPr marL="0" lvl="0" indent="0">
                        <a:buNone/>
                      </a:pPr>
                      <a:r>
                        <a:rPr lang="en-US" altLang="zh-CN" sz="1600"/>
                        <a:t>4.</a:t>
                      </a:r>
                      <a:r>
                        <a:rPr lang="zh-CN" altLang="en-US" sz="1600"/>
                        <a:t>趣味性  </a:t>
                      </a:r>
                      <a:r>
                        <a:rPr lang="en-US" altLang="zh-CN" sz="1600"/>
                        <a:t>5.</a:t>
                      </a:r>
                      <a:r>
                        <a:rPr lang="zh-CN" altLang="en-US" sz="1600"/>
                        <a:t>系统性</a:t>
                      </a:r>
                      <a:endParaRPr lang="zh-CN" altLang="en-US" sz="1600"/>
                    </a:p>
                    <a:p>
                      <a:pPr marL="0" lvl="0" indent="0">
                        <a:buNone/>
                      </a:pP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12700"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tcPr>
                </a:tc>
              </a:tr>
              <a:tr h="1190625">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zh-CN" altLang="en-US" sz="1600"/>
                        <a:t>叶南，田耕宇</a:t>
                      </a:r>
                      <a:endParaRPr lang="zh-CN" altLang="en-US" sz="1600"/>
                    </a:p>
                  </a:txBody>
                  <a:tcPr>
                    <a:lnL w="28575"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2004</a:t>
                      </a:r>
                      <a:endParaRPr lang="en-US" altLang="zh-CN"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a:txBody>
                    <a:bodyPr vert="horz" wrap="square"/>
                    <a:lstStyle>
                      <a:lvl1pPr marL="342900" lvl="0" indent="-342900" algn="l" defTabSz="914400" rtl="0" eaLnBrk="1" fontAlgn="base" latinLnBrk="0" hangingPunct="1">
                        <a:lnSpc>
                          <a:spcPct val="100000"/>
                        </a:lnSpc>
                        <a:spcBef>
                          <a:spcPct val="20000"/>
                        </a:spcBef>
                        <a:spcAft>
                          <a:spcPct val="0"/>
                        </a:spcAft>
                        <a:buClrTx/>
                        <a:buSzTx/>
                        <a:buFontTx/>
                        <a:buChar char="•"/>
                        <a:defRPr sz="2400" u="none" kern="1200" baseline="0">
                          <a:solidFill>
                            <a:schemeClr val="tx1"/>
                          </a:solidFill>
                          <a:latin typeface="宋体" panose="02010600030101010101" pitchFamily="2" charset="-122"/>
                          <a:ea typeface="宋体" panose="02010600030101010101" pitchFamily="2" charset="-122"/>
                        </a:defRPr>
                      </a:lvl1pPr>
                      <a:lvl2pPr marL="742950" lvl="1" indent="-285750" algn="l" defTabSz="914400" rtl="0" eaLnBrk="1" fontAlgn="base" latinLnBrk="0" hangingPunct="1">
                        <a:lnSpc>
                          <a:spcPct val="100000"/>
                        </a:lnSpc>
                        <a:spcBef>
                          <a:spcPct val="20000"/>
                        </a:spcBef>
                        <a:spcAft>
                          <a:spcPct val="0"/>
                        </a:spcAft>
                        <a:buClrTx/>
                        <a:buSzTx/>
                        <a:buFontTx/>
                        <a:buChar char="–"/>
                        <a:defRPr sz="2000" b="0" i="0" u="none" kern="1200" baseline="0">
                          <a:solidFill>
                            <a:schemeClr val="tx1"/>
                          </a:solidFill>
                          <a:latin typeface="宋体" panose="02010600030101010101" pitchFamily="2" charset="-122"/>
                          <a:ea typeface="宋体" panose="02010600030101010101" pitchFamily="2" charset="-122"/>
                        </a:defRPr>
                      </a:lvl2pPr>
                      <a:lvl3pPr marL="1143000" lvl="2" indent="-228600" algn="l" defTabSz="914400" rtl="0" eaLnBrk="1" fontAlgn="base" latinLnBrk="0" hangingPunct="1">
                        <a:lnSpc>
                          <a:spcPct val="100000"/>
                        </a:lnSpc>
                        <a:spcBef>
                          <a:spcPct val="20000"/>
                        </a:spcBef>
                        <a:spcAft>
                          <a:spcPct val="0"/>
                        </a:spcAft>
                        <a:buClrTx/>
                        <a:buSzTx/>
                        <a:buFontTx/>
                        <a:buChar char="•"/>
                        <a:defRPr sz="1800" b="0" i="0" u="none" kern="1200" baseline="0">
                          <a:solidFill>
                            <a:schemeClr val="tx1"/>
                          </a:solidFill>
                          <a:latin typeface="宋体" panose="02010600030101010101" pitchFamily="2" charset="-122"/>
                          <a:ea typeface="宋体" panose="02010600030101010101" pitchFamily="2" charset="-122"/>
                        </a:defRPr>
                      </a:lvl3pPr>
                      <a:lvl4pPr marL="1600200" lvl="3" indent="-228600" algn="l" defTabSz="914400" rtl="0" eaLnBrk="1" fontAlgn="base" latinLnBrk="0" hangingPunct="1">
                        <a:lnSpc>
                          <a:spcPct val="100000"/>
                        </a:lnSpc>
                        <a:spcBef>
                          <a:spcPct val="20000"/>
                        </a:spcBef>
                        <a:spcAft>
                          <a:spcPct val="0"/>
                        </a:spcAft>
                        <a:buClrTx/>
                        <a:buSzTx/>
                        <a:buFontTx/>
                        <a:buChar char="–"/>
                        <a:defRPr sz="1600" b="0" i="0" u="none" kern="1200" baseline="0">
                          <a:solidFill>
                            <a:schemeClr val="tx1"/>
                          </a:solidFill>
                          <a:latin typeface="宋体" panose="02010600030101010101" pitchFamily="2" charset="-122"/>
                          <a:ea typeface="宋体" panose="02010600030101010101" pitchFamily="2" charset="-122"/>
                        </a:defRPr>
                      </a:lvl4pPr>
                      <a:lvl5pPr marL="2057400" lvl="4" indent="-228600" algn="l" defTabSz="914400" rtl="0" eaLnBrk="1" fontAlgn="base" latinLnBrk="0" hangingPunct="1">
                        <a:lnSpc>
                          <a:spcPct val="100000"/>
                        </a:lnSpc>
                        <a:spcBef>
                          <a:spcPct val="20000"/>
                        </a:spcBef>
                        <a:spcAft>
                          <a:spcPct val="0"/>
                        </a:spcAft>
                        <a:buClrTx/>
                        <a:buSzTx/>
                        <a:buFontTx/>
                        <a:buChar char="»"/>
                        <a:defRPr sz="1400" b="0" i="0" u="none" kern="1200" baseline="0">
                          <a:solidFill>
                            <a:schemeClr val="tx1"/>
                          </a:solidFill>
                          <a:latin typeface="宋体" panose="02010600030101010101" pitchFamily="2" charset="-122"/>
                          <a:ea typeface="宋体" panose="02010600030101010101" pitchFamily="2" charset="-122"/>
                        </a:defRPr>
                      </a:lvl5pPr>
                    </a:lstStyle>
                    <a:p>
                      <a:pPr marL="0" lvl="0" indent="0">
                        <a:buNone/>
                      </a:pPr>
                      <a:r>
                        <a:rPr lang="en-US" altLang="zh-CN" sz="1600"/>
                        <a:t>1.</a:t>
                      </a:r>
                      <a:r>
                        <a:rPr lang="zh-CN" altLang="en-US" sz="1600"/>
                        <a:t>实用性  </a:t>
                      </a:r>
                      <a:r>
                        <a:rPr lang="en-US" altLang="zh-CN" sz="1600"/>
                        <a:t>2.</a:t>
                      </a:r>
                      <a:r>
                        <a:rPr lang="zh-CN" altLang="en-US" sz="1600"/>
                        <a:t>知识性  </a:t>
                      </a:r>
                      <a:endParaRPr lang="zh-CN" altLang="en-US" sz="1600"/>
                    </a:p>
                    <a:p>
                      <a:pPr marL="0" lvl="0" indent="0">
                        <a:buNone/>
                      </a:pPr>
                      <a:r>
                        <a:rPr lang="en-US" altLang="zh-CN" sz="1600"/>
                        <a:t>3.“</a:t>
                      </a:r>
                      <a:r>
                        <a:rPr lang="zh-CN" altLang="en-US" sz="1600"/>
                        <a:t>结构</a:t>
                      </a:r>
                      <a:r>
                        <a:rPr lang="en-US" altLang="zh-CN" sz="1600">
                          <a:latin typeface="宋体" panose="02010600030101010101" pitchFamily="2" charset="-122"/>
                        </a:rPr>
                        <a:t>—</a:t>
                      </a:r>
                      <a:r>
                        <a:rPr lang="zh-CN" altLang="en-US" sz="1600"/>
                        <a:t>功能</a:t>
                      </a:r>
                      <a:r>
                        <a:rPr lang="en-US" altLang="zh-CN" sz="1600">
                          <a:latin typeface="宋体" panose="02010600030101010101" pitchFamily="2" charset="-122"/>
                        </a:rPr>
                        <a:t>—</a:t>
                      </a:r>
                      <a:r>
                        <a:rPr lang="zh-CN" altLang="en-US" sz="1600"/>
                        <a:t>文化”</a:t>
                      </a:r>
                      <a:endParaRPr lang="zh-CN" altLang="en-US" sz="1600"/>
                    </a:p>
                    <a:p>
                      <a:pPr marL="0" lvl="0" indent="0">
                        <a:buNone/>
                      </a:pPr>
                      <a:endParaRPr lang="zh-CN" altLang="en-US" sz="1600"/>
                    </a:p>
                  </a:txBody>
                  <a:tcPr>
                    <a:lnL w="12700" cap="flat" cmpd="sng">
                      <a:solidFill>
                        <a:schemeClr val="tx1"/>
                      </a:solidFill>
                      <a:prstDash val="solid"/>
                      <a:headEnd type="none" w="med" len="med"/>
                      <a:tailEnd type="none" w="med" len="med"/>
                    </a:lnL>
                    <a:lnR w="12700" cap="flat" cmpd="sng">
                      <a:solidFill>
                        <a:schemeClr val="tx1"/>
                      </a:solidFill>
                      <a:prstDash val="solid"/>
                      <a:headEnd type="none" w="med" len="med"/>
                      <a:tailEnd type="none" w="med" len="med"/>
                    </a:lnR>
                    <a:lnT w="12700" cap="flat" cmpd="sng">
                      <a:solidFill>
                        <a:schemeClr val="tx1"/>
                      </a:solidFill>
                      <a:prstDash val="solid"/>
                      <a:headEnd type="none" w="med" len="med"/>
                      <a:tailEnd type="none" w="med" len="med"/>
                    </a:lnT>
                    <a:lnB w="28575" cap="flat" cmpd="sng">
                      <a:solidFill>
                        <a:schemeClr val="tx1"/>
                      </a:solidFill>
                      <a:prstDash val="solid"/>
                      <a:headEnd type="none" w="med" len="med"/>
                      <a:tailEnd type="none" w="med" len="med"/>
                    </a:lnB>
                    <a:lnTlToBr>
                      <a:noFill/>
                    </a:lnTlToBr>
                    <a:lnBlToTr>
                      <a:noFill/>
                    </a:lnBlToTr>
                    <a:noFill/>
                  </a:tcPr>
                </a:tc>
                <a:tc vMerge="1">
                  <a:txBody>
                    <a:bodyPr vert="horz" wrap="square"/>
                    <a:lstStyle/>
                    <a:p/>
                  </a:txBody>
                  <a:tcPr>
                    <a:lnL w="12700" cap="flat" cmpd="sng">
                      <a:solidFill>
                        <a:schemeClr val="tx1"/>
                      </a:solidFill>
                      <a:prstDash val="solid"/>
                      <a:headEnd type="none" w="med" len="med"/>
                      <a:tailEnd type="none" w="med" len="med"/>
                    </a:lnL>
                    <a:lnR w="28575" cap="flat" cmpd="sng">
                      <a:solidFill>
                        <a:schemeClr val="tx1"/>
                      </a:solidFill>
                      <a:prstDash val="solid"/>
                      <a:headEnd type="none" w="med" len="med"/>
                      <a:tailEnd type="none" w="med" len="med"/>
                    </a:lnR>
                    <a:lnB w="28575" cap="flat" cmpd="sng">
                      <a:solidFill>
                        <a:schemeClr val="tx1"/>
                      </a:solidFill>
                      <a:prstDash val="solid"/>
                      <a:headEnd type="none" w="med" len="med"/>
                      <a:tailEnd type="none" w="med" len="med"/>
                    </a:lnB>
                  </a:tcPr>
                </a:tc>
              </a:tr>
            </a:tbl>
          </a:graphicData>
        </a:graphic>
      </p:graphicFrame>
    </p:spTree>
  </p:cSld>
  <p:clrMapOvr>
    <a:masterClrMapping/>
  </p:clrMapOvr>
  <p:transition>
    <p:strips dir="ld"/>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2" name="文本占位符 40961"/>
          <p:cNvSpPr>
            <a:spLocks noGrp="1"/>
          </p:cNvSpPr>
          <p:nvPr>
            <p:ph type="body" idx="4294967295"/>
          </p:nvPr>
        </p:nvSpPr>
        <p:spPr>
          <a:xfrm>
            <a:off x="611188" y="692150"/>
            <a:ext cx="8234362" cy="5616575"/>
          </a:xfrm>
        </p:spPr>
        <p:txBody>
          <a:bodyPr/>
          <a:lstStyle/>
          <a:p>
            <a:pPr>
              <a:buNone/>
            </a:pPr>
            <a:r>
              <a:rPr lang="zh-CN" altLang="en-US"/>
              <a:t>  对于对外汉语教材编写的原则，学者们不仅从整体角度进行研究探索，还不遗余力地从某一具体原则进行研究探索，尤其是</a:t>
            </a:r>
            <a:r>
              <a:rPr lang="en-US" altLang="zh-CN"/>
              <a:t>2000</a:t>
            </a:r>
            <a:r>
              <a:rPr lang="zh-CN" altLang="en-US"/>
              <a:t>年之后，这种研究趋向更为明显，比较具有代表性的学者当推李泉，他这一方面的文章有：</a:t>
            </a:r>
            <a:endParaRPr lang="zh-CN" altLang="en-US"/>
          </a:p>
          <a:p>
            <a:pPr>
              <a:buNone/>
            </a:pPr>
            <a:r>
              <a:rPr lang="en-US" altLang="zh-CN"/>
              <a:t>2004</a:t>
            </a:r>
            <a:r>
              <a:rPr lang="zh-CN" altLang="en-US"/>
              <a:t>年刊登于</a:t>
            </a:r>
            <a:r>
              <a:rPr lang="en-US" altLang="zh-CN"/>
              <a:t>《</a:t>
            </a:r>
            <a:r>
              <a:rPr lang="zh-CN" altLang="en-US"/>
              <a:t>世界汉语教学</a:t>
            </a:r>
            <a:r>
              <a:rPr lang="en-US" altLang="zh-CN"/>
              <a:t>》</a:t>
            </a:r>
            <a:r>
              <a:rPr lang="zh-CN" altLang="en-US"/>
              <a:t>的</a:t>
            </a:r>
            <a:r>
              <a:rPr lang="en-US" altLang="zh-CN"/>
              <a:t>《</a:t>
            </a:r>
            <a:r>
              <a:rPr lang="zh-CN" altLang="en-US"/>
              <a:t>论对外汉语教材的针对性</a:t>
            </a:r>
            <a:r>
              <a:rPr lang="en-US" altLang="zh-CN"/>
              <a:t>》</a:t>
            </a:r>
            <a:endParaRPr lang="en-US" altLang="zh-CN"/>
          </a:p>
          <a:p>
            <a:pPr>
              <a:buNone/>
            </a:pPr>
            <a:r>
              <a:rPr lang="en-US" altLang="zh-CN"/>
              <a:t>2007</a:t>
            </a:r>
            <a:r>
              <a:rPr lang="zh-CN" altLang="en-US"/>
              <a:t>年刊登于</a:t>
            </a:r>
            <a:r>
              <a:rPr lang="en-US" altLang="zh-CN"/>
              <a:t>《</a:t>
            </a:r>
            <a:r>
              <a:rPr lang="zh-CN" altLang="en-US"/>
              <a:t>语言教学与研究</a:t>
            </a:r>
            <a:r>
              <a:rPr lang="en-US" altLang="zh-CN"/>
              <a:t>》</a:t>
            </a:r>
            <a:r>
              <a:rPr lang="zh-CN" altLang="en-US"/>
              <a:t>的</a:t>
            </a:r>
            <a:r>
              <a:rPr lang="en-US" altLang="zh-CN"/>
              <a:t>《</a:t>
            </a:r>
            <a:r>
              <a:rPr lang="zh-CN" altLang="en-US"/>
              <a:t>论对外汉语教材的实用性</a:t>
            </a:r>
            <a:r>
              <a:rPr lang="en-US" altLang="zh-CN"/>
              <a:t>》</a:t>
            </a:r>
            <a:endParaRPr lang="en-US" altLang="zh-CN"/>
          </a:p>
          <a:p>
            <a:pPr>
              <a:buNone/>
            </a:pPr>
            <a:r>
              <a:rPr lang="en-US" altLang="zh-CN"/>
              <a:t>2008</a:t>
            </a:r>
            <a:r>
              <a:rPr lang="zh-CN" altLang="en-US"/>
              <a:t>年刊登于</a:t>
            </a:r>
            <a:r>
              <a:rPr lang="en-US" altLang="zh-CN"/>
              <a:t>《</a:t>
            </a:r>
            <a:r>
              <a:rPr lang="zh-CN" altLang="en-US"/>
              <a:t>语言文字应用</a:t>
            </a:r>
            <a:r>
              <a:rPr lang="en-US" altLang="zh-CN"/>
              <a:t>》</a:t>
            </a:r>
            <a:r>
              <a:rPr lang="zh-CN" altLang="en-US"/>
              <a:t>的</a:t>
            </a:r>
            <a:r>
              <a:rPr lang="en-US" altLang="zh-CN"/>
              <a:t>《</a:t>
            </a:r>
            <a:r>
              <a:rPr lang="zh-CN" altLang="en-US"/>
              <a:t>论对外汉语教材的科学性</a:t>
            </a:r>
            <a:r>
              <a:rPr lang="en-US" altLang="zh-CN"/>
              <a:t>》</a:t>
            </a:r>
            <a:r>
              <a:rPr lang="zh-CN" altLang="en-US"/>
              <a:t>等等 </a:t>
            </a:r>
            <a:endParaRPr lang="zh-CN" altLang="en-US"/>
          </a:p>
        </p:txBody>
      </p:sp>
    </p:spTree>
  </p:cSld>
  <p:clrMapOvr>
    <a:masterClrMapping/>
  </p:clrMapOvr>
  <p:transition>
    <p:strips dir="ld"/>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6" name="文本占位符 41985"/>
          <p:cNvSpPr>
            <a:spLocks noGrp="1"/>
          </p:cNvSpPr>
          <p:nvPr>
            <p:ph type="body" idx="4294967295"/>
          </p:nvPr>
        </p:nvSpPr>
        <p:spPr>
          <a:xfrm>
            <a:off x="539750" y="549275"/>
            <a:ext cx="8135938" cy="5759450"/>
          </a:xfrm>
        </p:spPr>
        <p:txBody>
          <a:bodyPr/>
          <a:lstStyle/>
          <a:p>
            <a:pPr>
              <a:buFont typeface="Wingdings" panose="05000000000000000000" pitchFamily="2" charset="2"/>
              <a:buChar char="Ø"/>
            </a:pPr>
            <a:r>
              <a:rPr lang="zh-CN" altLang="en-US"/>
              <a:t>从上面可以看出，对教材通用性原则的认识大同小异，其中科学性、趣味性、针对性和实用性原则已经成为人们的共识，而诸如真实性、多样性、系统性等原则，所提出的具体要求和强调的重点都是合理和必要的。</a:t>
            </a:r>
            <a:endParaRPr lang="zh-CN" altLang="en-US"/>
          </a:p>
          <a:p>
            <a:pPr>
              <a:buFont typeface="Wingdings" panose="05000000000000000000" pitchFamily="2" charset="2"/>
              <a:buChar char="Ø"/>
            </a:pPr>
            <a:r>
              <a:rPr lang="zh-CN" altLang="en-US"/>
              <a:t>但是，教材设计和编写使一项十分复杂的工作，要考虑的问题很多，仅有几项常规性的原则是不够的，况且某些原则本身的内涵也还是需要进一步讨论和明确。下面将从前人研究的基础上，对教材编写原则问题做进一步探讨。</a:t>
            </a:r>
            <a:endParaRPr lang="zh-CN" altLang="en-US"/>
          </a:p>
        </p:txBody>
      </p:sp>
    </p:spTree>
  </p:cSld>
  <p:clrMapOvr>
    <a:masterClrMapping/>
  </p:clrMapOvr>
  <p:transition>
    <p:strips dir="ld"/>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11" name="文本占位符 43010"/>
          <p:cNvSpPr>
            <a:spLocks noGrp="1"/>
          </p:cNvSpPr>
          <p:nvPr>
            <p:ph type="body" idx="4294967295"/>
          </p:nvPr>
        </p:nvSpPr>
        <p:spPr>
          <a:xfrm>
            <a:off x="468313" y="476250"/>
            <a:ext cx="8207375" cy="5976938"/>
          </a:xfrm>
        </p:spPr>
        <p:txBody>
          <a:bodyPr/>
          <a:lstStyle/>
          <a:p>
            <a:pPr>
              <a:buNone/>
            </a:pPr>
            <a:r>
              <a:rPr lang="en-US" altLang="zh-CN" sz="3200" b="1"/>
              <a:t>2.1 </a:t>
            </a:r>
            <a:r>
              <a:rPr lang="zh-CN" altLang="en-US" sz="3200" b="1"/>
              <a:t>多层面的第二语言教材编写原则</a:t>
            </a:r>
            <a:endParaRPr lang="zh-CN" altLang="en-US" sz="3200" b="1"/>
          </a:p>
          <a:p>
            <a:pPr>
              <a:buNone/>
            </a:pPr>
            <a:r>
              <a:rPr lang="en-US" altLang="zh-CN"/>
              <a:t>1</a:t>
            </a:r>
            <a:r>
              <a:rPr lang="zh-CN" altLang="en-US"/>
              <a:t>、基于符合教育和教学的一般规律而提出的教材编写原则：</a:t>
            </a:r>
            <a:endParaRPr lang="zh-CN" altLang="en-US"/>
          </a:p>
          <a:p>
            <a:r>
              <a:rPr lang="zh-CN" altLang="en-US"/>
              <a:t>科学性原则    规范性原则</a:t>
            </a:r>
            <a:endParaRPr lang="zh-CN" altLang="en-US"/>
          </a:p>
          <a:p>
            <a:r>
              <a:rPr lang="zh-CN" altLang="en-US"/>
              <a:t>实用性原则    针对性原则</a:t>
            </a:r>
            <a:endParaRPr lang="zh-CN" altLang="en-US"/>
          </a:p>
          <a:p>
            <a:r>
              <a:rPr lang="zh-CN" altLang="en-US"/>
              <a:t>系统性原则    知识性原则</a:t>
            </a:r>
            <a:endParaRPr lang="zh-CN" altLang="en-US"/>
          </a:p>
        </p:txBody>
      </p:sp>
    </p:spTree>
  </p:cSld>
  <p:clrMapOvr>
    <a:masterClrMapping/>
  </p:clrMapOvr>
  <p:transition>
    <p:strips dir="ld"/>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60" name="标题 74759"/>
          <p:cNvSpPr>
            <a:spLocks noGrp="1"/>
          </p:cNvSpPr>
          <p:nvPr>
            <p:ph type="title"/>
          </p:nvPr>
        </p:nvSpPr>
        <p:spPr>
          <a:xfrm>
            <a:off x="468313" y="476250"/>
            <a:ext cx="8207375" cy="865188"/>
          </a:xfrm>
        </p:spPr>
        <p:txBody>
          <a:bodyPr anchor="ctr" anchorCtr="0"/>
          <a:lstStyle/>
          <a:p>
            <a:r>
              <a:rPr lang="zh-CN" altLang="en-US" sz="3200"/>
              <a:t>科学性原则</a:t>
            </a:r>
            <a:endParaRPr lang="zh-CN" altLang="en-US" sz="3200"/>
          </a:p>
        </p:txBody>
      </p:sp>
      <p:sp>
        <p:nvSpPr>
          <p:cNvPr id="74761" name="文本占位符 74760"/>
          <p:cNvSpPr>
            <a:spLocks noGrp="1"/>
          </p:cNvSpPr>
          <p:nvPr>
            <p:ph type="body" idx="4294967295"/>
          </p:nvPr>
        </p:nvSpPr>
        <p:spPr>
          <a:xfrm>
            <a:off x="468313" y="1412875"/>
            <a:ext cx="8207375" cy="4968875"/>
          </a:xfrm>
        </p:spPr>
        <p:txBody>
          <a:bodyPr/>
          <a:lstStyle/>
          <a:p>
            <a:r>
              <a:rPr lang="zh-CN" altLang="en-US"/>
              <a:t>语言材料要</a:t>
            </a:r>
            <a:r>
              <a:rPr lang="zh-CN" altLang="en-US">
                <a:solidFill>
                  <a:srgbClr val="FF0000"/>
                </a:solidFill>
              </a:rPr>
              <a:t>规范</a:t>
            </a:r>
            <a:r>
              <a:rPr lang="zh-CN" altLang="en-US"/>
              <a:t>、通用，具有典型性和逻辑性。</a:t>
            </a:r>
            <a:endParaRPr lang="zh-CN" altLang="en-US"/>
          </a:p>
          <a:p>
            <a:r>
              <a:rPr lang="zh-CN" altLang="en-US"/>
              <a:t>语言与社会文化知识点的解释要正确。</a:t>
            </a:r>
            <a:endParaRPr lang="zh-CN" altLang="en-US"/>
          </a:p>
          <a:p>
            <a:r>
              <a:rPr lang="zh-CN" altLang="en-US"/>
              <a:t>语料的安排要由浅入深、由易到难，体现</a:t>
            </a:r>
            <a:r>
              <a:rPr lang="zh-CN" altLang="en-US">
                <a:solidFill>
                  <a:srgbClr val="FF0000"/>
                </a:solidFill>
              </a:rPr>
              <a:t>循序渐进</a:t>
            </a:r>
            <a:r>
              <a:rPr lang="zh-CN" altLang="en-US"/>
              <a:t>的原则。</a:t>
            </a:r>
            <a:endParaRPr lang="zh-CN" altLang="en-US"/>
          </a:p>
          <a:p>
            <a:r>
              <a:rPr lang="zh-CN" altLang="en-US"/>
              <a:t>注意语法点、句型及重要词语的覆盖、</a:t>
            </a:r>
            <a:r>
              <a:rPr lang="zh-CN" altLang="en-US">
                <a:solidFill>
                  <a:srgbClr val="FF0000"/>
                </a:solidFill>
              </a:rPr>
              <a:t>重现和循环</a:t>
            </a:r>
            <a:r>
              <a:rPr lang="zh-CN" altLang="en-US"/>
              <a:t>，要符合大纲的要求。</a:t>
            </a:r>
            <a:endParaRPr lang="zh-CN" altLang="en-US"/>
          </a:p>
          <a:p>
            <a:r>
              <a:rPr lang="zh-CN" altLang="en-US"/>
              <a:t>注意吸收学科理论、汉语本体和教材教法的新成果</a:t>
            </a:r>
            <a:endParaRPr lang="zh-CN" altLang="en-US"/>
          </a:p>
        </p:txBody>
      </p:sp>
    </p:spTree>
  </p:cSld>
  <p:clrMapOvr>
    <a:masterClrMapping/>
  </p:clrMapOvr>
  <p:transition>
    <p:strips dir="ld"/>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7" name="标题 76806"/>
          <p:cNvSpPr>
            <a:spLocks noGrp="1"/>
          </p:cNvSpPr>
          <p:nvPr>
            <p:ph type="title"/>
          </p:nvPr>
        </p:nvSpPr>
        <p:spPr>
          <a:xfrm>
            <a:off x="468313" y="620713"/>
            <a:ext cx="8135937" cy="792162"/>
          </a:xfrm>
        </p:spPr>
        <p:txBody>
          <a:bodyPr anchor="ctr" anchorCtr="0"/>
          <a:lstStyle/>
          <a:p>
            <a:r>
              <a:rPr lang="zh-CN" altLang="en-US" sz="3200"/>
              <a:t>系统性原则</a:t>
            </a:r>
            <a:br>
              <a:rPr lang="zh-CN" altLang="en-US" sz="3200"/>
            </a:br>
            <a:endParaRPr lang="zh-CN" altLang="en-US" sz="3200"/>
          </a:p>
        </p:txBody>
      </p:sp>
      <p:sp>
        <p:nvSpPr>
          <p:cNvPr id="76808" name="文本占位符 76807"/>
          <p:cNvSpPr>
            <a:spLocks noGrp="1"/>
          </p:cNvSpPr>
          <p:nvPr>
            <p:ph type="body" idx="4294967295"/>
          </p:nvPr>
        </p:nvSpPr>
        <p:spPr>
          <a:xfrm>
            <a:off x="468313" y="1341438"/>
            <a:ext cx="8207375" cy="5040312"/>
          </a:xfrm>
        </p:spPr>
        <p:txBody>
          <a:bodyPr/>
          <a:lstStyle/>
          <a:p>
            <a:pPr>
              <a:buFontTx/>
              <a:buChar char="•"/>
            </a:pPr>
            <a:r>
              <a:rPr lang="zh-CN" altLang="en-US"/>
              <a:t>语言知识传授和语言技能训练、综合课教材与专项技能课教材要平衡。</a:t>
            </a:r>
            <a:endParaRPr lang="zh-CN" altLang="en-US"/>
          </a:p>
          <a:p>
            <a:pPr>
              <a:buFontTx/>
              <a:buChar char="•"/>
            </a:pPr>
            <a:r>
              <a:rPr lang="zh-CN" altLang="en-US"/>
              <a:t>学生用书、教师用书、练习册、单元复习及自测试题要配套。</a:t>
            </a:r>
            <a:endParaRPr lang="zh-CN" altLang="en-US"/>
          </a:p>
          <a:p>
            <a:pPr>
              <a:buFontTx/>
              <a:buChar char="•"/>
            </a:pPr>
            <a:r>
              <a:rPr lang="zh-CN" altLang="en-US"/>
              <a:t>入门、初级、中级、高级教材要衔接。</a:t>
            </a:r>
            <a:endParaRPr lang="zh-CN" altLang="en-US"/>
          </a:p>
          <a:p>
            <a:pPr>
              <a:buFontTx/>
              <a:buChar char="•"/>
            </a:pPr>
            <a:r>
              <a:rPr lang="zh-CN" altLang="en-US"/>
              <a:t>利用现代教育技术手段，注意录音、录象、光碟、多媒体等手段的运用。</a:t>
            </a:r>
            <a:endParaRPr lang="zh-CN" altLang="en-US"/>
          </a:p>
        </p:txBody>
      </p:sp>
    </p:spTree>
  </p:cSld>
  <p:clrMapOvr>
    <a:masterClrMapping/>
  </p:clrMapOvr>
  <p:transition>
    <p:strips dir="ld"/>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标题 80897"/>
          <p:cNvSpPr>
            <a:spLocks noGrp="1"/>
          </p:cNvSpPr>
          <p:nvPr>
            <p:ph type="title"/>
          </p:nvPr>
        </p:nvSpPr>
        <p:spPr>
          <a:xfrm>
            <a:off x="468313" y="620713"/>
            <a:ext cx="8207375" cy="792162"/>
          </a:xfrm>
        </p:spPr>
        <p:txBody>
          <a:bodyPr anchor="ctr" anchorCtr="0"/>
          <a:lstStyle/>
          <a:p>
            <a:r>
              <a:rPr lang="zh-CN" altLang="en-US" sz="3200"/>
              <a:t>知识性原则</a:t>
            </a:r>
            <a:endParaRPr lang="zh-CN" altLang="en-US" sz="3200"/>
          </a:p>
        </p:txBody>
      </p:sp>
      <p:sp>
        <p:nvSpPr>
          <p:cNvPr id="80899" name="文本占位符 80898"/>
          <p:cNvSpPr>
            <a:spLocks noGrp="1"/>
          </p:cNvSpPr>
          <p:nvPr>
            <p:ph type="body" idx="4294967295"/>
          </p:nvPr>
        </p:nvSpPr>
        <p:spPr>
          <a:xfrm>
            <a:off x="468313" y="1557338"/>
            <a:ext cx="8207375" cy="4824412"/>
          </a:xfrm>
        </p:spPr>
        <p:txBody>
          <a:bodyPr/>
          <a:lstStyle/>
          <a:p>
            <a:pPr>
              <a:lnSpc>
                <a:spcPct val="105000"/>
              </a:lnSpc>
              <a:buFontTx/>
              <a:buChar char="•"/>
            </a:pPr>
            <a:r>
              <a:rPr lang="zh-CN" altLang="en-US"/>
              <a:t>围绕学生的交际任务，要保持较大的信息量。</a:t>
            </a:r>
            <a:endParaRPr lang="zh-CN" altLang="en-US"/>
          </a:p>
          <a:p>
            <a:pPr>
              <a:lnSpc>
                <a:spcPct val="105000"/>
              </a:lnSpc>
              <a:buFontTx/>
              <a:buChar char="•"/>
            </a:pPr>
            <a:r>
              <a:rPr lang="zh-CN" altLang="en-US"/>
              <a:t>突破日常交际的束缚，增加必要的社会知识，避免家长里短。</a:t>
            </a:r>
            <a:endParaRPr lang="zh-CN" altLang="en-US"/>
          </a:p>
          <a:p>
            <a:pPr>
              <a:lnSpc>
                <a:spcPct val="105000"/>
              </a:lnSpc>
              <a:buFontTx/>
              <a:buChar char="•"/>
            </a:pPr>
            <a:r>
              <a:rPr lang="zh-CN" altLang="en-US"/>
              <a:t>要有文化内涵，满足学生了解中国文化的需要。</a:t>
            </a:r>
            <a:endParaRPr lang="zh-CN" altLang="en-US"/>
          </a:p>
        </p:txBody>
      </p:sp>
    </p:spTree>
  </p:cSld>
  <p:clrMapOvr>
    <a:masterClrMapping/>
  </p:clrMapOvr>
  <p:transition>
    <p:strips dir="ld"/>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23" name="文本占位符 81922"/>
          <p:cNvSpPr>
            <a:spLocks noGrp="1"/>
          </p:cNvSpPr>
          <p:nvPr>
            <p:ph type="body" idx="4294967295"/>
          </p:nvPr>
        </p:nvSpPr>
        <p:spPr>
          <a:xfrm>
            <a:off x="468313" y="476250"/>
            <a:ext cx="8207375" cy="5905500"/>
          </a:xfrm>
        </p:spPr>
        <p:txBody>
          <a:bodyPr/>
          <a:lstStyle/>
          <a:p>
            <a:pPr>
              <a:buNone/>
            </a:pPr>
            <a:r>
              <a:rPr lang="zh-CN" altLang="en-US" sz="2600"/>
              <a:t>  </a:t>
            </a:r>
            <a:r>
              <a:rPr lang="en-US" altLang="zh-CN" sz="2600"/>
              <a:t>2</a:t>
            </a:r>
            <a:r>
              <a:rPr lang="zh-CN" altLang="en-US" sz="2600"/>
              <a:t>、</a:t>
            </a:r>
            <a:r>
              <a:rPr lang="zh-CN" altLang="en-US"/>
              <a:t>基于符合第二语言和外语教学的学科性质、教学规律和教学方法而提出的教材编写原则</a:t>
            </a:r>
            <a:endParaRPr lang="zh-CN" altLang="en-US"/>
          </a:p>
          <a:p>
            <a:pPr>
              <a:buClr>
                <a:schemeClr val="tx1"/>
              </a:buClr>
              <a:buFontTx/>
              <a:buChar char="•"/>
            </a:pPr>
            <a:r>
              <a:rPr lang="zh-CN" altLang="en-US"/>
              <a:t>以标准目的语教学为主的编写原则</a:t>
            </a:r>
            <a:endParaRPr lang="zh-CN" altLang="en-US"/>
          </a:p>
          <a:p>
            <a:pPr>
              <a:buClr>
                <a:schemeClr val="tx1"/>
              </a:buClr>
              <a:buFontTx/>
              <a:buChar char="•"/>
            </a:pPr>
            <a:r>
              <a:rPr lang="zh-CN" altLang="en-US"/>
              <a:t>以技能训练为主的编写原则</a:t>
            </a:r>
            <a:endParaRPr lang="zh-CN" altLang="en-US"/>
          </a:p>
          <a:p>
            <a:pPr>
              <a:buClr>
                <a:schemeClr val="tx1"/>
              </a:buClr>
              <a:buFontTx/>
              <a:buChar char="•"/>
            </a:pPr>
            <a:r>
              <a:rPr lang="zh-CN" altLang="en-US"/>
              <a:t>区分语体的编写原则</a:t>
            </a:r>
            <a:endParaRPr lang="zh-CN" altLang="en-US"/>
          </a:p>
          <a:p>
            <a:pPr>
              <a:buClr>
                <a:schemeClr val="tx1"/>
              </a:buClr>
              <a:buFontTx/>
              <a:buChar char="•"/>
            </a:pPr>
            <a:r>
              <a:rPr lang="zh-CN" altLang="en-US"/>
              <a:t>培养跨文化交际能力的编写原则</a:t>
            </a:r>
            <a:endParaRPr lang="zh-CN" altLang="en-US"/>
          </a:p>
          <a:p>
            <a:pPr>
              <a:buClr>
                <a:schemeClr val="tx1"/>
              </a:buClr>
              <a:buFontTx/>
              <a:buChar char="•"/>
            </a:pPr>
            <a:r>
              <a:rPr lang="zh-CN" altLang="en-US"/>
              <a:t>实践性原则</a:t>
            </a:r>
            <a:endParaRPr lang="zh-CN" altLang="en-US"/>
          </a:p>
          <a:p>
            <a:pPr>
              <a:buClr>
                <a:schemeClr val="tx1"/>
              </a:buClr>
              <a:buFontTx/>
              <a:buChar char="•"/>
            </a:pPr>
            <a:r>
              <a:rPr lang="zh-CN" altLang="en-US"/>
              <a:t>联系目的与社会的媒介性原则</a:t>
            </a:r>
            <a:endParaRPr lang="zh-CN" altLang="en-US"/>
          </a:p>
          <a:p>
            <a:pPr>
              <a:buClr>
                <a:schemeClr val="tx1"/>
              </a:buClr>
              <a:buFontTx/>
              <a:buChar char="•"/>
            </a:pPr>
            <a:r>
              <a:rPr lang="zh-CN" altLang="en-US"/>
              <a:t>趣味性原则</a:t>
            </a:r>
            <a:endParaRPr lang="zh-CN" altLang="en-US"/>
          </a:p>
        </p:txBody>
      </p:sp>
    </p:spTree>
  </p:cSld>
  <p:clrMapOvr>
    <a:masterClrMapping/>
  </p:clrMapOvr>
  <p:transition>
    <p:strips dir="ld"/>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47" name="文本占位符 82946"/>
          <p:cNvSpPr>
            <a:spLocks noGrp="1"/>
          </p:cNvSpPr>
          <p:nvPr>
            <p:ph type="body" idx="4294967295"/>
          </p:nvPr>
        </p:nvSpPr>
        <p:spPr>
          <a:xfrm>
            <a:off x="468313" y="476250"/>
            <a:ext cx="8207375" cy="5905500"/>
          </a:xfrm>
        </p:spPr>
        <p:txBody>
          <a:bodyPr/>
          <a:lstStyle/>
          <a:p>
            <a:pPr>
              <a:buNone/>
            </a:pPr>
            <a:r>
              <a:rPr lang="en-US" altLang="zh-CN" sz="3200"/>
              <a:t>3</a:t>
            </a:r>
            <a:r>
              <a:rPr lang="zh-CN" altLang="en-US" sz="3200"/>
              <a:t>、结合本学科教材编写的特殊要求和不同课型特点而提出的教材编写原则</a:t>
            </a:r>
            <a:endParaRPr lang="zh-CN" altLang="en-US" sz="3200"/>
          </a:p>
          <a:p>
            <a:pPr>
              <a:buClr>
                <a:schemeClr val="tx1"/>
              </a:buClr>
              <a:buFontTx/>
              <a:buChar char="•"/>
            </a:pPr>
            <a:r>
              <a:rPr lang="zh-CN" altLang="en-US" sz="3200"/>
              <a:t>语料重现原则</a:t>
            </a:r>
            <a:endParaRPr lang="zh-CN" altLang="en-US" sz="3200"/>
          </a:p>
          <a:p>
            <a:pPr>
              <a:buClr>
                <a:schemeClr val="tx1"/>
              </a:buClr>
              <a:buFontTx/>
              <a:buChar char="•"/>
            </a:pPr>
            <a:r>
              <a:rPr lang="zh-CN" altLang="en-US" sz="3200"/>
              <a:t>文化对比原则</a:t>
            </a:r>
            <a:endParaRPr lang="zh-CN" altLang="en-US" sz="3200"/>
          </a:p>
          <a:p>
            <a:pPr>
              <a:buClr>
                <a:schemeClr val="tx1"/>
              </a:buClr>
              <a:buFontTx/>
              <a:buChar char="•"/>
            </a:pPr>
            <a:r>
              <a:rPr lang="zh-CN" altLang="en-US" sz="3200"/>
              <a:t>符合课型特点原则</a:t>
            </a:r>
            <a:endParaRPr lang="zh-CN" altLang="en-US" sz="3200"/>
          </a:p>
        </p:txBody>
      </p:sp>
    </p:spTree>
  </p:cSld>
  <p:clrMapOvr>
    <a:masterClrMapping/>
  </p:clrMapOvr>
  <p:transition>
    <p:strips dir="ld"/>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8" name="文本占位符 45057"/>
          <p:cNvSpPr>
            <a:spLocks noGrp="1"/>
          </p:cNvSpPr>
          <p:nvPr>
            <p:ph type="body" idx="4294967295"/>
          </p:nvPr>
        </p:nvSpPr>
        <p:spPr>
          <a:xfrm>
            <a:off x="468313" y="476250"/>
            <a:ext cx="8207375" cy="5905500"/>
          </a:xfrm>
        </p:spPr>
        <p:txBody>
          <a:bodyPr/>
          <a:lstStyle/>
          <a:p>
            <a:pPr>
              <a:lnSpc>
                <a:spcPct val="90000"/>
              </a:lnSpc>
              <a:buNone/>
            </a:pPr>
            <a:r>
              <a:rPr lang="zh-CN" altLang="en-US"/>
              <a:t>大致说来：</a:t>
            </a:r>
            <a:endParaRPr lang="zh-CN" altLang="en-US"/>
          </a:p>
          <a:p>
            <a:pPr>
              <a:lnSpc>
                <a:spcPct val="90000"/>
              </a:lnSpc>
              <a:buFont typeface="Wingdings" panose="05000000000000000000" pitchFamily="2" charset="2"/>
              <a:buChar char="l"/>
            </a:pPr>
            <a:r>
              <a:rPr lang="zh-CN" altLang="en-US">
                <a:solidFill>
                  <a:schemeClr val="hlink"/>
                </a:solidFill>
              </a:rPr>
              <a:t>第一个层面</a:t>
            </a:r>
            <a:r>
              <a:rPr lang="zh-CN" altLang="en-US"/>
              <a:t>上教材编写原则适合任何学科的教材编写，是各级各类教材编写都应遵循的普遍性原则。</a:t>
            </a:r>
            <a:endParaRPr lang="zh-CN" altLang="en-US"/>
          </a:p>
          <a:p>
            <a:pPr>
              <a:lnSpc>
                <a:spcPct val="90000"/>
              </a:lnSpc>
              <a:buFont typeface="Wingdings" panose="05000000000000000000" pitchFamily="2" charset="2"/>
              <a:buChar char="l"/>
            </a:pPr>
            <a:r>
              <a:rPr lang="zh-CN" altLang="en-US">
                <a:solidFill>
                  <a:schemeClr val="hlink"/>
                </a:solidFill>
              </a:rPr>
              <a:t>第二个层面</a:t>
            </a:r>
            <a:r>
              <a:rPr lang="zh-CN" altLang="en-US"/>
              <a:t>上的教材编写原则更适合某一个或某一类学科的教材编写，是某一门类学科教材编写应遵循的普遍性原则。</a:t>
            </a:r>
            <a:endParaRPr lang="zh-CN" altLang="en-US"/>
          </a:p>
          <a:p>
            <a:pPr>
              <a:lnSpc>
                <a:spcPct val="90000"/>
              </a:lnSpc>
              <a:buFont typeface="Wingdings" panose="05000000000000000000" pitchFamily="2" charset="2"/>
              <a:buChar char="l"/>
            </a:pPr>
            <a:r>
              <a:rPr lang="zh-CN" altLang="en-US">
                <a:solidFill>
                  <a:schemeClr val="hlink"/>
                </a:solidFill>
              </a:rPr>
              <a:t>第三个层面</a:t>
            </a:r>
            <a:r>
              <a:rPr lang="zh-CN" altLang="en-US"/>
              <a:t>上的原则更适合某一个或一类课型的教材编写，是某一门类课型的教材编写所应遵循的原则。</a:t>
            </a:r>
            <a:endParaRPr lang="zh-CN" altLang="en-US"/>
          </a:p>
          <a:p>
            <a:pPr>
              <a:lnSpc>
                <a:spcPct val="90000"/>
              </a:lnSpc>
              <a:buFont typeface="Wingdings" panose="05000000000000000000" pitchFamily="2" charset="2"/>
              <a:buNone/>
            </a:pPr>
            <a:r>
              <a:rPr lang="en-US" altLang="zh-CN" sz="2600" b="1" i="1">
                <a:solidFill>
                  <a:srgbClr val="663300"/>
                </a:solidFill>
              </a:rPr>
              <a:t> </a:t>
            </a:r>
            <a:r>
              <a:rPr lang="zh-CN" altLang="en-US" b="1" i="1">
                <a:solidFill>
                  <a:srgbClr val="FF0000"/>
                </a:solidFill>
              </a:rPr>
              <a:t>▲</a:t>
            </a:r>
            <a:r>
              <a:rPr lang="en-US" altLang="zh-CN" sz="2600" b="1" i="1">
                <a:solidFill>
                  <a:srgbClr val="663300"/>
                </a:solidFill>
              </a:rPr>
              <a:t> </a:t>
            </a:r>
            <a:r>
              <a:rPr lang="zh-CN" altLang="x-none" sz="2600" b="1" i="1"/>
              <a:t>三者不在一个层次上，概括性由强到弱，针对性由弱到强。</a:t>
            </a:r>
            <a:endParaRPr lang="en-US" altLang="zh-CN" sz="2600" b="1" i="1"/>
          </a:p>
          <a:p>
            <a:pPr>
              <a:lnSpc>
                <a:spcPct val="90000"/>
              </a:lnSpc>
              <a:buFont typeface="Wingdings" panose="05000000000000000000" pitchFamily="2" charset="2"/>
              <a:buNone/>
            </a:pPr>
            <a:r>
              <a:rPr lang="zh-CN" altLang="en-US" sz="2600" b="1" i="1"/>
              <a:t>  基本属性 基本功能</a:t>
            </a:r>
            <a:endParaRPr lang="zh-CN" altLang="en-US" sz="2600" b="1" i="1"/>
          </a:p>
        </p:txBody>
      </p:sp>
    </p:spTree>
  </p:cSld>
  <p:clrMapOvr>
    <a:masterClrMapping/>
  </p:clrMapOvr>
  <p:transition>
    <p:strips dir="ld"/>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6" name="标题 47105"/>
          <p:cNvSpPr>
            <a:spLocks noGrp="1"/>
          </p:cNvSpPr>
          <p:nvPr>
            <p:ph type="title"/>
          </p:nvPr>
        </p:nvSpPr>
        <p:spPr>
          <a:xfrm>
            <a:off x="468313" y="476250"/>
            <a:ext cx="8207375" cy="865188"/>
          </a:xfrm>
        </p:spPr>
        <p:txBody>
          <a:bodyPr anchor="ctr" anchorCtr="0"/>
          <a:lstStyle/>
          <a:p>
            <a:r>
              <a:rPr lang="en-US" altLang="zh-CN" sz="3200" b="1"/>
              <a:t>2.2 </a:t>
            </a:r>
            <a:r>
              <a:rPr lang="zh-CN" altLang="en-US" sz="3200" b="1"/>
              <a:t>对外汉语教材编写的通用原则</a:t>
            </a:r>
            <a:endParaRPr lang="zh-CN" altLang="en-US" sz="3200" b="1"/>
          </a:p>
        </p:txBody>
      </p:sp>
      <p:sp>
        <p:nvSpPr>
          <p:cNvPr id="47107" name="文本占位符 47106"/>
          <p:cNvSpPr>
            <a:spLocks noGrp="1"/>
          </p:cNvSpPr>
          <p:nvPr>
            <p:ph type="body" idx="4294967295"/>
          </p:nvPr>
        </p:nvSpPr>
        <p:spPr>
          <a:xfrm>
            <a:off x="468313" y="1268413"/>
            <a:ext cx="8207375" cy="5113337"/>
          </a:xfrm>
        </p:spPr>
        <p:txBody>
          <a:bodyPr/>
          <a:lstStyle/>
          <a:p>
            <a:pPr>
              <a:lnSpc>
                <a:spcPct val="90000"/>
              </a:lnSpc>
              <a:buNone/>
            </a:pPr>
            <a:r>
              <a:rPr lang="zh-CN" altLang="en-US"/>
              <a:t>（</a:t>
            </a:r>
            <a:r>
              <a:rPr lang="en-US" altLang="zh-CN"/>
              <a:t>1</a:t>
            </a:r>
            <a:r>
              <a:rPr lang="zh-CN" altLang="en-US"/>
              <a:t>）定向原则：所谓定向，就是要确定所编教材的基本走向，包括确定所编教材的性质</a:t>
            </a:r>
            <a:r>
              <a:rPr lang="en-US" altLang="zh-CN">
                <a:latin typeface="宋体" panose="02010600030101010101" pitchFamily="2" charset="-122"/>
              </a:rPr>
              <a:t>——</a:t>
            </a:r>
            <a:r>
              <a:rPr lang="zh-CN" altLang="en-US"/>
              <a:t>定性、找准所编教材的位置</a:t>
            </a:r>
            <a:r>
              <a:rPr lang="en-US" altLang="zh-CN">
                <a:latin typeface="宋体" panose="02010600030101010101" pitchFamily="2" charset="-122"/>
              </a:rPr>
              <a:t>——</a:t>
            </a:r>
            <a:r>
              <a:rPr lang="zh-CN" altLang="en-US"/>
              <a:t>定位、规定所编教材的容量</a:t>
            </a:r>
            <a:r>
              <a:rPr lang="en-US" altLang="zh-CN">
                <a:latin typeface="宋体" panose="02010600030101010101" pitchFamily="2" charset="-122"/>
              </a:rPr>
              <a:t>——</a:t>
            </a:r>
            <a:r>
              <a:rPr lang="zh-CN" altLang="en-US"/>
              <a:t>定量。 </a:t>
            </a:r>
            <a:endParaRPr lang="zh-CN" altLang="en-US"/>
          </a:p>
          <a:p>
            <a:pPr>
              <a:lnSpc>
                <a:spcPct val="90000"/>
              </a:lnSpc>
              <a:buNone/>
            </a:pPr>
            <a:endParaRPr lang="zh-CN" altLang="en-US"/>
          </a:p>
          <a:p>
            <a:pPr>
              <a:lnSpc>
                <a:spcPct val="90000"/>
              </a:lnSpc>
              <a:buNone/>
            </a:pPr>
            <a:r>
              <a:rPr lang="zh-CN" altLang="en-US"/>
              <a:t>（</a:t>
            </a:r>
            <a:r>
              <a:rPr lang="en-US" altLang="zh-CN"/>
              <a:t>2</a:t>
            </a:r>
            <a:r>
              <a:rPr lang="zh-CN" altLang="en-US"/>
              <a:t>）目标原则：即根据教学对象的需求分析，如学习者的文化背景、学习目的、学习时间、现有目的语基础、将来运用目的语的方式（口头听说或书面读写）、运用目的语的领域（日常或文化或经贸或技术交流）、预期达到的水平（初级或中高级或熟练或精通），等等。 </a:t>
            </a:r>
            <a:endParaRPr lang="zh-CN" altLang="en-US"/>
          </a:p>
        </p:txBody>
      </p:sp>
    </p:spTree>
  </p:cSld>
  <p:clrMapOvr>
    <a:masterClrMapping/>
  </p:clrMapOvr>
  <p:transition>
    <p:strips dir="ld"/>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https://d.book118.com/607201123020006034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1159440">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宋体"/>
        <a:ea typeface="宋体"/>
        <a:cs typeface="Arial"/>
      </a:majorFont>
      <a:minorFont>
        <a:latin typeface="宋体"/>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23</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23</vt:i4>
      </vt:variant>
    </vt:vector>
  </HeadingPairs>
  <TitlesOfParts>
    <vt:vector baseType="lpstr" size="30">
      <vt:lpstr>Arial</vt:lpstr>
      <vt:lpstr>Calibri</vt:lpstr>
      <vt:lpstr>宋体</vt:lpstr>
      <vt:lpstr>Century Gothic</vt:lpstr>
      <vt:lpstr>Cambria</vt:lpstr>
      <vt:lpstr>Wingdings</vt:lpstr>
      <vt:lpstr>Office Theme</vt:lpstr>
      <vt:lpstr>第三节 第二语言教材的基本分类</vt:lpstr>
      <vt:lpstr>一 教材的一般分类</vt:lpstr>
      <vt:lpstr>二 第二语言教材的基本分类</vt:lpstr>
      <vt:lpstr>赵金铭</vt:lpstr>
      <vt:lpstr>刘 珣</vt:lpstr>
      <vt:lpstr>对比：</vt:lpstr>
      <vt:lpstr>常见的几种教材分类角度：</vt:lpstr>
      <vt:lpstr>第二语言教材的基本分类</vt:lpstr>
      <vt:lpstr>共性：</vt:lpstr>
      <vt:lpstr>第四节 第二语言教材编写的通用原则</vt:lpstr>
      <vt:lpstr>1.教材编写原则的研究概说</vt:lpstr>
      <vt:lpstr>PowerPoint Presentation</vt:lpstr>
      <vt:lpstr>PowerPoint Presentation</vt:lpstr>
      <vt:lpstr>PowerPoint Presentation</vt:lpstr>
      <vt:lpstr>PowerPoint Presentation</vt:lpstr>
      <vt:lpstr>科学性原则</vt:lpstr>
      <vt:lpstr>系统性原则</vt:lpstr>
      <vt:lpstr>知识性原则</vt:lpstr>
      <vt:lpstr>PowerPoint Presentation</vt:lpstr>
      <vt:lpstr>PowerPoint Presentation</vt:lpstr>
      <vt:lpstr>PowerPoint Presentation</vt:lpstr>
      <vt:lpstr>2.2 对外汉语教材编写的通用原则</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2024-09-07T20:45:46.707</cp:lastPrinted>
  <dcterms:created xsi:type="dcterms:W3CDTF">2024-09-07T12:45:46Z</dcterms:created>
  <dcterms:modified xsi:type="dcterms:W3CDTF">2024-09-07T12:45:48Z</dcterms:modified>
</cp:coreProperties>
</file>