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CE04B5-C655-4F06-8DEA-E7C42BA8E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D8F47-7009-4623-A9D0-3193CB7C9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7490EE-5914-4EE1-A07A-64BCEB141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D84F99-902B-481E-9F9D-C8DF481AB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85547F-5724-4270-A31B-26674C9919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F6879F-6447-4E01-B84A-63D7381FF7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7F2CB4-8838-44C8-9D10-8B0047DF5E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A3FF7A-8036-4EB5-B001-C27863FB4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D3D679-B805-47E7-B726-4BEEA996AD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DF298-3EE3-4168-83AB-7EF12D67F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273D6C-E58C-4357-8FCA-5FFBAD5F2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3026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财务风险管理与内部控制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风险管理概述
 财务风险定义与分类
 财务风险识别与评估
 内部控制原理与框架
 内部控制与风险管理关联
 内部控制设计与实施
 财务风险管理与内部控制案例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风险管理概述</a:t>
            </a:r>
          </a:p>
        </p:txBody>
      </p:sp>
      <p:sp>
        <p:nvSpPr>
          <p:cNvPr id="3" name="Subtitle 2"/>
          <p:cNvSpPr>
            <a:spLocks noGrp="1"/>
          </p:cNvSpPr>
          <p:nvPr>
            <p:ph type="subTitle" idx="1"/>
          </p:nvPr>
        </p:nvSpPr>
        <p:spPr/>
        <p:txBody>
          <a:bodyPr/>
          <a:lstStyle/>
          <a:p>
            <a:r>
              <a:t>财务风险管理与内部控制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风险管理概述</a:t>
            </a:r>
          </a:p>
        </p:txBody>
      </p:sp>
      <p:sp>
        <p:nvSpPr>
          <p:cNvPr id="3" name="Content Placeholder 2"/>
          <p:cNvSpPr>
            <a:spLocks noGrp="1"/>
          </p:cNvSpPr>
          <p:nvPr>
            <p:ph sz="half" idx="2"/>
          </p:nvPr>
        </p:nvSpPr>
        <p:spPr/>
        <p:txBody>
          <a:bodyPr/>
          <a:lstStyle/>
          <a:p>
            <a:r>
              <a:t>1.风险管理是企业稳定和持续发展的保障。</a:t>
            </a:r>
          </a:p>
          <a:p>
            <a:r>
              <a:t>2.有效的风险管理能够帮助企业预防和减小潜在的损失。</a:t>
            </a:r>
          </a:p>
          <a:p>
            <a:r>
              <a:t>3.随着全球化和市场化进程的加速，风险管理的重要性愈加凸显。</a:t>
            </a:r>
          </a:p>
          <a:p/>
        </p:txBody>
      </p:sp>
      <p:sp>
        <p:nvSpPr>
          <p:cNvPr id="4" name="Text Placeholder 3"/>
          <p:cNvSpPr>
            <a:spLocks noGrp="1"/>
          </p:cNvSpPr>
          <p:nvPr>
            <p:ph type="body" idx="3"/>
          </p:nvPr>
        </p:nvSpPr>
        <p:spPr/>
        <p:txBody>
          <a:bodyPr/>
          <a:lstStyle/>
          <a:p>
            <a:r>
              <a:t>风险管理的基本流程和框架</a:t>
            </a:r>
          </a:p>
        </p:txBody>
      </p:sp>
      <p:sp>
        <p:nvSpPr>
          <p:cNvPr id="5" name="Content Placeholder 4"/>
          <p:cNvSpPr>
            <a:spLocks noGrp="1"/>
          </p:cNvSpPr>
          <p:nvPr>
            <p:ph sz="half" idx="4"/>
          </p:nvPr>
        </p:nvSpPr>
        <p:spPr/>
        <p:txBody>
          <a:bodyPr/>
          <a:lstStyle/>
          <a:p>
            <a:r>
              <a:t>1.风险管理流程包括风险识别、评估、监控和应对。</a:t>
            </a:r>
          </a:p>
          <a:p>
            <a:r>
              <a:t>2.常见的风险管理框架有COSO和ISO31000等。</a:t>
            </a:r>
          </a:p>
          <a:p>
            <a:r>
              <a:t>3.企业应根据自身特点和需求，选择合适的风险管理框架。</a:t>
            </a:r>
          </a:p>
          <a:p/>
        </p:txBody>
      </p:sp>
      <p:sp>
        <p:nvSpPr>
          <p:cNvPr id="6" name="Text Placeholder 5"/>
          <p:cNvSpPr>
            <a:spLocks noGrp="1"/>
          </p:cNvSpPr>
          <p:nvPr>
            <p:ph type="body" idx="1"/>
          </p:nvPr>
        </p:nvSpPr>
        <p:spPr/>
        <p:txBody>
          <a:bodyPr/>
          <a:lstStyle/>
          <a:p>
            <a:r>
              <a:t>风险管理的定义和重要性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风险管理概述</a:t>
            </a:r>
          </a:p>
        </p:txBody>
      </p:sp>
      <p:sp>
        <p:nvSpPr>
          <p:cNvPr id="3" name="Text Placeholder 2"/>
          <p:cNvSpPr>
            <a:spLocks noGrp="1"/>
          </p:cNvSpPr>
          <p:nvPr>
            <p:ph type="body" idx="1"/>
          </p:nvPr>
        </p:nvSpPr>
        <p:spPr/>
        <p:txBody>
          <a:bodyPr/>
          <a:lstStyle/>
          <a:p>
            <a:r>
              <a:t>风险识别和评估的方法</a:t>
            </a:r>
          </a:p>
        </p:txBody>
      </p:sp>
      <p:sp>
        <p:nvSpPr>
          <p:cNvPr id="4" name="Content Placeholder 3"/>
          <p:cNvSpPr>
            <a:spLocks noGrp="1"/>
          </p:cNvSpPr>
          <p:nvPr>
            <p:ph sz="half" idx="2"/>
          </p:nvPr>
        </p:nvSpPr>
        <p:spPr/>
        <p:txBody>
          <a:bodyPr/>
          <a:lstStyle/>
          <a:p>
            <a:r>
              <a:t>1.风险识别需要全面考虑内外部因素。</a:t>
            </a:r>
          </a:p>
          <a:p>
            <a:r>
              <a:t>2.风险评估可以通过定性和定量方法进行。</a:t>
            </a:r>
          </a:p>
          <a:p>
            <a:r>
              <a:t>3.常用的风险评估工具有风险矩阵、敏感性分析等。</a:t>
            </a:r>
          </a:p>
          <a:p/>
        </p:txBody>
      </p:sp>
      <p:sp>
        <p:nvSpPr>
          <p:cNvPr id="5" name="Text Placeholder 4"/>
          <p:cNvSpPr>
            <a:spLocks noGrp="1"/>
          </p:cNvSpPr>
          <p:nvPr>
            <p:ph type="body" idx="3"/>
          </p:nvPr>
        </p:nvSpPr>
        <p:spPr/>
        <p:txBody>
          <a:bodyPr/>
          <a:lstStyle/>
          <a:p>
            <a:r>
              <a:t>风险监控和应对的策略</a:t>
            </a:r>
          </a:p>
        </p:txBody>
      </p:sp>
      <p:sp>
        <p:nvSpPr>
          <p:cNvPr id="6" name="Content Placeholder 5"/>
          <p:cNvSpPr>
            <a:spLocks noGrp="1"/>
          </p:cNvSpPr>
          <p:nvPr>
            <p:ph sz="half" idx="4"/>
          </p:nvPr>
        </p:nvSpPr>
        <p:spPr/>
        <p:txBody>
          <a:bodyPr/>
          <a:lstStyle/>
          <a:p>
            <a:r>
              <a:t>1.风险监控需要实时跟踪和评估风险状况。</a:t>
            </a:r>
          </a:p>
          <a:p>
            <a:r>
              <a:t>2.风险应对策略包括预防、减轻、转移和应对。</a:t>
            </a:r>
          </a:p>
          <a:p>
            <a:r>
              <a:t>3.企业应定期评估风险应对策略的有效性，并进行调整。</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风险管理概述</a:t>
            </a:r>
          </a:p>
        </p:txBody>
      </p:sp>
      <p:sp>
        <p:nvSpPr>
          <p:cNvPr id="3" name="Text Placeholder 2"/>
          <p:cNvSpPr>
            <a:spLocks noGrp="1"/>
          </p:cNvSpPr>
          <p:nvPr>
            <p:ph type="body" idx="1"/>
          </p:nvPr>
        </p:nvSpPr>
        <p:spPr/>
        <p:txBody>
          <a:bodyPr/>
          <a:lstStyle/>
          <a:p>
            <a:r>
              <a:t>风险管理的组织架构和职责</a:t>
            </a:r>
          </a:p>
        </p:txBody>
      </p:sp>
      <p:sp>
        <p:nvSpPr>
          <p:cNvPr id="4" name="Content Placeholder 3"/>
          <p:cNvSpPr>
            <a:spLocks noGrp="1"/>
          </p:cNvSpPr>
          <p:nvPr>
            <p:ph sz="half" idx="2"/>
          </p:nvPr>
        </p:nvSpPr>
        <p:spPr/>
        <p:txBody>
          <a:bodyPr/>
          <a:lstStyle/>
          <a:p>
            <a:r>
              <a:t>1.企业应建立健全风险管理组织架构，明确各部门职责。</a:t>
            </a:r>
          </a:p>
          <a:p>
            <a:r>
              <a:t>2.高层管理人员应重视和支持风险管理工作。</a:t>
            </a:r>
          </a:p>
          <a:p>
            <a:r>
              <a:t>3.企业应加强风险管理人员的培训和教育，提高风险管理水平。</a:t>
            </a:r>
          </a:p>
          <a:p/>
        </p:txBody>
      </p:sp>
      <p:sp>
        <p:nvSpPr>
          <p:cNvPr id="5" name="Text Placeholder 4"/>
          <p:cNvSpPr>
            <a:spLocks noGrp="1"/>
          </p:cNvSpPr>
          <p:nvPr>
            <p:ph type="body" idx="3"/>
          </p:nvPr>
        </p:nvSpPr>
        <p:spPr/>
        <p:txBody>
          <a:bodyPr/>
          <a:lstStyle/>
          <a:p>
            <a:r>
              <a:t>风险管理的挑战和未来发展趋势</a:t>
            </a:r>
          </a:p>
        </p:txBody>
      </p:sp>
      <p:sp>
        <p:nvSpPr>
          <p:cNvPr id="6" name="Content Placeholder 5"/>
          <p:cNvSpPr>
            <a:spLocks noGrp="1"/>
          </p:cNvSpPr>
          <p:nvPr>
            <p:ph sz="half" idx="4"/>
          </p:nvPr>
        </p:nvSpPr>
        <p:spPr/>
        <p:txBody>
          <a:bodyPr/>
          <a:lstStyle/>
          <a:p>
            <a:r>
              <a:t>1.随着经济全球化和技术快速发展，企业面临的风险日益复杂多变。</a:t>
            </a:r>
          </a:p>
          <a:p>
            <a:r>
              <a:t>2.未来风险管理将更加注重全面风险管理和集成风险管理。</a:t>
            </a:r>
          </a:p>
          <a:p>
            <a:r>
              <a:t>3.人工智能、大数据等先进技术在风险管理中的应用将更加广泛。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财务风险定义与分类</a:t>
            </a:r>
          </a:p>
        </p:txBody>
      </p:sp>
      <p:sp>
        <p:nvSpPr>
          <p:cNvPr id="3" name="Subtitle 2"/>
          <p:cNvSpPr>
            <a:spLocks noGrp="1"/>
          </p:cNvSpPr>
          <p:nvPr>
            <p:ph type="subTitle" idx="1"/>
          </p:nvPr>
        </p:nvSpPr>
        <p:spPr/>
        <p:txBody>
          <a:bodyPr/>
          <a:lstStyle/>
          <a:p>
            <a:r>
              <a:t>财务风险管理与内部控制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财务风险定义与分类</a:t>
            </a:r>
          </a:p>
        </p:txBody>
      </p:sp>
      <p:sp>
        <p:nvSpPr>
          <p:cNvPr id="3" name="Text Placeholder 2"/>
          <p:cNvSpPr>
            <a:spLocks noGrp="1"/>
          </p:cNvSpPr>
          <p:nvPr>
            <p:ph type="body" idx="1"/>
          </p:nvPr>
        </p:nvSpPr>
        <p:spPr/>
        <p:txBody>
          <a:bodyPr/>
          <a:lstStyle/>
          <a:p>
            <a:r>
              <a:t>财务风险的定义</a:t>
            </a:r>
          </a:p>
        </p:txBody>
      </p:sp>
      <p:sp>
        <p:nvSpPr>
          <p:cNvPr id="4" name="Content Placeholder 3"/>
          <p:cNvSpPr>
            <a:spLocks noGrp="1"/>
          </p:cNvSpPr>
          <p:nvPr>
            <p:ph sz="half" idx="2"/>
          </p:nvPr>
        </p:nvSpPr>
        <p:spPr/>
        <p:txBody>
          <a:bodyPr/>
          <a:lstStyle/>
          <a:p>
            <a:r>
              <a:t>1.财务风险是指企业在各项财务活动中由于各种难以预料和无法控制的因素，使企业在一定时期、一定范围内所获取的最终财务成果与预期的经营目标发生偏差，从而形成的使企业蒙受经济损失或更大收益的可能性。</a:t>
            </a:r>
          </a:p>
          <a:p>
            <a:r>
              <a:t>2.财务风险客观存在于企业财务管理工作的各个环节，主要包括筹资风险、投资风险、资金回收风险和收益分配风险。</a:t>
            </a:r>
          </a:p>
          <a:p/>
        </p:txBody>
      </p:sp>
      <p:sp>
        <p:nvSpPr>
          <p:cNvPr id="5" name="Text Placeholder 4"/>
          <p:cNvSpPr>
            <a:spLocks noGrp="1"/>
          </p:cNvSpPr>
          <p:nvPr>
            <p:ph type="body" idx="3"/>
          </p:nvPr>
        </p:nvSpPr>
        <p:spPr/>
        <p:txBody>
          <a:bodyPr/>
          <a:lstStyle/>
          <a:p>
            <a:r>
              <a:t>财务风险的分类</a:t>
            </a:r>
          </a:p>
        </p:txBody>
      </p:sp>
      <p:sp>
        <p:nvSpPr>
          <p:cNvPr id="6" name="Content Placeholder 5"/>
          <p:cNvSpPr>
            <a:spLocks noGrp="1"/>
          </p:cNvSpPr>
          <p:nvPr>
            <p:ph sz="half" idx="4"/>
          </p:nvPr>
        </p:nvSpPr>
        <p:spPr/>
        <p:txBody>
          <a:bodyPr/>
          <a:lstStyle/>
          <a:p>
            <a:r>
              <a:t>1.筹资风险：是指由于资金供需市场、宏观经济环境的变化，企业筹集资金给财务成果带来的不确定性。包括利率风险、再融资风险、财务杠杆效应风险、汇率风险、购买力风险等。</a:t>
            </a:r>
          </a:p>
          <a:p>
            <a:r>
              <a:t>2.投资风险：是指企业投入一定资金后，因市场需求变化而影响最终收益与预期收益偏离的风险。</a:t>
            </a:r>
          </a:p>
          <a:p>
            <a:r>
              <a:t>3.资金回收风险：是指企业在生产经营过程中，由于各种因素的影响，导致企业资金流动出现不畅，造成企业价值损失的风险。</a:t>
            </a:r>
          </a:p>
          <a:p>
            <a:r>
              <a:t>4.收益分配风险：是指由于收益分配可能给企业的今后生产经营活动产生不利影响而带来的风险。</a:t>
            </a:r>
          </a:p>
          <a:p>
            <a:r>
              <a:t>以上内容仅供参考，具体内容应根据实际情况进行调整和修改。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财务风险识别与评估</a:t>
            </a:r>
          </a:p>
        </p:txBody>
      </p:sp>
      <p:sp>
        <p:nvSpPr>
          <p:cNvPr id="3" name="Subtitle 2"/>
          <p:cNvSpPr>
            <a:spLocks noGrp="1"/>
          </p:cNvSpPr>
          <p:nvPr>
            <p:ph type="subTitle" idx="1"/>
          </p:nvPr>
        </p:nvSpPr>
        <p:spPr/>
        <p:txBody>
          <a:bodyPr/>
          <a:lstStyle/>
          <a:p>
            <a:r>
              <a:t>财务风险管理与内部控制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财务风险识别与评估</a:t>
            </a:r>
          </a:p>
        </p:txBody>
      </p:sp>
      <p:sp>
        <p:nvSpPr>
          <p:cNvPr id="3" name="Text Placeholder 2"/>
          <p:cNvSpPr>
            <a:spLocks noGrp="1"/>
          </p:cNvSpPr>
          <p:nvPr>
            <p:ph type="body" idx="1"/>
          </p:nvPr>
        </p:nvSpPr>
        <p:spPr/>
        <p:txBody>
          <a:bodyPr/>
          <a:lstStyle/>
          <a:p>
            <a:r>
              <a:t>财务风险识别与评估概述</a:t>
            </a:r>
          </a:p>
        </p:txBody>
      </p:sp>
      <p:sp>
        <p:nvSpPr>
          <p:cNvPr id="4" name="Content Placeholder 3"/>
          <p:cNvSpPr>
            <a:spLocks noGrp="1"/>
          </p:cNvSpPr>
          <p:nvPr>
            <p:ph sz="half" idx="2"/>
          </p:nvPr>
        </p:nvSpPr>
        <p:spPr/>
        <p:txBody>
          <a:bodyPr/>
          <a:lstStyle/>
          <a:p>
            <a:r>
              <a:t>1.财务风险的定义和分类：了解财务风险的基本定义和主要类别，包括市场风险、信用风险和流动性风险等。</a:t>
            </a:r>
          </a:p>
          <a:p>
            <a:r>
              <a:t>2.财务风险识别与评估的重要性：阐述财务风险识别与评估对于企业稳健经营和投资者利益保护的重要性。</a:t>
            </a:r>
          </a:p>
          <a:p>
            <a:r>
              <a:t>3.财务风险识别与评估的基本流程：介绍风险识别、评估、监控和报告的基本流程，为后续内容奠定基础。</a:t>
            </a:r>
          </a:p>
          <a:p/>
        </p:txBody>
      </p:sp>
      <p:sp>
        <p:nvSpPr>
          <p:cNvPr id="5" name="Text Placeholder 4"/>
          <p:cNvSpPr>
            <a:spLocks noGrp="1"/>
          </p:cNvSpPr>
          <p:nvPr>
            <p:ph type="body" idx="3"/>
          </p:nvPr>
        </p:nvSpPr>
        <p:spPr/>
        <p:txBody>
          <a:bodyPr/>
          <a:lstStyle/>
          <a:p>
            <a:r>
              <a:t>财务报表分析与财务风险识别</a:t>
            </a:r>
          </a:p>
        </p:txBody>
      </p:sp>
      <p:sp>
        <p:nvSpPr>
          <p:cNvPr id="6" name="Content Placeholder 5"/>
          <p:cNvSpPr>
            <a:spLocks noGrp="1"/>
          </p:cNvSpPr>
          <p:nvPr>
            <p:ph sz="half" idx="4"/>
          </p:nvPr>
        </p:nvSpPr>
        <p:spPr/>
        <p:txBody>
          <a:bodyPr/>
          <a:lstStyle/>
          <a:p>
            <a:r>
              <a:t>1.财务报表分析方法：介绍比率分析、趋势分析和财务比较等分析方法，以揭示财务风险迹象。</a:t>
            </a:r>
          </a:p>
          <a:p>
            <a:r>
              <a:t>2.财务风险识别：通过财务报表分析，发现异常现象和趋势，结合行业特点和公司实际情况，识别潜在财务风险。</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财务风险识别与评估</a:t>
            </a:r>
          </a:p>
        </p:txBody>
      </p:sp>
      <p:sp>
        <p:nvSpPr>
          <p:cNvPr id="3" name="Text Placeholder 2"/>
          <p:cNvSpPr>
            <a:spLocks noGrp="1"/>
          </p:cNvSpPr>
          <p:nvPr>
            <p:ph type="body" idx="1"/>
          </p:nvPr>
        </p:nvSpPr>
        <p:spPr/>
        <p:txBody>
          <a:bodyPr/>
          <a:lstStyle/>
          <a:p>
            <a:r>
              <a:t>定量风险评估方法</a:t>
            </a:r>
          </a:p>
        </p:txBody>
      </p:sp>
      <p:sp>
        <p:nvSpPr>
          <p:cNvPr id="4" name="Content Placeholder 3"/>
          <p:cNvSpPr>
            <a:spLocks noGrp="1"/>
          </p:cNvSpPr>
          <p:nvPr>
            <p:ph sz="half" idx="2"/>
          </p:nvPr>
        </p:nvSpPr>
        <p:spPr/>
        <p:txBody>
          <a:bodyPr/>
          <a:lstStyle/>
          <a:p>
            <a:r>
              <a:t>1.常见的定量风险评估方法：介绍概率风险模型、蒙特卡罗模拟和敏感性分析等定量风险评估工具。</a:t>
            </a:r>
          </a:p>
          <a:p>
            <a:r>
              <a:t>2.定量风险评估的步骤与注意事项：阐述定量风险评估的基本步骤和实际应用中需要注意的问题，以提高评估结果的准确性和可靠性。</a:t>
            </a:r>
          </a:p>
          <a:p/>
        </p:txBody>
      </p:sp>
      <p:sp>
        <p:nvSpPr>
          <p:cNvPr id="5" name="Text Placeholder 4"/>
          <p:cNvSpPr>
            <a:spLocks noGrp="1"/>
          </p:cNvSpPr>
          <p:nvPr>
            <p:ph type="body" idx="3"/>
          </p:nvPr>
        </p:nvSpPr>
        <p:spPr/>
        <p:txBody>
          <a:bodyPr/>
          <a:lstStyle/>
          <a:p>
            <a:r>
              <a:t>定性风险评估方法</a:t>
            </a:r>
          </a:p>
        </p:txBody>
      </p:sp>
      <p:sp>
        <p:nvSpPr>
          <p:cNvPr id="6" name="Content Placeholder 5"/>
          <p:cNvSpPr>
            <a:spLocks noGrp="1"/>
          </p:cNvSpPr>
          <p:nvPr>
            <p:ph sz="half" idx="4"/>
          </p:nvPr>
        </p:nvSpPr>
        <p:spPr/>
        <p:txBody>
          <a:bodyPr/>
          <a:lstStyle/>
          <a:p>
            <a:r>
              <a:t>1.常见的定性风险评估方法：介绍专家评估法、风险矩阵和情景分析等定性风险评估工具。</a:t>
            </a:r>
          </a:p>
          <a:p>
            <a:r>
              <a:t>2.定性风险评估的优点与局限性：分析定性风险评估方法的优点和局限性，为企业在不同场景下选择合适的风险评估方法提供依据。</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财务风险识别与评估</a:t>
            </a:r>
          </a:p>
        </p:txBody>
      </p:sp>
      <p:sp>
        <p:nvSpPr>
          <p:cNvPr id="3" name="Text Placeholder 2"/>
          <p:cNvSpPr>
            <a:spLocks noGrp="1"/>
          </p:cNvSpPr>
          <p:nvPr>
            <p:ph type="body" idx="1"/>
          </p:nvPr>
        </p:nvSpPr>
        <p:spPr/>
        <p:txBody>
          <a:bodyPr/>
          <a:lstStyle/>
          <a:p>
            <a:r>
              <a:t>财务风险评估案例分析</a:t>
            </a:r>
          </a:p>
        </p:txBody>
      </p:sp>
      <p:sp>
        <p:nvSpPr>
          <p:cNvPr id="4" name="Content Placeholder 3"/>
          <p:cNvSpPr>
            <a:spLocks noGrp="1"/>
          </p:cNvSpPr>
          <p:nvPr>
            <p:ph sz="half" idx="2"/>
          </p:nvPr>
        </p:nvSpPr>
        <p:spPr/>
        <p:txBody>
          <a:bodyPr/>
          <a:lstStyle/>
          <a:p>
            <a:r>
              <a:t>1.案例选择与背景介绍：选择一个具有代表性的财务风险评估案例，介绍案例背景和相关数据。</a:t>
            </a:r>
          </a:p>
          <a:p>
            <a:r>
              <a:t>2.风险评估过程展示：详细展示财务风险评估的过程，包括数据收集、分析方法选择、风险量化和结果解释等步骤。</a:t>
            </a:r>
          </a:p>
          <a:p>
            <a:r>
              <a:t>3.案例启示与总结：根据案例分析结果，总结经验教训和启示，为企业更好地进行财务风险评估提供借鉴。</a:t>
            </a:r>
          </a:p>
          <a:p/>
        </p:txBody>
      </p:sp>
      <p:sp>
        <p:nvSpPr>
          <p:cNvPr id="5" name="Text Placeholder 4"/>
          <p:cNvSpPr>
            <a:spLocks noGrp="1"/>
          </p:cNvSpPr>
          <p:nvPr>
            <p:ph type="body" idx="3"/>
          </p:nvPr>
        </p:nvSpPr>
        <p:spPr/>
        <p:txBody>
          <a:bodyPr/>
          <a:lstStyle/>
          <a:p>
            <a:r>
              <a:t>财务风险评估的未来发展趋势</a:t>
            </a:r>
          </a:p>
        </p:txBody>
      </p:sp>
      <p:sp>
        <p:nvSpPr>
          <p:cNvPr id="6" name="Content Placeholder 5"/>
          <p:cNvSpPr>
            <a:spLocks noGrp="1"/>
          </p:cNvSpPr>
          <p:nvPr>
            <p:ph sz="half" idx="4"/>
          </p:nvPr>
        </p:nvSpPr>
        <p:spPr/>
        <p:txBody>
          <a:bodyPr/>
          <a:lstStyle/>
          <a:p>
            <a:r>
              <a:t>1.大数据与人工智能在财务风险评估中的应用：探讨大数据和人工智能技术在财务风险评估领域的应用前景，包括数据挖掘、模型自动化和智能预警等方面。</a:t>
            </a:r>
          </a:p>
          <a:p>
            <a:r>
              <a:t>2.监管政策与财务风险评估：分析监管政策对财务风险评估的影响和推动作用，关注政策变化和行业动态，及时调整评估策略。</a:t>
            </a:r>
          </a:p>
          <a:p>
            <a:r>
              <a:t>3.企业内部管理与财务风险评估的融合：探讨将财务风险评估与企业内部管理有机结合的方式，以提高企业整体风险管理水平。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内部控制原理与框架</a:t>
            </a:r>
          </a:p>
        </p:txBody>
      </p:sp>
      <p:sp>
        <p:nvSpPr>
          <p:cNvPr id="3" name="Subtitle 2"/>
          <p:cNvSpPr>
            <a:spLocks noGrp="1"/>
          </p:cNvSpPr>
          <p:nvPr>
            <p:ph type="subTitle" idx="1"/>
          </p:nvPr>
        </p:nvSpPr>
        <p:spPr/>
        <p:txBody>
          <a:bodyPr/>
          <a:lstStyle/>
          <a:p>
            <a:r>
              <a:t>财务风险管理与内部控制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内部控制原理与框架</a:t>
            </a:r>
          </a:p>
        </p:txBody>
      </p:sp>
      <p:sp>
        <p:nvSpPr>
          <p:cNvPr id="3" name="Text Placeholder 2"/>
          <p:cNvSpPr>
            <a:spLocks noGrp="1"/>
          </p:cNvSpPr>
          <p:nvPr>
            <p:ph type="body" idx="1"/>
          </p:nvPr>
        </p:nvSpPr>
        <p:spPr/>
        <p:txBody>
          <a:bodyPr/>
          <a:lstStyle/>
          <a:p>
            <a:r>
              <a:t>内部控制原理</a:t>
            </a:r>
          </a:p>
        </p:txBody>
      </p:sp>
      <p:sp>
        <p:nvSpPr>
          <p:cNvPr id="4" name="Content Placeholder 3"/>
          <p:cNvSpPr>
            <a:spLocks noGrp="1"/>
          </p:cNvSpPr>
          <p:nvPr>
            <p:ph sz="half" idx="2"/>
          </p:nvPr>
        </p:nvSpPr>
        <p:spPr/>
        <p:txBody>
          <a:bodyPr/>
          <a:lstStyle/>
          <a:p>
            <a:r>
              <a:t>1.内部控制是企业风险管理的核心组成部分，旨在确保企业目标的实现，保护企业资产，提高经营效率。</a:t>
            </a:r>
          </a:p>
          <a:p>
            <a:r>
              <a:t>2.内部控制系统包括五个要素：控制环境、风险评估、控制活动、信息与沟通、监督与评估。</a:t>
            </a:r>
          </a:p>
          <a:p>
            <a:r>
              <a:t>3.有效的内部控制需要全员参与，各级管理人员都应承担相应的内部控制责任。</a:t>
            </a:r>
          </a:p>
          <a:p/>
        </p:txBody>
      </p:sp>
      <p:sp>
        <p:nvSpPr>
          <p:cNvPr id="5" name="Text Placeholder 4"/>
          <p:cNvSpPr>
            <a:spLocks noGrp="1"/>
          </p:cNvSpPr>
          <p:nvPr>
            <p:ph type="body" idx="3"/>
          </p:nvPr>
        </p:nvSpPr>
        <p:spPr/>
        <p:txBody>
          <a:bodyPr/>
          <a:lstStyle/>
          <a:p>
            <a:r>
              <a:t>内部控制框架</a:t>
            </a:r>
          </a:p>
        </p:txBody>
      </p:sp>
      <p:sp>
        <p:nvSpPr>
          <p:cNvPr id="6" name="Content Placeholder 5"/>
          <p:cNvSpPr>
            <a:spLocks noGrp="1"/>
          </p:cNvSpPr>
          <p:nvPr>
            <p:ph sz="half" idx="4"/>
          </p:nvPr>
        </p:nvSpPr>
        <p:spPr/>
        <p:txBody>
          <a:bodyPr/>
          <a:lstStyle/>
          <a:p>
            <a:r>
              <a:t>1.COSO内部控制框架是国际上广泛接受的内部控制标准，包括五个目标和八个要素。</a:t>
            </a:r>
          </a:p>
          <a:p>
            <a:r>
              <a:t>2.我国企业内部控制规范体系以COSO内部控制框架为基础，结合我国实际情况制定。</a:t>
            </a:r>
          </a:p>
          <a:p>
            <a:r>
              <a:t>3.实施内部控制框架有助于企业提高风险管理水平，提升企业形象和信誉。</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内部控制原理与框架</a:t>
            </a:r>
          </a:p>
        </p:txBody>
      </p:sp>
      <p:sp>
        <p:nvSpPr>
          <p:cNvPr id="3" name="Text Placeholder 2"/>
          <p:cNvSpPr>
            <a:spLocks noGrp="1"/>
          </p:cNvSpPr>
          <p:nvPr>
            <p:ph type="body" idx="1"/>
          </p:nvPr>
        </p:nvSpPr>
        <p:spPr/>
        <p:txBody>
          <a:bodyPr/>
          <a:lstStyle/>
          <a:p>
            <a:r>
              <a:t>控制环境</a:t>
            </a:r>
          </a:p>
        </p:txBody>
      </p:sp>
      <p:sp>
        <p:nvSpPr>
          <p:cNvPr id="4" name="Content Placeholder 3"/>
          <p:cNvSpPr>
            <a:spLocks noGrp="1"/>
          </p:cNvSpPr>
          <p:nvPr>
            <p:ph sz="half" idx="2"/>
          </p:nvPr>
        </p:nvSpPr>
        <p:spPr/>
        <p:txBody>
          <a:bodyPr/>
          <a:lstStyle/>
          <a:p>
            <a:r>
              <a:t>1.控制环境是内部控制的基础，包括企业文化、组织结构、人力资源管理等方面。</a:t>
            </a:r>
          </a:p>
          <a:p>
            <a:r>
              <a:t>2.建立良好的控制环境有助于培养员工的内部控制意识，提高内部控制的有效性。</a:t>
            </a:r>
          </a:p>
          <a:p>
            <a:r>
              <a:t>3.企业应定期评估控制环境，及时发现并改进存在的问题。</a:t>
            </a:r>
          </a:p>
          <a:p/>
        </p:txBody>
      </p:sp>
      <p:sp>
        <p:nvSpPr>
          <p:cNvPr id="5" name="Text Placeholder 4"/>
          <p:cNvSpPr>
            <a:spLocks noGrp="1"/>
          </p:cNvSpPr>
          <p:nvPr>
            <p:ph type="body" idx="3"/>
          </p:nvPr>
        </p:nvSpPr>
        <p:spPr/>
        <p:txBody>
          <a:bodyPr/>
          <a:lstStyle/>
          <a:p>
            <a:r>
              <a:t>风险评估</a:t>
            </a:r>
          </a:p>
        </p:txBody>
      </p:sp>
      <p:sp>
        <p:nvSpPr>
          <p:cNvPr id="6" name="Content Placeholder 5"/>
          <p:cNvSpPr>
            <a:spLocks noGrp="1"/>
          </p:cNvSpPr>
          <p:nvPr>
            <p:ph sz="half" idx="4"/>
          </p:nvPr>
        </p:nvSpPr>
        <p:spPr/>
        <p:txBody>
          <a:bodyPr/>
          <a:lstStyle/>
          <a:p>
            <a:r>
              <a:t>1.风险评估是内部控制的重要环节，包括风险识别、风险分析和风险应对。</a:t>
            </a:r>
          </a:p>
          <a:p>
            <a:r>
              <a:t>2.企业应定期进行风险评估，及时发现并应对潜在的风险。</a:t>
            </a:r>
          </a:p>
          <a:p>
            <a:r>
              <a:t>3.风险评估应考虑内部和外部因素，以及企业的战略目标和业务特点。</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https://d.book118.com/608003026136006031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风险管理概述</vt:lpstr>
      <vt:lpstr> 风险管理概述</vt:lpstr>
      <vt:lpstr> 风险管理概述</vt:lpstr>
      <vt:lpstr> 风险管理概述</vt:lpstr>
      <vt:lpstr> 财务风险定义与分类</vt:lpstr>
      <vt:lpstr> 财务风险定义与分类</vt:lpstr>
      <vt:lpstr> 财务风险识别与评估</vt:lpstr>
      <vt:lpstr> 财务风险识别与评估</vt:lpstr>
      <vt:lpstr> 财务风险识别与评估</vt:lpstr>
      <vt:lpstr> 财务风险识别与评估</vt:lpstr>
      <vt:lpstr> 内部控制原理与框架</vt:lpstr>
      <vt:lpstr> 内部控制原理与框架</vt:lpstr>
      <vt:lpstr> 内部控制原理与框架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2024-09-09T00:41:16.954</cp:lastPrinted>
  <dcterms:created xsi:type="dcterms:W3CDTF">2024-09-08T16:41:16Z</dcterms:created>
  <dcterms:modified xsi:type="dcterms:W3CDTF">2024-09-08T16:41:19Z</dcterms:modified>
</cp:coreProperties>
</file>