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23762970" cy="133223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28B8E9-E967-49BA-BF82-FE837CBE4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3A988-6369-4E02-8170-E4650D7DC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8DCE4-A785-4515-B0DC-128284A15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382027-F120-461C-AEE8-BD8BE4D44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7850AC-0511-4456-A953-7FBA49A29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23D43F-0BB3-4096-859E-AC7F26F16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C7D545-E2B8-4598-8F0A-AFE2A1D50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BB3E06-B25A-43B1-AFCE-C070CE6DE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4271B0-DED3-4153-A5EF-636CC5702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B95B2-E2E9-4141-8180-F6866AF89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B24E5-FA61-4BB7-B3D9-BECCFBA49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file:///D:\qq&#25991;&#20214;\712321467\Image\C2C\Image2\%7b75232B38-A165-1FB7-499C-2E1C792CACB5%7d.png" TargetMode="External" /><Relationship Id="rId3" Type="http://schemas.openxmlformats.org/officeDocument/2006/relationships/image" Target="../media/image1.png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/>
        </p:nvPicPr>
        <p:blipFill>
          <a:blip r:embed="rId3" r:link="rId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ctr" defTabSz="2117725" rtl="0" eaLnBrk="0" fontAlgn="base" hangingPunct="0">
        <a:spcBef>
          <a:spcPct val="0"/>
        </a:spcBef>
        <a:spcAft>
          <a:spcPct val="0"/>
        </a:spcAft>
        <a:defRPr sz="102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defTabSz="2117725" rtl="0" eaLnBrk="0" fontAlgn="base" hangingPunct="0">
        <a:spcBef>
          <a:spcPct val="0"/>
        </a:spcBef>
        <a:spcAft>
          <a:spcPct val="0"/>
        </a:spcAft>
        <a:defRPr sz="102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defTabSz="2117725" rtl="0" eaLnBrk="0" fontAlgn="base" hangingPunct="0">
        <a:spcBef>
          <a:spcPct val="0"/>
        </a:spcBef>
        <a:spcAft>
          <a:spcPct val="0"/>
        </a:spcAft>
        <a:defRPr sz="102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defTabSz="2117725" rtl="0" eaLnBrk="0" fontAlgn="base" hangingPunct="0">
        <a:spcBef>
          <a:spcPct val="0"/>
        </a:spcBef>
        <a:spcAft>
          <a:spcPct val="0"/>
        </a:spcAft>
        <a:defRPr sz="102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defTabSz="2117725" rtl="0" eaLnBrk="0" fontAlgn="base" hangingPunct="0">
        <a:spcBef>
          <a:spcPct val="0"/>
        </a:spcBef>
        <a:spcAft>
          <a:spcPct val="0"/>
        </a:spcAft>
        <a:defRPr sz="102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ctr" defTabSz="2117725" rtl="0" fontAlgn="base">
        <a:spcBef>
          <a:spcPct val="0"/>
        </a:spcBef>
        <a:spcAft>
          <a:spcPct val="0"/>
        </a:spcAft>
        <a:defRPr sz="102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defTabSz="2117725" rtl="0" fontAlgn="base">
        <a:spcBef>
          <a:spcPct val="0"/>
        </a:spcBef>
        <a:spcAft>
          <a:spcPct val="0"/>
        </a:spcAft>
        <a:defRPr sz="102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defTabSz="2117725" rtl="0" fontAlgn="base">
        <a:spcBef>
          <a:spcPct val="0"/>
        </a:spcBef>
        <a:spcAft>
          <a:spcPct val="0"/>
        </a:spcAft>
        <a:defRPr sz="102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defTabSz="2117725" rtl="0" fontAlgn="base">
        <a:spcBef>
          <a:spcPct val="0"/>
        </a:spcBef>
        <a:spcAft>
          <a:spcPct val="0"/>
        </a:spcAft>
        <a:defRPr sz="102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793750" indent="-793750" algn="l" defTabSz="2117725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7400" kern="1200">
          <a:solidFill>
            <a:schemeClr val="tx1"/>
          </a:solidFill>
          <a:latin typeface="+mn-lt"/>
          <a:ea typeface="+mn-ea"/>
          <a:cs typeface="+mn-cs"/>
        </a:defRPr>
      </a:lvl1pPr>
      <a:lvl2pPr marL="1720850" indent="-662305" algn="l" defTabSz="2117725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6500" kern="1200">
          <a:solidFill>
            <a:schemeClr val="tx1"/>
          </a:solidFill>
          <a:latin typeface="+mn-lt"/>
          <a:ea typeface="+mn-ea"/>
          <a:cs typeface="+mn-cs"/>
        </a:defRPr>
      </a:lvl2pPr>
      <a:lvl3pPr marL="2647950" indent="-528955" algn="l" defTabSz="2117725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5600" kern="1200">
          <a:solidFill>
            <a:schemeClr val="tx1"/>
          </a:solidFill>
          <a:latin typeface="+mn-lt"/>
          <a:ea typeface="+mn-ea"/>
          <a:cs typeface="+mn-cs"/>
        </a:defRPr>
      </a:lvl3pPr>
      <a:lvl4pPr marL="3708400" indent="-528955" algn="l" defTabSz="2117725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4600" kern="1200">
          <a:solidFill>
            <a:schemeClr val="tx1"/>
          </a:solidFill>
          <a:latin typeface="+mn-lt"/>
          <a:ea typeface="+mn-ea"/>
          <a:cs typeface="+mn-cs"/>
        </a:defRPr>
      </a:lvl4pPr>
      <a:lvl5pPr marL="4767580" indent="-528955" algn="l" defTabSz="2117725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4600" kern="1200">
          <a:solidFill>
            <a:schemeClr val="tx1"/>
          </a:solidFill>
          <a:latin typeface="+mn-lt"/>
          <a:ea typeface="+mn-ea"/>
          <a:cs typeface="+mn-cs"/>
        </a:defRPr>
      </a:lvl5pPr>
      <a:lvl6pPr marL="5827395" indent="-529590" algn="l" defTabSz="2118995" rtl="0" eaLnBrk="1" latinLnBrk="0" hangingPunct="1">
        <a:spcBef>
          <a:spcPct val="20000"/>
        </a:spcBef>
        <a:buFont typeface="Arial" pitchFamily="34" charset="0"/>
        <a:buChar char="•"/>
        <a:defRPr sz="4600" kern="1200">
          <a:solidFill>
            <a:schemeClr val="tx1"/>
          </a:solidFill>
          <a:latin typeface="+mn-lt"/>
          <a:ea typeface="+mn-ea"/>
          <a:cs typeface="+mn-cs"/>
        </a:defRPr>
      </a:lvl6pPr>
      <a:lvl7pPr marL="6887210" indent="-529590" algn="l" defTabSz="2118995" rtl="0" eaLnBrk="1" latinLnBrk="0" hangingPunct="1">
        <a:spcBef>
          <a:spcPct val="20000"/>
        </a:spcBef>
        <a:buFont typeface="Arial" pitchFamily="34" charset="0"/>
        <a:buChar char="•"/>
        <a:defRPr sz="4600" kern="1200">
          <a:solidFill>
            <a:schemeClr val="tx1"/>
          </a:solidFill>
          <a:latin typeface="+mn-lt"/>
          <a:ea typeface="+mn-ea"/>
          <a:cs typeface="+mn-cs"/>
        </a:defRPr>
      </a:lvl7pPr>
      <a:lvl8pPr marL="7947025" indent="-529590" algn="l" defTabSz="2118995" rtl="0" eaLnBrk="1" latinLnBrk="0" hangingPunct="1">
        <a:spcBef>
          <a:spcPct val="20000"/>
        </a:spcBef>
        <a:buFont typeface="Arial" pitchFamily="34" charset="0"/>
        <a:buChar char="•"/>
        <a:defRPr sz="4600" kern="1200">
          <a:solidFill>
            <a:schemeClr val="tx1"/>
          </a:solidFill>
          <a:latin typeface="+mn-lt"/>
          <a:ea typeface="+mn-ea"/>
          <a:cs typeface="+mn-cs"/>
        </a:defRPr>
      </a:lvl8pPr>
      <a:lvl9pPr marL="9006205" indent="-529590" algn="l" defTabSz="2118995" rtl="0" eaLnBrk="1" latinLnBrk="0" hangingPunct="1">
        <a:spcBef>
          <a:spcPct val="20000"/>
        </a:spcBef>
        <a:buFont typeface="Arial" pitchFamily="34" charset="0"/>
        <a:buChar char="•"/>
        <a:defRPr sz="4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2118995" rtl="0" eaLnBrk="1" latinLnBrk="0" hangingPunct="1">
        <a:defRPr sz="4200" kern="1200">
          <a:solidFill>
            <a:schemeClr val="tx1"/>
          </a:solidFill>
          <a:latin typeface="+mn-lt"/>
          <a:ea typeface="+mn-ea"/>
          <a:cs typeface="+mn-cs"/>
        </a:defRPr>
      </a:lvl1pPr>
      <a:lvl2pPr marL="1059815" algn="l" defTabSz="2118995" rtl="0" eaLnBrk="1" latinLnBrk="0" hangingPunct="1">
        <a:defRPr sz="4200" kern="1200">
          <a:solidFill>
            <a:schemeClr val="tx1"/>
          </a:solidFill>
          <a:latin typeface="+mn-lt"/>
          <a:ea typeface="+mn-ea"/>
          <a:cs typeface="+mn-cs"/>
        </a:defRPr>
      </a:lvl2pPr>
      <a:lvl3pPr marL="2118995" algn="l" defTabSz="2118995" rtl="0" eaLnBrk="1" latinLnBrk="0" hangingPunct="1">
        <a:defRPr sz="4200" kern="1200">
          <a:solidFill>
            <a:schemeClr val="tx1"/>
          </a:solidFill>
          <a:latin typeface="+mn-lt"/>
          <a:ea typeface="+mn-ea"/>
          <a:cs typeface="+mn-cs"/>
        </a:defRPr>
      </a:lvl3pPr>
      <a:lvl4pPr marL="3178810" algn="l" defTabSz="2118995" rtl="0" eaLnBrk="1" latinLnBrk="0" hangingPunct="1">
        <a:defRPr sz="4200" kern="1200">
          <a:solidFill>
            <a:schemeClr val="tx1"/>
          </a:solidFill>
          <a:latin typeface="+mn-lt"/>
          <a:ea typeface="+mn-ea"/>
          <a:cs typeface="+mn-cs"/>
        </a:defRPr>
      </a:lvl4pPr>
      <a:lvl5pPr marL="4237990" algn="l" defTabSz="2118995" rtl="0" eaLnBrk="1" latinLnBrk="0" hangingPunct="1">
        <a:defRPr sz="4200" kern="1200">
          <a:solidFill>
            <a:schemeClr val="tx1"/>
          </a:solidFill>
          <a:latin typeface="+mn-lt"/>
          <a:ea typeface="+mn-ea"/>
          <a:cs typeface="+mn-cs"/>
        </a:defRPr>
      </a:lvl5pPr>
      <a:lvl6pPr marL="5297805" algn="l" defTabSz="2118995" rtl="0" eaLnBrk="1" latinLnBrk="0" hangingPunct="1">
        <a:defRPr sz="4200" kern="1200">
          <a:solidFill>
            <a:schemeClr val="tx1"/>
          </a:solidFill>
          <a:latin typeface="+mn-lt"/>
          <a:ea typeface="+mn-ea"/>
          <a:cs typeface="+mn-cs"/>
        </a:defRPr>
      </a:lvl6pPr>
      <a:lvl7pPr marL="6357620" algn="l" defTabSz="2118995" rtl="0" eaLnBrk="1" latinLnBrk="0" hangingPunct="1">
        <a:defRPr sz="4200" kern="1200">
          <a:solidFill>
            <a:schemeClr val="tx1"/>
          </a:solidFill>
          <a:latin typeface="+mn-lt"/>
          <a:ea typeface="+mn-ea"/>
          <a:cs typeface="+mn-cs"/>
        </a:defRPr>
      </a:lvl7pPr>
      <a:lvl8pPr marL="7416800" algn="l" defTabSz="2118995" rtl="0" eaLnBrk="1" latinLnBrk="0" hangingPunct="1">
        <a:defRPr sz="4200" kern="1200">
          <a:solidFill>
            <a:schemeClr val="tx1"/>
          </a:solidFill>
          <a:latin typeface="+mn-lt"/>
          <a:ea typeface="+mn-ea"/>
          <a:cs typeface="+mn-cs"/>
        </a:defRPr>
      </a:lvl8pPr>
      <a:lvl9pPr marL="8476615" algn="l" defTabSz="2118995" rtl="0" eaLnBrk="1" latinLnBrk="0" hangingPunct="1">
        <a:defRPr sz="42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tags" Target="../tags/tag1.xml" /><Relationship Id="rId4" Type="http://schemas.openxmlformats.org/officeDocument/2006/relationships/tags" Target="../tags/tag2.xml" /><Relationship Id="rId5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0311104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" name="Picture 3" descr="E:\蒋丽\课件\一轮课件背景图片\3535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34" r="46231"/>
          <a:stretch>
            <a:fillRect/>
          </a:stretch>
        </p:blipFill>
        <p:spPr bwMode="auto">
          <a:xfrm>
            <a:off x="0" y="1188720"/>
            <a:ext cx="5739765" cy="11938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0" name="文本框 99"/>
          <p:cNvSpPr txBox="1"/>
          <p:nvPr/>
        </p:nvSpPr>
        <p:spPr>
          <a:xfrm>
            <a:off x="288290" y="2772410"/>
            <a:ext cx="6421120" cy="21507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en-US" sz="4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2024</a:t>
            </a:r>
            <a:r>
              <a:rPr lang="zh-CN" sz="4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高考一轮复习</a:t>
            </a:r>
            <a:endParaRPr lang="zh-CN" altLang="en-US" sz="4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2" name="文本框 1"/>
          <p:cNvSpPr txBox="1"/>
          <p:nvPr>
            <p:custDataLst>
              <p:tags r:id="rId4"/>
            </p:custDataLst>
          </p:nvPr>
        </p:nvSpPr>
        <p:spPr>
          <a:xfrm>
            <a:off x="864235" y="9469120"/>
            <a:ext cx="3742690" cy="21507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en-US" sz="4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2023.</a:t>
            </a:r>
            <a:r>
              <a:rPr lang="en-US" altLang="zh-CN" sz="4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6.20—</a:t>
            </a:r>
            <a:endParaRPr lang="en-US" altLang="zh-CN" sz="4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indent="0"/>
            <a:r>
              <a:rPr lang="en-US" altLang="zh-CN" sz="4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2024.1.31</a:t>
            </a:r>
            <a:endParaRPr lang="zh-CN" altLang="en-US" sz="4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8136890" y="2124710"/>
            <a:ext cx="12639040" cy="1476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ctr" eaLnBrk="1" latinLnBrk="0" hangingPunct="1">
              <a:lnSpc>
                <a:spcPct val="150000"/>
              </a:lnSpc>
            </a:pPr>
            <a:r>
              <a:rPr lang="zh-CN" sz="60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第二部分</a:t>
            </a:r>
            <a:r>
              <a:rPr lang="en-US" sz="60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r>
              <a:rPr lang="zh-CN" sz="60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古代诗文阅读</a:t>
            </a:r>
            <a:endParaRPr lang="zh-CN" altLang="en-US" sz="60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6120765" y="5725160"/>
            <a:ext cx="17714595" cy="426847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ctr"/>
            <a:endParaRPr lang="zh-CN" sz="4800" b="1">
              <a:ea typeface="宋体" panose="02010600030101010101" pitchFamily="2" charset="-122"/>
            </a:endParaRPr>
          </a:p>
          <a:p>
            <a:pPr marL="0" indent="0" algn="ctr" eaLnBrk="1" latinLnBrk="0" hangingPunct="1">
              <a:lnSpc>
                <a:spcPct val="150000"/>
              </a:lnSpc>
            </a:pPr>
            <a:r>
              <a:rPr lang="zh-CN" sz="6600" b="1">
                <a:solidFill>
                  <a:srgbClr val="7030A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名篇名句默写</a:t>
            </a:r>
            <a:endParaRPr lang="zh-CN" sz="6600" b="1">
              <a:solidFill>
                <a:srgbClr val="7030A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10731500" y="126365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矩形 16"/>
          <p:cNvSpPr/>
          <p:nvPr/>
        </p:nvSpPr>
        <p:spPr>
          <a:xfrm>
            <a:off x="2232190" y="4645298"/>
            <a:ext cx="19611493" cy="156845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square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8000" b="1" spc="30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　</a:t>
            </a:r>
            <a:r>
              <a:rPr lang="zh-CN" altLang="en-US" sz="9600" b="1" spc="3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默写常见的名篇名句</a:t>
            </a:r>
            <a:endParaRPr lang="zh-CN" altLang="en-US" sz="9600" b="1" spc="30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>
    <p:pull dir="d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1440484" y="972518"/>
            <a:ext cx="20522281" cy="1071062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5000" b="1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一、命题形式</a:t>
            </a:r>
            <a:endParaRPr lang="zh-CN" altLang="en-US" sz="5000" b="1">
              <a:solidFill>
                <a:schemeClr val="accent6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5000" b="1"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en-US" sz="5000" b="1">
                <a:latin typeface="微软雅黑" panose="020b0503020204020204" pitchFamily="34" charset="-122"/>
                <a:ea typeface="微软雅黑" panose="020b0503020204020204" pitchFamily="34" charset="-122"/>
              </a:rPr>
              <a:t>关键词提示型</a:t>
            </a:r>
            <a:endParaRPr lang="zh-CN" altLang="en-US" sz="50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        如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:[2022·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新高考全国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Ⅰ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卷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] 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曹操的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短歌行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中的“</a:t>
            </a:r>
            <a:r>
              <a:rPr lang="zh-CN" altLang="en-US" sz="5000" u="sng">
                <a:latin typeface="微软雅黑" panose="020b0503020204020204" pitchFamily="34" charset="-122"/>
                <a:ea typeface="微软雅黑" panose="020b0503020204020204" pitchFamily="34" charset="-122"/>
              </a:rPr>
              <a:t>　　　　　　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endParaRPr lang="en-US" altLang="zh-CN" sz="5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5000" u="sng">
                <a:latin typeface="微软雅黑" panose="020b0503020204020204" pitchFamily="34" charset="-122"/>
                <a:ea typeface="微软雅黑" panose="020b0503020204020204" pitchFamily="34" charset="-122"/>
              </a:rPr>
              <a:t>　　　　　　　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”两句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表达了自己希望接纳更多的人才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模仿了管子的“海不辞水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故能成其大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;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山不辞土石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故能成其高”。题干中“海不辞水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……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山不辞土石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……”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为判断答案的关键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答案为“山不厌高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海不厌深”。 </a:t>
            </a:r>
            <a:endParaRPr lang="zh-CN" altLang="en-US" sz="5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5000" b="1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【</a:t>
            </a:r>
            <a:r>
              <a:rPr lang="zh-CN" altLang="en-US" sz="5000" b="1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对点训练</a:t>
            </a:r>
            <a:r>
              <a:rPr lang="en-US" altLang="zh-CN" sz="5000" b="1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】</a:t>
            </a:r>
            <a:endParaRPr lang="en-US" altLang="zh-CN" sz="5000" b="1">
              <a:solidFill>
                <a:schemeClr val="accent6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6000" b="1">
                <a:solidFill>
                  <a:srgbClr val="F79646">
                    <a:lumMod val="75000"/>
                  </a:srgbClr>
                </a:solidFill>
                <a:latin typeface="Times New Roman" panose="02020603050405020304"/>
                <a:ea typeface="微软雅黑" panose="020b0503020204020204" pitchFamily="34" charset="-122"/>
                <a:cs typeface="Times New Roman" panose="02020603050405020304"/>
              </a:rPr>
              <a:t>1.</a:t>
            </a:r>
            <a:r>
              <a:rPr lang="en-US" altLang="zh-CN" sz="5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[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2022·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新高考全国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Ⅰ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卷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]  《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荀子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·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劝学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中“</a:t>
            </a:r>
            <a:r>
              <a:rPr lang="zh-CN" altLang="en-US" sz="5000" u="sng">
                <a:latin typeface="微软雅黑" panose="020b0503020204020204" pitchFamily="34" charset="-122"/>
                <a:ea typeface="微软雅黑" panose="020b0503020204020204" pitchFamily="34" charset="-122"/>
              </a:rPr>
              <a:t>　　　　　        　　　　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endParaRPr lang="en-US" altLang="zh-CN" sz="5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5000" u="sng">
                <a:latin typeface="微软雅黑" panose="020b0503020204020204" pitchFamily="34" charset="-122"/>
                <a:ea typeface="微软雅黑" panose="020b0503020204020204" pitchFamily="34" charset="-122"/>
              </a:rPr>
              <a:t>　　　　　　　　　     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”两句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以劣马的执着为喻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强调为学必须持之以恒。 </a:t>
            </a:r>
            <a:endParaRPr lang="zh-CN" altLang="en-US" sz="5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15986100" y="8943047"/>
            <a:ext cx="3588115" cy="12464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5000">
                <a:solidFill>
                  <a:srgbClr val="A500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驽马十驾　</a:t>
            </a:r>
            <a:endParaRPr lang="zh-CN" altLang="en-US" sz="5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2592612" y="10189542"/>
            <a:ext cx="4248472" cy="12464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5000">
                <a:solidFill>
                  <a:srgbClr val="A500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　功在不舍</a:t>
            </a:r>
            <a:endParaRPr lang="zh-CN" altLang="en-US" sz="5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1440484" y="972518"/>
            <a:ext cx="20522281" cy="118647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5000" b="1">
                <a:latin typeface="微软雅黑" panose="020b0503020204020204" pitchFamily="34" charset="-122"/>
                <a:ea typeface="微软雅黑" panose="020b0503020204020204" pitchFamily="34" charset="-122"/>
              </a:rPr>
              <a:t>2.</a:t>
            </a:r>
            <a:r>
              <a:rPr lang="zh-CN" altLang="en-US" sz="5000" b="1">
                <a:latin typeface="微软雅黑" panose="020b0503020204020204" pitchFamily="34" charset="-122"/>
                <a:ea typeface="微软雅黑" panose="020b0503020204020204" pitchFamily="34" charset="-122"/>
              </a:rPr>
              <a:t>逻辑理解型</a:t>
            </a:r>
            <a:endParaRPr lang="zh-CN" altLang="en-US" sz="50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       如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:[2021·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新高考全国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Ⅱ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卷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]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欧阳修在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伶官传序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中感慨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: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当李存勖强盛的时候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,“</a:t>
            </a:r>
            <a:r>
              <a:rPr lang="zh-CN" altLang="en-US" sz="5000" u="sng">
                <a:latin typeface="微软雅黑" panose="020b0503020204020204" pitchFamily="34" charset="-122"/>
                <a:ea typeface="微软雅黑" panose="020b0503020204020204" pitchFamily="34" charset="-122"/>
              </a:rPr>
              <a:t>　　　　　　　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 u="sng">
                <a:latin typeface="微软雅黑" panose="020b0503020204020204" pitchFamily="34" charset="-122"/>
                <a:ea typeface="微软雅黑" panose="020b0503020204020204" pitchFamily="34" charset="-122"/>
              </a:rPr>
              <a:t>　　　　　　　　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;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而等到他衰败的时候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几十个伶人围困他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就身死国灭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被天下人讥笑。由题干中“强盛的时候”“衰败的时候”可知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分号前后两句为正反对比关系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所填内容要与“几十个伶人围困他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就身死国灭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被天下人讥笑”相反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故所填答案为“举天下之豪杰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莫能与之争”。</a:t>
            </a:r>
            <a:endParaRPr lang="en-US" altLang="zh-CN" sz="5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5000" b="1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【</a:t>
            </a:r>
            <a:r>
              <a:rPr lang="zh-CN" altLang="en-US" sz="5000" b="1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对点训练</a:t>
            </a:r>
            <a:r>
              <a:rPr lang="en-US" altLang="zh-CN" sz="5000" b="1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】</a:t>
            </a:r>
            <a:endParaRPr lang="en-US" altLang="zh-CN" sz="5000" b="1">
              <a:solidFill>
                <a:schemeClr val="accent6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6000" b="1" smtClean="0">
                <a:solidFill>
                  <a:srgbClr val="F79646">
                    <a:lumMod val="75000"/>
                  </a:srgbClr>
                </a:solidFill>
                <a:latin typeface="Times New Roman" panose="02020603050405020304"/>
                <a:ea typeface="微软雅黑" panose="020b0503020204020204" pitchFamily="34" charset="-122"/>
                <a:cs typeface="Times New Roman" panose="02020603050405020304"/>
              </a:rPr>
              <a:t>2.</a:t>
            </a:r>
            <a:r>
              <a:rPr lang="en-US" altLang="zh-CN" sz="5000" spc="-3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[</a:t>
            </a:r>
            <a:r>
              <a:rPr lang="en-US" altLang="zh-CN" sz="5000" spc="-150">
                <a:latin typeface="微软雅黑" panose="020b0503020204020204" pitchFamily="34" charset="-122"/>
                <a:ea typeface="微软雅黑" panose="020b0503020204020204" pitchFamily="34" charset="-122"/>
              </a:rPr>
              <a:t>2020·</a:t>
            </a:r>
            <a:r>
              <a:rPr lang="zh-CN" altLang="en-US" sz="5000" spc="-150">
                <a:latin typeface="微软雅黑" panose="020b0503020204020204" pitchFamily="34" charset="-122"/>
                <a:ea typeface="微软雅黑" panose="020b0503020204020204" pitchFamily="34" charset="-122"/>
              </a:rPr>
              <a:t>全国卷</a:t>
            </a:r>
            <a:r>
              <a:rPr lang="en-US" altLang="zh-CN" sz="5000" spc="-150">
                <a:latin typeface="微软雅黑" panose="020b0503020204020204" pitchFamily="34" charset="-122"/>
                <a:ea typeface="微软雅黑" panose="020b0503020204020204" pitchFamily="34" charset="-122"/>
              </a:rPr>
              <a:t>Ⅱ] 《</a:t>
            </a:r>
            <a:r>
              <a:rPr lang="zh-CN" altLang="en-US" sz="5000" spc="-150">
                <a:latin typeface="微软雅黑" panose="020b0503020204020204" pitchFamily="34" charset="-122"/>
                <a:ea typeface="微软雅黑" panose="020b0503020204020204" pitchFamily="34" charset="-122"/>
              </a:rPr>
              <a:t>荀子</a:t>
            </a:r>
            <a:r>
              <a:rPr lang="en-US" altLang="zh-CN" sz="5000" spc="-150">
                <a:latin typeface="微软雅黑" panose="020b0503020204020204" pitchFamily="34" charset="-122"/>
                <a:ea typeface="微软雅黑" panose="020b0503020204020204" pitchFamily="34" charset="-122"/>
              </a:rPr>
              <a:t>·</a:t>
            </a:r>
            <a:r>
              <a:rPr lang="zh-CN" altLang="en-US" sz="5000" spc="-150">
                <a:latin typeface="微软雅黑" panose="020b0503020204020204" pitchFamily="34" charset="-122"/>
                <a:ea typeface="微软雅黑" panose="020b0503020204020204" pitchFamily="34" charset="-122"/>
              </a:rPr>
              <a:t>劝学</a:t>
            </a:r>
            <a:r>
              <a:rPr lang="en-US" altLang="zh-CN" sz="5000" spc="-15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5000" spc="-150">
                <a:latin typeface="微软雅黑" panose="020b0503020204020204" pitchFamily="34" charset="-122"/>
                <a:ea typeface="微软雅黑" panose="020b0503020204020204" pitchFamily="34" charset="-122"/>
              </a:rPr>
              <a:t>中举例说</a:t>
            </a:r>
            <a:r>
              <a:rPr lang="en-US" altLang="zh-CN" sz="5000" spc="-15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 spc="-150">
                <a:latin typeface="微软雅黑" panose="020b0503020204020204" pitchFamily="34" charset="-122"/>
                <a:ea typeface="微软雅黑" panose="020b0503020204020204" pitchFamily="34" charset="-122"/>
              </a:rPr>
              <a:t>笔直的木材如果“</a:t>
            </a:r>
            <a:r>
              <a:rPr lang="zh-CN" altLang="en-US" sz="5000" u="sng" spc="-150">
                <a:latin typeface="微软雅黑" panose="020b0503020204020204" pitchFamily="34" charset="-122"/>
                <a:ea typeface="微软雅黑" panose="020b0503020204020204" pitchFamily="34" charset="-122"/>
              </a:rPr>
              <a:t>　               </a:t>
            </a:r>
            <a:r>
              <a:rPr lang="zh-CN" altLang="en-US" sz="5000" spc="-150"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en-US" altLang="zh-CN" sz="5000" spc="-15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 spc="-150">
                <a:latin typeface="微软雅黑" panose="020b0503020204020204" pitchFamily="34" charset="-122"/>
                <a:ea typeface="微软雅黑" panose="020b0503020204020204" pitchFamily="34" charset="-122"/>
              </a:rPr>
              <a:t>就会弯曲到符合圆规的标准</a:t>
            </a:r>
            <a:r>
              <a:rPr lang="en-US" altLang="zh-CN" sz="5000" spc="-150">
                <a:latin typeface="微软雅黑" panose="020b0503020204020204" pitchFamily="34" charset="-122"/>
                <a:ea typeface="微软雅黑" panose="020b0503020204020204" pitchFamily="34" charset="-122"/>
              </a:rPr>
              <a:t>;</a:t>
            </a:r>
            <a:r>
              <a:rPr lang="zh-CN" altLang="en-US" sz="5000" spc="-150">
                <a:latin typeface="微软雅黑" panose="020b0503020204020204" pitchFamily="34" charset="-122"/>
                <a:ea typeface="微软雅黑" panose="020b0503020204020204" pitchFamily="34" charset="-122"/>
              </a:rPr>
              <a:t>即使再经曝晒也不会挺直</a:t>
            </a:r>
            <a:r>
              <a:rPr lang="en-US" altLang="zh-CN" sz="5000" spc="-15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 spc="-150">
                <a:latin typeface="微软雅黑" panose="020b0503020204020204" pitchFamily="34" charset="-122"/>
                <a:ea typeface="微软雅黑" panose="020b0503020204020204" pitchFamily="34" charset="-122"/>
              </a:rPr>
              <a:t>因为“</a:t>
            </a:r>
            <a:r>
              <a:rPr lang="zh-CN" altLang="en-US" sz="5000" u="sng" spc="-150">
                <a:latin typeface="微软雅黑" panose="020b0503020204020204" pitchFamily="34" charset="-122"/>
                <a:ea typeface="微软雅黑" panose="020b0503020204020204" pitchFamily="34" charset="-122"/>
              </a:rPr>
              <a:t>　　    　　</a:t>
            </a:r>
            <a:r>
              <a:rPr lang="zh-CN" altLang="en-US" sz="5000" spc="-150">
                <a:latin typeface="微软雅黑" panose="020b0503020204020204" pitchFamily="34" charset="-122"/>
                <a:ea typeface="微软雅黑" panose="020b0503020204020204" pitchFamily="34" charset="-122"/>
              </a:rPr>
              <a:t>”。 </a:t>
            </a:r>
            <a:endParaRPr lang="zh-CN" altLang="en-US" sz="5000" spc="-15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3" name="组合 12"/>
          <p:cNvGrpSpPr/>
          <p:nvPr/>
        </p:nvGrpSpPr>
        <p:grpSpPr>
          <a:xfrm>
            <a:off x="18276134" y="10147195"/>
            <a:ext cx="4752528" cy="1110497"/>
            <a:chOff x="15049996" y="8749382"/>
            <a:chExt cx="4752528" cy="1110497"/>
          </a:xfrm>
        </p:grpSpPr>
        <p:sp>
          <p:nvSpPr>
            <p:cNvPr id="14" name="矩形 13"/>
            <p:cNvSpPr/>
            <p:nvPr/>
          </p:nvSpPr>
          <p:spPr>
            <a:xfrm>
              <a:off x="15554052" y="8749382"/>
              <a:ext cx="4248472" cy="111049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defTabSz="2117725" rtl="0" fontAlgn="base">
                <a:spcBef>
                  <a:spcPct val="0"/>
                </a:spcBef>
                <a:spcAft>
                  <a:spcPct val="0"/>
                </a:spcAft>
                <a:defRPr sz="42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1059180" indent="-601980" algn="l" defTabSz="2117725" rtl="0" fontAlgn="base">
                <a:spcBef>
                  <a:spcPct val="0"/>
                </a:spcBef>
                <a:spcAft>
                  <a:spcPct val="0"/>
                </a:spcAft>
                <a:defRPr sz="42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2117725" indent="-1203325" algn="l" defTabSz="2117725" rtl="0" fontAlgn="base">
                <a:spcBef>
                  <a:spcPct val="0"/>
                </a:spcBef>
                <a:spcAft>
                  <a:spcPct val="0"/>
                </a:spcAft>
                <a:defRPr sz="42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3178175" indent="-1806575" algn="l" defTabSz="2117725" rtl="0" fontAlgn="base">
                <a:spcBef>
                  <a:spcPct val="0"/>
                </a:spcBef>
                <a:spcAft>
                  <a:spcPct val="0"/>
                </a:spcAft>
                <a:defRPr sz="42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4237355" indent="-2408555" algn="l" defTabSz="2117725" rtl="0" fontAlgn="base">
                <a:spcBef>
                  <a:spcPct val="0"/>
                </a:spcBef>
                <a:spcAft>
                  <a:spcPct val="0"/>
                </a:spcAft>
                <a:defRPr sz="42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42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42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42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42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</a:pPr>
              <a:r>
                <a:rPr lang="zh-CN" altLang="en-US" sz="5000">
                  <a:solidFill>
                    <a:srgbClr val="A5002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以为轮</a:t>
              </a:r>
              <a:endPara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pic>
          <p:nvPicPr>
            <p:cNvPr id="15" name="车柔S.eps" descr="id:2147489873;FounderCES"/>
            <p:cNvPicPr/>
            <p:nvPr/>
          </p:nvPicPr>
          <p:blipFill>
            <a:blip r:embed="rId2">
              <a:clrChange>
                <a:clrFrom>
                  <a:srgbClr val="F4F4F4"/>
                </a:clrFrom>
                <a:clrTo>
                  <a:srgbClr val="F4F4F4">
                    <a:alpha val="0"/>
                  </a:srgbClr>
                </a:clrTo>
              </a:clrChange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tretch>
              <a:fillRect/>
            </a:stretch>
          </p:blipFill>
          <p:spPr>
            <a:xfrm>
              <a:off x="15049996" y="9108209"/>
              <a:ext cx="561842" cy="577277"/>
            </a:xfrm>
            <a:prstGeom prst="rect">
              <a:avLst/>
            </a:prstGeom>
          </p:spPr>
        </p:pic>
      </p:grpSp>
      <p:grpSp>
        <p:nvGrpSpPr>
          <p:cNvPr id="16" name="组合 15"/>
          <p:cNvGrpSpPr/>
          <p:nvPr/>
        </p:nvGrpSpPr>
        <p:grpSpPr>
          <a:xfrm>
            <a:off x="17858308" y="11383301"/>
            <a:ext cx="4680520" cy="1110497"/>
            <a:chOff x="2462818" y="9829502"/>
            <a:chExt cx="4680520" cy="1110497"/>
          </a:xfrm>
        </p:grpSpPr>
        <p:sp>
          <p:nvSpPr>
            <p:cNvPr id="18" name="矩形 17"/>
            <p:cNvSpPr/>
            <p:nvPr/>
          </p:nvSpPr>
          <p:spPr>
            <a:xfrm>
              <a:off x="2894866" y="9829502"/>
              <a:ext cx="4248472" cy="111049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defTabSz="2117725" rtl="0" fontAlgn="base">
                <a:spcBef>
                  <a:spcPct val="0"/>
                </a:spcBef>
                <a:spcAft>
                  <a:spcPct val="0"/>
                </a:spcAft>
                <a:defRPr sz="42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1059180" indent="-601980" algn="l" defTabSz="2117725" rtl="0" fontAlgn="base">
                <a:spcBef>
                  <a:spcPct val="0"/>
                </a:spcBef>
                <a:spcAft>
                  <a:spcPct val="0"/>
                </a:spcAft>
                <a:defRPr sz="42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2117725" indent="-1203325" algn="l" defTabSz="2117725" rtl="0" fontAlgn="base">
                <a:spcBef>
                  <a:spcPct val="0"/>
                </a:spcBef>
                <a:spcAft>
                  <a:spcPct val="0"/>
                </a:spcAft>
                <a:defRPr sz="42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3178175" indent="-1806575" algn="l" defTabSz="2117725" rtl="0" fontAlgn="base">
                <a:spcBef>
                  <a:spcPct val="0"/>
                </a:spcBef>
                <a:spcAft>
                  <a:spcPct val="0"/>
                </a:spcAft>
                <a:defRPr sz="42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4237355" indent="-2408555" algn="l" defTabSz="2117725" rtl="0" fontAlgn="base">
                <a:spcBef>
                  <a:spcPct val="0"/>
                </a:spcBef>
                <a:spcAft>
                  <a:spcPct val="0"/>
                </a:spcAft>
                <a:defRPr sz="42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42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42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42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42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</a:pPr>
              <a:r>
                <a:rPr lang="zh-CN" altLang="en-US" sz="5000">
                  <a:solidFill>
                    <a:srgbClr val="A5002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使之然也</a:t>
              </a:r>
              <a:endPara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pic>
          <p:nvPicPr>
            <p:cNvPr id="19" name="车柔S.eps" descr="id:2147489873;FounderCES"/>
            <p:cNvPicPr/>
            <p:nvPr/>
          </p:nvPicPr>
          <p:blipFill>
            <a:blip r:embed="rId2">
              <a:clrChange>
                <a:clrFrom>
                  <a:srgbClr val="F4F4F4"/>
                </a:clrFrom>
                <a:clrTo>
                  <a:srgbClr val="F4F4F4">
                    <a:alpha val="0"/>
                  </a:srgbClr>
                </a:clrTo>
              </a:clrChange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tretch>
              <a:fillRect/>
            </a:stretch>
          </p:blipFill>
          <p:spPr>
            <a:xfrm>
              <a:off x="2462818" y="10189542"/>
              <a:ext cx="561842" cy="577277"/>
            </a:xfrm>
            <a:prstGeom prst="rect">
              <a:avLst/>
            </a:prstGeom>
          </p:spPr>
        </p:pic>
      </p:grp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/>
        </p:nvSpPr>
        <p:spPr>
          <a:xfrm>
            <a:off x="1152452" y="1116534"/>
            <a:ext cx="20810313" cy="118647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5000" b="1">
                <a:latin typeface="微软雅黑" panose="020b0503020204020204" pitchFamily="34" charset="-122"/>
                <a:ea typeface="微软雅黑" panose="020b0503020204020204" pitchFamily="34" charset="-122"/>
              </a:rPr>
              <a:t>3.</a:t>
            </a:r>
            <a:r>
              <a:rPr lang="zh-CN" altLang="en-US" sz="5000" b="1">
                <a:latin typeface="微软雅黑" panose="020b0503020204020204" pitchFamily="34" charset="-122"/>
                <a:ea typeface="微软雅黑" panose="020b0503020204020204" pitchFamily="34" charset="-122"/>
              </a:rPr>
              <a:t>手法分析型</a:t>
            </a:r>
            <a:endParaRPr lang="zh-CN" altLang="en-US" sz="50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如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:[2021·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新高考全国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Ⅱ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卷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]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陶渊明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归园田居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(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其一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)》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中“</a:t>
            </a:r>
            <a:r>
              <a:rPr lang="zh-CN" altLang="en-US" sz="5000" u="sng">
                <a:latin typeface="微软雅黑" panose="020b0503020204020204" pitchFamily="34" charset="-122"/>
                <a:ea typeface="微软雅黑" panose="020b0503020204020204" pitchFamily="34" charset="-122"/>
              </a:rPr>
              <a:t>　　　</a:t>
            </a:r>
            <a:r>
              <a:rPr lang="en-US" altLang="zh-CN" sz="5000" u="sng">
                <a:latin typeface="微软雅黑" panose="020b0503020204020204" pitchFamily="34" charset="-122"/>
                <a:ea typeface="微软雅黑" panose="020b0503020204020204" pitchFamily="34" charset="-122"/>
              </a:rPr>
              <a:t>  </a:t>
            </a:r>
            <a:r>
              <a:rPr lang="zh-CN" altLang="en-US" sz="5000" u="sng">
                <a:latin typeface="微软雅黑" panose="020b0503020204020204" pitchFamily="34" charset="-122"/>
                <a:ea typeface="微软雅黑" panose="020b0503020204020204" pitchFamily="34" charset="-122"/>
              </a:rPr>
              <a:t>　　　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endParaRPr lang="en-US" altLang="zh-CN" sz="5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5000" u="sng">
                <a:latin typeface="微软雅黑" panose="020b0503020204020204" pitchFamily="34" charset="-122"/>
                <a:ea typeface="微软雅黑" panose="020b0503020204020204" pitchFamily="34" charset="-122"/>
              </a:rPr>
              <a:t>　　   　　　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”两句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采用对仗句式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连用两个比喻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表达诗人对官场的厌倦以及对田园的向往。题干要求写“表达诗人对官场的厌倦以及对田园的向往”的句子。可以是“久在樊笼里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复得返自然”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也可以是“羁鸟恋旧林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池鱼思故渊”。而题干给出限制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即句子运用了“对仗”“比喻”的手法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由此判定答案为“羁鸟恋旧林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池鱼思故渊”。 </a:t>
            </a:r>
            <a:endParaRPr lang="zh-CN" altLang="en-US" sz="5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5000" b="1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【</a:t>
            </a:r>
            <a:r>
              <a:rPr lang="zh-CN" altLang="en-US" sz="5000" b="1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对点训练</a:t>
            </a:r>
            <a:r>
              <a:rPr lang="en-US" altLang="zh-CN" sz="5000" b="1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】</a:t>
            </a:r>
            <a:endParaRPr lang="en-US" altLang="zh-CN" sz="5000" b="1">
              <a:solidFill>
                <a:schemeClr val="accent6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6000" b="1" smtClean="0">
                <a:solidFill>
                  <a:srgbClr val="F79646">
                    <a:lumMod val="75000"/>
                  </a:srgbClr>
                </a:solidFill>
                <a:latin typeface="Times New Roman" panose="02020603050405020304"/>
                <a:ea typeface="微软雅黑" panose="020b0503020204020204" pitchFamily="34" charset="-122"/>
                <a:cs typeface="Times New Roman" panose="02020603050405020304"/>
              </a:rPr>
              <a:t>3.</a:t>
            </a:r>
            <a:r>
              <a:rPr lang="zh-CN" altLang="en-US" sz="5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鲍照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的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拟行路难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(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其四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)》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当中以“</a:t>
            </a:r>
            <a:r>
              <a:rPr lang="zh-CN" altLang="en-US" sz="5000" u="sng">
                <a:latin typeface="微软雅黑" panose="020b0503020204020204" pitchFamily="34" charset="-122"/>
                <a:ea typeface="微软雅黑" panose="020b0503020204020204" pitchFamily="34" charset="-122"/>
              </a:rPr>
              <a:t>　　　　　　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 u="sng">
                <a:latin typeface="微软雅黑" panose="020b0503020204020204" pitchFamily="34" charset="-122"/>
                <a:ea typeface="微软雅黑" panose="020b0503020204020204" pitchFamily="34" charset="-122"/>
              </a:rPr>
              <a:t>　　　　　　　　　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”起兴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从日常平凡的生活现象引出自身的感慨。 </a:t>
            </a:r>
            <a:endParaRPr lang="zh-CN" altLang="en-US" sz="5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12313692" y="10239191"/>
            <a:ext cx="9217024" cy="12464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5000">
                <a:solidFill>
                  <a:srgbClr val="A500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泻水置平地     各自东西南北流</a:t>
            </a:r>
            <a:endParaRPr lang="zh-CN" altLang="en-US" sz="5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/>
        </p:nvSpPr>
        <p:spPr>
          <a:xfrm>
            <a:off x="1152452" y="1116534"/>
            <a:ext cx="21098345" cy="1034129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4800" b="1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4.</a:t>
            </a:r>
            <a:r>
              <a:rPr lang="zh-CN" altLang="en-US" sz="4800" b="1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意象分析型</a:t>
            </a:r>
            <a:endParaRPr lang="zh-CN" altLang="en-US" sz="4800" b="1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如</a:t>
            </a:r>
            <a:r>
              <a:rPr lang="en-US" altLang="zh-CN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:[2022·</a:t>
            </a:r>
            <a:r>
              <a:rPr lang="zh-CN" altLang="en-US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新高考全国</a:t>
            </a:r>
            <a:r>
              <a:rPr lang="en-US" altLang="zh-CN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Ⅰ</a:t>
            </a:r>
            <a:r>
              <a:rPr lang="zh-CN" altLang="en-US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卷</a:t>
            </a:r>
            <a:r>
              <a:rPr lang="en-US" altLang="zh-CN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] </a:t>
            </a:r>
            <a:r>
              <a:rPr lang="zh-CN" altLang="en-US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自然界鸟类的啼鸣有时会引发人们的悲思愁绪</a:t>
            </a:r>
            <a:r>
              <a:rPr lang="en-US" altLang="zh-CN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这在唐宋诗词中屡见不鲜</a:t>
            </a:r>
            <a:r>
              <a:rPr lang="en-US" altLang="zh-CN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如“</a:t>
            </a:r>
            <a:r>
              <a:rPr lang="zh-CN" altLang="en-US" sz="4800" u="sng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　  　       　　</a:t>
            </a:r>
            <a:r>
              <a:rPr lang="en-US" altLang="zh-CN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4800" u="sng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　　   </a:t>
            </a:r>
            <a:r>
              <a:rPr lang="en-US" altLang="zh-CN" sz="4800" u="sng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sz="4800" u="sng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　   　</a:t>
            </a:r>
            <a:r>
              <a:rPr lang="zh-CN" altLang="en-US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”。题干中虽然没有提到具体诗篇的名字</a:t>
            </a:r>
            <a:r>
              <a:rPr lang="en-US" altLang="zh-CN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但意象“鸟类的啼鸣”提示此题答案可以是</a:t>
            </a:r>
            <a:r>
              <a:rPr lang="en-US" altLang="zh-CN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蜀道难</a:t>
            </a:r>
            <a:r>
              <a:rPr lang="en-US" altLang="zh-CN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中“但见悲鸟号古木</a:t>
            </a:r>
            <a:r>
              <a:rPr lang="en-US" altLang="zh-CN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雄飞雌从绕林间”两句或者是“又闻子规啼夜月</a:t>
            </a:r>
            <a:r>
              <a:rPr lang="en-US" altLang="zh-CN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愁空山”两句。 </a:t>
            </a:r>
            <a:endParaRPr lang="zh-CN" altLang="en-US" sz="4800" spc="-150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4800" b="1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【</a:t>
            </a:r>
            <a:r>
              <a:rPr lang="zh-CN" altLang="en-US" sz="4800" b="1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对点训练</a:t>
            </a:r>
            <a:r>
              <a:rPr lang="en-US" altLang="zh-CN" sz="4800" b="1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】</a:t>
            </a:r>
            <a:endParaRPr lang="en-US" altLang="zh-CN" sz="4800" b="1">
              <a:solidFill>
                <a:schemeClr val="accent6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6000" b="1" smtClean="0">
                <a:solidFill>
                  <a:srgbClr val="F79646">
                    <a:lumMod val="75000"/>
                  </a:srgbClr>
                </a:solidFill>
                <a:latin typeface="Times New Roman" panose="02020603050405020304"/>
                <a:ea typeface="微软雅黑" panose="020b0503020204020204" pitchFamily="34" charset="-122"/>
                <a:cs typeface="Times New Roman" panose="02020603050405020304"/>
              </a:rPr>
              <a:t>4.</a:t>
            </a:r>
            <a:r>
              <a:rPr lang="en-US" altLang="zh-CN" sz="4800" spc="-150" smtClean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[</a:t>
            </a:r>
            <a:r>
              <a:rPr lang="en-US" altLang="zh-CN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2021·</a:t>
            </a:r>
            <a:r>
              <a:rPr lang="zh-CN" altLang="en-US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新高考全国</a:t>
            </a:r>
            <a:r>
              <a:rPr lang="en-US" altLang="zh-CN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Ⅱ</a:t>
            </a:r>
            <a:r>
              <a:rPr lang="zh-CN" altLang="en-US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卷</a:t>
            </a:r>
            <a:r>
              <a:rPr lang="en-US" altLang="zh-CN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] </a:t>
            </a:r>
            <a:r>
              <a:rPr lang="zh-CN" altLang="en-US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古代的诗人受到</a:t>
            </a:r>
            <a:r>
              <a:rPr lang="en-US" altLang="zh-CN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楚辞</a:t>
            </a:r>
            <a:r>
              <a:rPr lang="en-US" altLang="zh-CN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·</a:t>
            </a:r>
            <a:r>
              <a:rPr lang="zh-CN" altLang="en-US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湘夫人</a:t>
            </a:r>
            <a:r>
              <a:rPr lang="en-US" altLang="zh-CN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》“</a:t>
            </a:r>
            <a:r>
              <a:rPr lang="zh-CN" altLang="en-US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袅袅兮秋风</a:t>
            </a:r>
            <a:r>
              <a:rPr lang="en-US" altLang="zh-CN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洞庭波兮木叶下”的启发</a:t>
            </a:r>
            <a:r>
              <a:rPr lang="en-US" altLang="zh-CN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创造出“落木”一词</a:t>
            </a:r>
            <a:r>
              <a:rPr lang="en-US" altLang="zh-CN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以指代落叶。该词在古典诗词中经常出现</a:t>
            </a:r>
            <a:r>
              <a:rPr lang="en-US" altLang="zh-CN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4800" spc="-1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如</a:t>
            </a:r>
            <a:r>
              <a:rPr lang="zh-CN" altLang="en-US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en-US" sz="4800" u="sng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　        　　　　　　　　　　　</a:t>
            </a:r>
            <a:r>
              <a:rPr lang="en-US" altLang="zh-CN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4800" u="sng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　　      　　　　　　　　　　　</a:t>
            </a:r>
            <a:r>
              <a:rPr lang="zh-CN" altLang="en-US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”。 </a:t>
            </a:r>
            <a:endParaRPr lang="zh-CN" altLang="en-US" sz="4800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3276688" y="9983793"/>
            <a:ext cx="10066173" cy="106984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4800" spc="-150">
                <a:solidFill>
                  <a:srgbClr val="A500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无边落木萧萧下</a:t>
            </a:r>
            <a:r>
              <a:rPr lang="en-US" altLang="zh-CN" sz="4800" spc="-150">
                <a:solidFill>
                  <a:srgbClr val="A500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/</a:t>
            </a:r>
            <a:r>
              <a:rPr lang="zh-CN" altLang="en-US" sz="4800" spc="-150">
                <a:solidFill>
                  <a:srgbClr val="A500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落木千山天远大</a:t>
            </a:r>
            <a:endParaRPr lang="zh-CN" altLang="en-US" sz="4800" spc="-150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12184623" y="9925317"/>
            <a:ext cx="10066173" cy="12003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4800" spc="-150">
                <a:solidFill>
                  <a:srgbClr val="A500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不尽长江滚滚来</a:t>
            </a:r>
            <a:r>
              <a:rPr lang="en-US" altLang="zh-CN" sz="4800" spc="-150">
                <a:solidFill>
                  <a:srgbClr val="A500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/</a:t>
            </a:r>
            <a:r>
              <a:rPr lang="zh-CN" altLang="en-US" sz="4800" spc="-150">
                <a:solidFill>
                  <a:srgbClr val="A500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澄江一道月分明</a:t>
            </a:r>
            <a:endParaRPr lang="zh-CN" altLang="en-US" sz="4800" spc="-150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/>
        </p:nvSpPr>
        <p:spPr>
          <a:xfrm>
            <a:off x="1152452" y="1116534"/>
            <a:ext cx="21098345" cy="563231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4800" b="1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5.</a:t>
            </a:r>
            <a:r>
              <a:rPr lang="zh-CN" altLang="en-US" sz="4800" b="1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交际运用型</a:t>
            </a:r>
            <a:endParaRPr lang="zh-CN" altLang="en-US" sz="4800" b="1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如</a:t>
            </a:r>
            <a:r>
              <a:rPr lang="en-US" altLang="zh-CN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:</a:t>
            </a:r>
            <a:r>
              <a:rPr lang="zh-CN" altLang="en-US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在“停课不停学”期间的云班会上讨论“学习和思考的关系”</a:t>
            </a:r>
            <a:r>
              <a:rPr lang="en-US" altLang="zh-CN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你想强调学习的重要性</a:t>
            </a:r>
            <a:r>
              <a:rPr lang="en-US" altLang="zh-CN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可以引用</a:t>
            </a:r>
            <a:r>
              <a:rPr lang="en-US" altLang="zh-CN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荀子</a:t>
            </a:r>
            <a:r>
              <a:rPr lang="en-US" altLang="zh-CN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·</a:t>
            </a:r>
            <a:r>
              <a:rPr lang="zh-CN" altLang="en-US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劝学</a:t>
            </a:r>
            <a:r>
              <a:rPr lang="en-US" altLang="zh-CN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中的“</a:t>
            </a:r>
            <a:r>
              <a:rPr lang="zh-CN" altLang="en-US" sz="4800" u="sng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　　　　　　　　</a:t>
            </a:r>
            <a:r>
              <a:rPr lang="en-US" altLang="zh-CN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4800" u="sng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　　　　　　　</a:t>
            </a:r>
            <a:r>
              <a:rPr lang="zh-CN" altLang="en-US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”两句。此题以情景交际的形式考查默写</a:t>
            </a:r>
            <a:r>
              <a:rPr lang="en-US" altLang="zh-CN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答案为“吾尝终日而思矣</a:t>
            </a:r>
            <a:r>
              <a:rPr lang="en-US" altLang="zh-CN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不如须臾之所学也”。  </a:t>
            </a:r>
            <a:endParaRPr lang="zh-CN" altLang="en-US" sz="4800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>
    <p:pull dir="d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/>
        </p:nvSpPr>
        <p:spPr>
          <a:xfrm>
            <a:off x="1152452" y="1116534"/>
            <a:ext cx="21098345" cy="1034129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4800" b="1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【</a:t>
            </a:r>
            <a:r>
              <a:rPr lang="zh-CN" altLang="en-US" sz="4800" b="1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对点训练</a:t>
            </a:r>
            <a:r>
              <a:rPr lang="en-US" altLang="zh-CN" sz="4800" b="1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】</a:t>
            </a:r>
            <a:endParaRPr lang="en-US" altLang="zh-CN" sz="4800" b="1">
              <a:solidFill>
                <a:schemeClr val="accent6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dist">
              <a:lnSpc>
                <a:spcPct val="150000"/>
              </a:lnSpc>
            </a:pPr>
            <a:r>
              <a:rPr lang="en-US" altLang="zh-CN" sz="6000" b="1" smtClean="0">
                <a:solidFill>
                  <a:srgbClr val="F79646">
                    <a:lumMod val="75000"/>
                  </a:srgbClr>
                </a:solidFill>
                <a:latin typeface="Times New Roman" panose="02020603050405020304"/>
                <a:ea typeface="微软雅黑" panose="020b0503020204020204" pitchFamily="34" charset="-122"/>
                <a:cs typeface="Times New Roman" panose="02020603050405020304"/>
              </a:rPr>
              <a:t>5.</a:t>
            </a:r>
            <a:r>
              <a:rPr lang="zh-CN" altLang="en-US" sz="4800" smtClean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我们</a:t>
            </a:r>
            <a:r>
              <a:rPr lang="zh-CN" altLang="en-US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即将告别难忘的高中生活</a:t>
            </a:r>
            <a:r>
              <a:rPr lang="en-US" altLang="zh-CN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即将告别朝夕相处的老师和同学</a:t>
            </a:r>
            <a:r>
              <a:rPr lang="en-US" altLang="zh-CN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心中有不舍</a:t>
            </a:r>
            <a:r>
              <a:rPr lang="en-US" altLang="zh-CN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日后会思念。未来</a:t>
            </a:r>
            <a:r>
              <a:rPr lang="en-US" altLang="zh-CN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相隔两地的我们会同望一轮明月</a:t>
            </a:r>
            <a:r>
              <a:rPr lang="en-US" altLang="zh-CN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希望在追逐月光中将思念寄予对方</a:t>
            </a:r>
            <a:r>
              <a:rPr lang="en-US" altLang="zh-CN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这便是张若虚</a:t>
            </a:r>
            <a:r>
              <a:rPr lang="en-US" altLang="zh-CN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春江花月夜</a:t>
            </a:r>
            <a:r>
              <a:rPr lang="en-US" altLang="zh-CN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中“</a:t>
            </a:r>
            <a:r>
              <a:rPr lang="en-US" altLang="zh-CN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(1</a:t>
            </a:r>
            <a:r>
              <a:rPr lang="en-US" altLang="zh-CN" sz="4800" smtClean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)</a:t>
            </a:r>
            <a:r>
              <a:rPr lang="zh-CN" altLang="en-US" sz="4800" u="sng" smtClean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　　</a:t>
            </a:r>
            <a:r>
              <a:rPr lang="zh-CN" altLang="en-US" sz="4800" u="sng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　　　　　　　　　　</a:t>
            </a:r>
            <a:r>
              <a:rPr lang="en-US" altLang="zh-CN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endParaRPr lang="en-US" altLang="zh-CN" sz="4800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4800" u="sng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　　　　　　　　　　　　</a:t>
            </a:r>
            <a:r>
              <a:rPr lang="zh-CN" altLang="en-US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”两句表达的动人情感。新的人生之路上</a:t>
            </a:r>
            <a:r>
              <a:rPr lang="en-US" altLang="zh-CN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希望大家记住魏征在</a:t>
            </a:r>
            <a:r>
              <a:rPr lang="en-US" altLang="zh-CN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谏太宗十思疏</a:t>
            </a:r>
            <a:r>
              <a:rPr lang="en-US" altLang="zh-CN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中“有善始者实繁</a:t>
            </a:r>
            <a:r>
              <a:rPr lang="en-US" altLang="zh-CN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,(2)</a:t>
            </a:r>
            <a:r>
              <a:rPr lang="zh-CN" altLang="en-US" sz="4800" u="sng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　</a:t>
            </a:r>
            <a:r>
              <a:rPr lang="zh-CN" altLang="en-US" sz="4800" u="sng" smtClean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</a:t>
            </a:r>
            <a:r>
              <a:rPr lang="zh-CN" altLang="en-US" sz="4800" u="sng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　　　　　　　</a:t>
            </a:r>
            <a:r>
              <a:rPr lang="zh-CN" altLang="en-US" sz="4800" smtClean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zh-CN" altLang="en-US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的告诫</a:t>
            </a:r>
            <a:r>
              <a:rPr lang="en-US" altLang="zh-CN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像</a:t>
            </a:r>
            <a:r>
              <a:rPr lang="en-US" altLang="zh-CN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劝学</a:t>
            </a:r>
            <a:r>
              <a:rPr lang="en-US" altLang="zh-CN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中“</a:t>
            </a:r>
            <a:r>
              <a:rPr lang="en-US" altLang="zh-CN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(3)</a:t>
            </a:r>
            <a:r>
              <a:rPr lang="zh-CN" altLang="en-US" sz="4800" u="sng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　　　　　　</a:t>
            </a:r>
            <a:r>
              <a:rPr lang="en-US" altLang="zh-CN" sz="4800" smtClean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功在不舍”那样坚持学习</a:t>
            </a:r>
            <a:r>
              <a:rPr lang="en-US" altLang="zh-CN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永不懈怠。当我们遇到复杂的现实问题时</a:t>
            </a:r>
            <a:r>
              <a:rPr lang="en-US" altLang="zh-CN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不要像</a:t>
            </a:r>
            <a:r>
              <a:rPr lang="en-US" altLang="zh-CN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石钟山记</a:t>
            </a:r>
            <a:r>
              <a:rPr lang="en-US" altLang="zh-CN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所反诘的“</a:t>
            </a:r>
            <a:r>
              <a:rPr lang="en-US" altLang="zh-CN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(4</a:t>
            </a:r>
            <a:r>
              <a:rPr lang="en-US" altLang="zh-CN" sz="4800" smtClean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)</a:t>
            </a:r>
            <a:r>
              <a:rPr lang="zh-CN" altLang="en-US" sz="4800" u="sng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　　　　</a:t>
            </a:r>
            <a:r>
              <a:rPr lang="zh-CN" altLang="en-US" sz="4800" u="sng" smtClean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</a:t>
            </a:r>
            <a:r>
              <a:rPr lang="zh-CN" altLang="en-US" sz="4800" u="sng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　　</a:t>
            </a:r>
            <a:r>
              <a:rPr lang="en-US" altLang="zh-CN" sz="4800" smtClean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endParaRPr lang="en-US" altLang="zh-CN" sz="4800" smtClean="0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4800" u="sng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　　　　　　　　　</a:t>
            </a:r>
            <a:r>
              <a:rPr lang="en-US" altLang="zh-CN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可乎</a:t>
            </a:r>
            <a:r>
              <a:rPr lang="en-US" altLang="zh-CN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?”,</a:t>
            </a:r>
            <a:r>
              <a:rPr lang="zh-CN" altLang="en-US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要亲身实践</a:t>
            </a:r>
            <a:r>
              <a:rPr lang="en-US" altLang="zh-CN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48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求得真知。 </a:t>
            </a:r>
            <a:endParaRPr lang="zh-CN" altLang="en-US" sz="4800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15554052" y="4558878"/>
            <a:ext cx="5965771" cy="12003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4800" spc="-150">
                <a:solidFill>
                  <a:srgbClr val="A500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此时相望不相闻　</a:t>
            </a:r>
            <a:endParaRPr lang="zh-CN" altLang="en-US" sz="4800" spc="-150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7633172" y="7741270"/>
            <a:ext cx="2952328" cy="12003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4800" spc="-150">
                <a:solidFill>
                  <a:srgbClr val="A500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驽马十驾</a:t>
            </a:r>
            <a:endParaRPr lang="zh-CN" altLang="en-US" sz="4800" spc="-150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2736628" y="5653038"/>
            <a:ext cx="5965771" cy="106984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4800" spc="-150">
                <a:solidFill>
                  <a:srgbClr val="A500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愿逐月华流照君</a:t>
            </a:r>
            <a:endParaRPr lang="zh-CN" altLang="en-US" sz="4800" spc="-150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15533838" y="6722883"/>
            <a:ext cx="5965771" cy="106984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4800" spc="-150">
                <a:solidFill>
                  <a:srgbClr val="A500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能克终者盖寡</a:t>
            </a:r>
            <a:endParaRPr lang="zh-CN" altLang="en-US" sz="4800" spc="-150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1152452" y="8893398"/>
            <a:ext cx="20882321" cy="230832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4800" spc="-150" smtClean="0">
                <a:solidFill>
                  <a:srgbClr val="A500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                                                                                                       事</a:t>
            </a:r>
            <a:r>
              <a:rPr lang="zh-CN" altLang="en-US" sz="4800" spc="-150">
                <a:solidFill>
                  <a:srgbClr val="A500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不目见</a:t>
            </a:r>
            <a:r>
              <a:rPr lang="zh-CN" altLang="en-US" sz="4800" spc="-150" smtClean="0">
                <a:solidFill>
                  <a:srgbClr val="A500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耳闻</a:t>
            </a:r>
            <a:endParaRPr lang="en-US" altLang="zh-CN" sz="4800" spc="-150" smtClean="0">
              <a:solidFill>
                <a:srgbClr val="A5002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zh-CN" altLang="en-US" sz="4800" spc="-150">
                <a:solidFill>
                  <a:srgbClr val="A500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　   </a:t>
            </a:r>
            <a:r>
              <a:rPr lang="zh-CN" altLang="en-US" sz="4800" spc="-150" smtClean="0">
                <a:solidFill>
                  <a:srgbClr val="A500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r>
              <a:rPr lang="zh-CN" altLang="en-US" sz="4800" spc="-150">
                <a:solidFill>
                  <a:srgbClr val="A500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而臆断其有无</a:t>
            </a:r>
            <a:endParaRPr lang="zh-CN" altLang="en-US" sz="4800" spc="-150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1452769" y="1548582"/>
            <a:ext cx="20912717" cy="701730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5000" b="1">
                <a:latin typeface="微软雅黑" panose="020b0503020204020204" pitchFamily="34" charset="-122"/>
                <a:ea typeface="微软雅黑" panose="020b0503020204020204" pitchFamily="34" charset="-122"/>
              </a:rPr>
              <a:t>6.</a:t>
            </a:r>
            <a:r>
              <a:rPr lang="zh-CN" altLang="en-US" sz="5000" b="1">
                <a:latin typeface="微软雅黑" panose="020b0503020204020204" pitchFamily="34" charset="-122"/>
                <a:ea typeface="微软雅黑" panose="020b0503020204020204" pitchFamily="34" charset="-122"/>
              </a:rPr>
              <a:t>开放式默写</a:t>
            </a:r>
            <a:endParaRPr lang="zh-CN" altLang="en-US" sz="50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ct val="150000"/>
              </a:lnSpc>
            </a:pP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如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:[2021·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新高考全国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Ⅰ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卷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]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项羽破秦入关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三分关中之地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以秦降将章邯为雍王、司马欣为塞王、董翳为翟王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合称“三秦”。从此“三秦”作为一个地理名词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频繁在古诗词中出现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如“</a:t>
            </a:r>
            <a:r>
              <a:rPr lang="zh-CN" altLang="en-US" sz="5000" u="sng">
                <a:latin typeface="微软雅黑" panose="020b0503020204020204" pitchFamily="34" charset="-122"/>
                <a:ea typeface="微软雅黑" panose="020b0503020204020204" pitchFamily="34" charset="-122"/>
              </a:rPr>
              <a:t>　　　　　　　　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 u="sng">
                <a:latin typeface="微软雅黑" panose="020b0503020204020204" pitchFamily="34" charset="-122"/>
                <a:ea typeface="微软雅黑" panose="020b0503020204020204" pitchFamily="34" charset="-122"/>
              </a:rPr>
              <a:t>　　　　　　　　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”。本题为开放式默写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答案不唯一。但根据高考要求的背诵篇目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此处可以填写“城阙辅三秦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风烟望五津”。</a:t>
            </a:r>
            <a:endParaRPr lang="zh-CN" altLang="en-US" sz="5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>
    <p:pull dir="d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1452769" y="1548582"/>
            <a:ext cx="20912717" cy="609397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5000" b="1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【</a:t>
            </a:r>
            <a:r>
              <a:rPr lang="zh-CN" altLang="en-US" sz="5000" b="1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对点训练</a:t>
            </a:r>
            <a:r>
              <a:rPr lang="en-US" altLang="zh-CN" sz="5000" b="1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】</a:t>
            </a:r>
            <a:endParaRPr lang="en-US" altLang="zh-CN" sz="5000" b="1">
              <a:solidFill>
                <a:schemeClr val="accent6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ct val="150000"/>
              </a:lnSpc>
            </a:pPr>
            <a:r>
              <a:rPr lang="en-US" altLang="zh-CN" sz="6000" b="1" smtClean="0">
                <a:solidFill>
                  <a:srgbClr val="F79646">
                    <a:lumMod val="75000"/>
                  </a:srgbClr>
                </a:solidFill>
                <a:latin typeface="Times New Roman" panose="02020603050405020304"/>
                <a:ea typeface="微软雅黑" panose="020b0503020204020204" pitchFamily="34" charset="-122"/>
                <a:cs typeface="Times New Roman" panose="02020603050405020304"/>
              </a:rPr>
              <a:t>6.</a:t>
            </a:r>
            <a:r>
              <a:rPr lang="zh-CN" altLang="en-US" sz="5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古代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衣服因为原料质地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制成后较为硬挺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穿着前须置于石上舂捣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使之柔软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这一过程称为“捣衣”。古典诗词中常用“捣衣”和与之相关的“砧声”来表现闺妇思念征夫、游子思家怀乡、征人对常年征战的不满等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比如唐人的诗句“</a:t>
            </a:r>
            <a:r>
              <a:rPr lang="zh-CN" altLang="en-US" sz="5000" u="sng">
                <a:latin typeface="微软雅黑" panose="020b0503020204020204" pitchFamily="34" charset="-122"/>
                <a:ea typeface="微软雅黑" panose="020b0503020204020204" pitchFamily="34" charset="-122"/>
              </a:rPr>
              <a:t>　　　　　　　　　　　　　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 u="sng">
                <a:latin typeface="微软雅黑" panose="020b0503020204020204" pitchFamily="34" charset="-122"/>
                <a:ea typeface="微软雅黑" panose="020b0503020204020204" pitchFamily="34" charset="-122"/>
              </a:rPr>
              <a:t>　　　　　　　　　　　　　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”。 </a:t>
            </a:r>
            <a:endParaRPr lang="zh-CN" altLang="en-US" sz="5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4536828" y="6180901"/>
            <a:ext cx="16489832" cy="12003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4800" spc="-150">
                <a:solidFill>
                  <a:srgbClr val="A500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长安一片月</a:t>
            </a:r>
            <a:r>
              <a:rPr lang="en-US" altLang="zh-CN" sz="4800" spc="-150">
                <a:solidFill>
                  <a:srgbClr val="A500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/</a:t>
            </a:r>
            <a:r>
              <a:rPr lang="zh-CN" altLang="en-US" sz="4800" spc="-150">
                <a:solidFill>
                  <a:srgbClr val="A500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玉户帘中卷不去　   万户捣衣声</a:t>
            </a:r>
            <a:r>
              <a:rPr lang="en-US" altLang="zh-CN" sz="4800" spc="-150">
                <a:solidFill>
                  <a:srgbClr val="A500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/</a:t>
            </a:r>
            <a:r>
              <a:rPr lang="zh-CN" altLang="en-US" sz="4800" spc="-150">
                <a:solidFill>
                  <a:srgbClr val="A500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捣衣砧上拂还来</a:t>
            </a:r>
            <a:endParaRPr lang="zh-CN" altLang="en-US" sz="4800" spc="-150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1452769" y="1548582"/>
            <a:ext cx="20912717" cy="58631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5000" b="1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二、备考建议</a:t>
            </a:r>
            <a:endParaRPr lang="zh-CN" altLang="en-US" sz="5000" b="1">
              <a:solidFill>
                <a:schemeClr val="accent6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ct val="150000"/>
              </a:lnSpc>
            </a:pP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       高考试卷多以情境填空的形式考查名篇名句默写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落实到卷面上就是考查字形的正确书写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所以在复习过程中对要求背诵的古诗文篇目要以最终的书写为目的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要做到“三清”“两准”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:“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三清”即卷面清洁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字迹清楚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笔画清晰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;“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两准”即字形准确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句型准确。复习时要注意以下几点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: </a:t>
            </a:r>
            <a:endParaRPr lang="en-US" altLang="zh-CN" sz="5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>
    <p:pull dir="d"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1452769" y="900510"/>
            <a:ext cx="20912717" cy="118647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5000" b="1"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en-US" sz="5000" b="1">
                <a:latin typeface="微软雅黑" panose="020b0503020204020204" pitchFamily="34" charset="-122"/>
                <a:ea typeface="微软雅黑" panose="020b0503020204020204" pitchFamily="34" charset="-122"/>
              </a:rPr>
              <a:t>辨析通假字</a:t>
            </a:r>
            <a:endParaRPr lang="zh-CN" altLang="en-US" sz="50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ct val="150000"/>
              </a:lnSpc>
            </a:pP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       在古诗文篇目中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作者没有使用本字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而临时借用了音同或音近的字来替代的现象十分普遍。在默写时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一定要注意原文中通假字的字形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切不可因惯性思维将其误写成本字。如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师说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中“师者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所以传道受业解惑也”的“受”经常被误写为“传授”的“授”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,《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劝学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中“则知明而行无过矣”的“知”、“君子生非异也”的“生”、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念奴娇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·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赤壁怀古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中“一尊还酹江月”的“尊”等都是错误率极高的通假字。</a:t>
            </a:r>
            <a:endParaRPr lang="zh-CN" altLang="en-US" sz="5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ct val="150000"/>
              </a:lnSpc>
            </a:pPr>
            <a:r>
              <a:rPr lang="en-US" altLang="zh-CN" sz="5000" b="1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【</a:t>
            </a:r>
            <a:r>
              <a:rPr lang="zh-CN" altLang="en-US" sz="5000" b="1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对点训练</a:t>
            </a:r>
            <a:r>
              <a:rPr lang="en-US" altLang="zh-CN" sz="5000" b="1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】</a:t>
            </a:r>
            <a:endParaRPr lang="en-US" altLang="zh-CN" sz="5000" b="1">
              <a:solidFill>
                <a:schemeClr val="accent6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ct val="150000"/>
              </a:lnSpc>
            </a:pPr>
            <a:r>
              <a:rPr lang="en-US" altLang="zh-CN" sz="6000" b="1" smtClean="0">
                <a:solidFill>
                  <a:srgbClr val="F79646">
                    <a:lumMod val="75000"/>
                  </a:srgbClr>
                </a:solidFill>
                <a:latin typeface="Times New Roman" panose="02020603050405020304"/>
                <a:ea typeface="微软雅黑" panose="020b0503020204020204" pitchFamily="34" charset="-122"/>
                <a:cs typeface="Times New Roman" panose="02020603050405020304"/>
              </a:rPr>
              <a:t>7.</a:t>
            </a:r>
            <a:r>
              <a:rPr lang="zh-CN" altLang="en-US" sz="5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曹操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短歌行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中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,“</a:t>
            </a:r>
            <a:r>
              <a:rPr lang="zh-CN" altLang="en-US" sz="5000" u="sng">
                <a:latin typeface="微软雅黑" panose="020b0503020204020204" pitchFamily="34" charset="-122"/>
                <a:ea typeface="微软雅黑" panose="020b0503020204020204" pitchFamily="34" charset="-122"/>
              </a:rPr>
              <a:t>　</a:t>
            </a:r>
            <a:r>
              <a:rPr lang="zh-CN" altLang="en-US" sz="5000" u="sng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sz="5000" u="sng">
                <a:latin typeface="微软雅黑" panose="020b0503020204020204" pitchFamily="34" charset="-122"/>
                <a:ea typeface="微软雅黑" panose="020b0503020204020204" pitchFamily="34" charset="-122"/>
              </a:rPr>
              <a:t>　　　　　　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 u="sng">
                <a:latin typeface="微软雅黑" panose="020b0503020204020204" pitchFamily="34" charset="-122"/>
                <a:ea typeface="微软雅黑" panose="020b0503020204020204" pitchFamily="34" charset="-122"/>
              </a:rPr>
              <a:t>　　　　　　 　</a:t>
            </a:r>
            <a:r>
              <a:rPr lang="zh-CN" altLang="en-US" sz="5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两句写主客久别重逢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欢饮畅谈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念念不忘往日的情谊。 </a:t>
            </a:r>
            <a:endParaRPr lang="zh-CN" altLang="en-US" sz="5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9289356" y="10141341"/>
            <a:ext cx="7560840" cy="12003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4800" spc="-150">
                <a:solidFill>
                  <a:srgbClr val="A500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契阔谈讌　       </a:t>
            </a:r>
            <a:r>
              <a:rPr lang="zh-CN" altLang="en-US" sz="4800" spc="-150" smtClean="0">
                <a:solidFill>
                  <a:srgbClr val="A500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心</a:t>
            </a:r>
            <a:r>
              <a:rPr lang="zh-CN" altLang="en-US" sz="4800" spc="-150">
                <a:solidFill>
                  <a:srgbClr val="A500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念旧恩</a:t>
            </a:r>
            <a:endParaRPr lang="zh-CN" altLang="en-US" sz="4800" spc="-150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1452769" y="900510"/>
            <a:ext cx="20912717" cy="1071062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5000" b="1">
                <a:latin typeface="微软雅黑" panose="020b0503020204020204" pitchFamily="34" charset="-122"/>
                <a:ea typeface="微软雅黑" panose="020b0503020204020204" pitchFamily="34" charset="-122"/>
              </a:rPr>
              <a:t>2.</a:t>
            </a:r>
            <a:r>
              <a:rPr lang="zh-CN" altLang="en-US" sz="5000" b="1">
                <a:latin typeface="微软雅黑" panose="020b0503020204020204" pitchFamily="34" charset="-122"/>
                <a:ea typeface="微软雅黑" panose="020b0503020204020204" pitchFamily="34" charset="-122"/>
              </a:rPr>
              <a:t>辨析形近字</a:t>
            </a:r>
            <a:endParaRPr lang="zh-CN" altLang="en-US" sz="50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ct val="150000"/>
              </a:lnSpc>
            </a:pP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       有一部分形近字不仅字形相似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而且意思相同或接近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这就给默写带来了障碍。突破的关键点在于将含有形近字的不同语句分组强化识记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如“唯见江心秋月白”的“唯”和“惟江上之清风”的“惟”、“人生如梦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一尊还酹江月”的“尊”和“驾一叶之扁舟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举匏樽以相属”的“樽”、“非利足也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而致千里”的“致”和“不积跬步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无以至千里”的“至”等。</a:t>
            </a:r>
            <a:endParaRPr lang="zh-CN" altLang="en-US" sz="5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ct val="150000"/>
              </a:lnSpc>
            </a:pP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【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对点训练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】</a:t>
            </a:r>
            <a:endParaRPr lang="en-US" altLang="zh-CN" sz="5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ct val="150000"/>
              </a:lnSpc>
            </a:pPr>
            <a:r>
              <a:rPr lang="en-US" altLang="zh-CN" sz="6000" b="1" smtClean="0">
                <a:solidFill>
                  <a:srgbClr val="F79646">
                    <a:lumMod val="75000"/>
                  </a:srgbClr>
                </a:solidFill>
                <a:latin typeface="Times New Roman" panose="02020603050405020304"/>
                <a:ea typeface="微软雅黑" panose="020b0503020204020204" pitchFamily="34" charset="-122"/>
                <a:cs typeface="Times New Roman" panose="02020603050405020304"/>
              </a:rPr>
              <a:t>8.</a:t>
            </a:r>
            <a:r>
              <a:rPr lang="zh-CN" altLang="en-US" sz="5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李白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蜀道难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中用神话传说表现蜀道开辟之难和来历之神奇的两句是“</a:t>
            </a:r>
            <a:r>
              <a:rPr lang="zh-CN" altLang="en-US" sz="5000" u="sng">
                <a:latin typeface="微软雅黑" panose="020b0503020204020204" pitchFamily="34" charset="-122"/>
                <a:ea typeface="微软雅黑" panose="020b0503020204020204" pitchFamily="34" charset="-122"/>
              </a:rPr>
              <a:t>　　　　　　　　　　　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 u="sng">
                <a:latin typeface="微软雅黑" panose="020b0503020204020204" pitchFamily="34" charset="-122"/>
                <a:ea typeface="微软雅黑" panose="020b0503020204020204" pitchFamily="34" charset="-122"/>
              </a:rPr>
              <a:t>　　　　　　　　　　　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”。 </a:t>
            </a:r>
            <a:endParaRPr lang="zh-CN" altLang="en-US" sz="5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3276688" y="10069333"/>
            <a:ext cx="12565396" cy="12003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4800" spc="-150">
                <a:solidFill>
                  <a:srgbClr val="A500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地崩山摧壮士死　        </a:t>
            </a:r>
            <a:r>
              <a:rPr lang="en-US" altLang="zh-CN" sz="4800" spc="-150">
                <a:solidFill>
                  <a:srgbClr val="A500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   </a:t>
            </a:r>
            <a:r>
              <a:rPr lang="zh-CN" altLang="en-US" sz="4800" spc="-150">
                <a:solidFill>
                  <a:srgbClr val="A5002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然后天梯石栈相钩连</a:t>
            </a:r>
            <a:endParaRPr lang="zh-CN" altLang="en-US" sz="4800" spc="-150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22492970" cy="120523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https://d.book118.com/608003111042006027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宋体</vt:lpstr>
      <vt:lpstr>微软雅黑</vt:lpstr>
      <vt:lpstr>黑体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2024-09-05T01:11:47.925</cp:lastPrinted>
  <dcterms:created xsi:type="dcterms:W3CDTF">2024-09-04T17:11:47Z</dcterms:created>
  <dcterms:modified xsi:type="dcterms:W3CDTF">2024-09-04T17:11:49Z</dcterms:modified>
</cp:coreProperties>
</file>