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FE72DE-3AD2-47C8-93B8-5CDACE597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B2167-50F3-4446-87BE-20CE2858C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3BCA65-9BA5-47E3-A967-8F5858C3E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390FCF-E590-4F37-842E-4C70A46459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5444C2-EFCD-4B1C-8D78-4D819C5A3C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AF63F6-5479-41E3-BD34-BC3CFF6BB1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806E49-D7CE-4DC4-93D9-3A1125E75C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A1693C-7526-4652-90E3-5E552E5560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A1CACB-7839-48BC-993E-B89E31B67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49101-FCAF-4DA2-B159-F917029B1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E6634-319B-43C5-BFEA-5EF90B1DA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04006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:PPT可修改</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体育产业运动营销人员培训与策略分析的案例探讨与应用的研究与实践的方法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体育产业运动营销人员培训现状分析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策略分析方法在体育产业运动营销中的应用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体育产业运动营销人员培训策略制定与实施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体育产业运动营销人员培训策略优化与创新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体育产业运动营销人员培训与策略分析的实践应用与展望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4" b="29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体育产业快速发展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运动营销人才需求增加</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营销策略分析的重要性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随着全球体育产业的迅猛增长，运动营销作为体育产业的重要组成部分，对于推动体育产业发展具有重要意义。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运动营销人才的匮乏已成为制约体育产业发展的瓶颈之一，加强运动营销人员培训是满足市场需求、推动体育产业发展的关键。</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在体育产业中，营销策略的制定和执行对于品牌塑造、市场拓展和赛事运营等方面具有至关重要的作用。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研究问题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本研究旨在通过对体育产业运动营销人员培训与策略分析的案例探讨，总结归纳出有效的培训方法和策略分析工具，为提升运动营销人员专业素养和制定科学合理的营销策略提供理论支持和实践指导。</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如何有效地进行运动营销人员培训？如何制定科学合理的营销策略以满足市场需求和实现品牌目标？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03461" y="4918823"/>
            <a:ext cx="1141000" cy="113947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153981" y="5264961"/>
            <a:ext cx="440054" cy="394907"/>
            <a:chOff x="4153981" y="5264961"/>
            <a:chExt cx="440054" cy="394907"/>
          </a:xfrm>
        </p:grpSpPr>
        <p:sp>
          <p:nvSpPr>
            <p:cNvPr id="4" name="Freeform 4"/>
            <p:cNvSpPr/>
            <p:nvPr/>
          </p:nvSpPr>
          <p:spPr>
            <a:xfrm>
              <a:off x="4433158" y="5264961"/>
              <a:ext cx="160877" cy="394906"/>
            </a:xfrm>
            <a:custGeom>
              <a:rect l="l" t="t" r="r" b="b"/>
              <a:pathLst>
                <a:path w="83" h="204">
                  <a:moveTo>
                    <a:pt x="17" y="57"/>
                  </a:moveTo>
                  <a:lnTo>
                    <a:pt x="0" y="57"/>
                  </a:lnTo>
                  <a:lnTo>
                    <a:pt x="43" y="0"/>
                  </a:lnTo>
                  <a:lnTo>
                    <a:pt x="83" y="57"/>
                  </a:lnTo>
                  <a:lnTo>
                    <a:pt x="67" y="57"/>
                  </a:lnTo>
                  <a:lnTo>
                    <a:pt x="67" y="204"/>
                  </a:lnTo>
                  <a:lnTo>
                    <a:pt x="17" y="204"/>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291617" y="5369451"/>
              <a:ext cx="160877" cy="290417"/>
            </a:xfrm>
            <a:custGeom>
              <a:rect l="l" t="t" r="r" b="b"/>
              <a:pathLst>
                <a:path w="83" h="150">
                  <a:moveTo>
                    <a:pt x="66" y="150"/>
                  </a:moveTo>
                  <a:lnTo>
                    <a:pt x="19" y="150"/>
                  </a:lnTo>
                  <a:lnTo>
                    <a:pt x="19" y="60"/>
                  </a:lnTo>
                  <a:lnTo>
                    <a:pt x="0" y="60"/>
                  </a:lnTo>
                  <a:lnTo>
                    <a:pt x="43" y="0"/>
                  </a:lnTo>
                  <a:lnTo>
                    <a:pt x="83" y="60"/>
                  </a:lnTo>
                  <a:lnTo>
                    <a:pt x="66" y="60"/>
                  </a:lnTo>
                  <a:lnTo>
                    <a:pt x="66" y="1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153981" y="5479845"/>
              <a:ext cx="160877" cy="180022"/>
            </a:xfrm>
            <a:custGeom>
              <a:rect l="l" t="t" r="r" b="b"/>
              <a:pathLst>
                <a:path w="83" h="93">
                  <a:moveTo>
                    <a:pt x="17" y="57"/>
                  </a:moveTo>
                  <a:lnTo>
                    <a:pt x="0" y="57"/>
                  </a:lnTo>
                  <a:lnTo>
                    <a:pt x="43" y="0"/>
                  </a:lnTo>
                  <a:lnTo>
                    <a:pt x="83" y="57"/>
                  </a:lnTo>
                  <a:lnTo>
                    <a:pt x="66" y="57"/>
                  </a:lnTo>
                  <a:lnTo>
                    <a:pt x="66" y="93"/>
                  </a:lnTo>
                  <a:lnTo>
                    <a:pt x="17" y="93"/>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5356942" y="4118045"/>
            <a:ext cx="1535373" cy="1828901"/>
          </a:xfrm>
          <a:custGeom>
            <a:rect l="l" t="t" r="r" b="b"/>
            <a:pathLst>
              <a:path w="633" h="730">
                <a:moveTo>
                  <a:pt x="453" y="534"/>
                </a:moveTo>
                <a:cubicBezTo>
                  <a:pt x="420" y="520"/>
                  <a:pt x="408" y="498"/>
                  <a:pt x="405" y="470"/>
                </a:cubicBezTo>
                <a:cubicBezTo>
                  <a:pt x="427" y="452"/>
                  <a:pt x="445" y="427"/>
                  <a:pt x="458" y="399"/>
                </a:cubicBezTo>
                <a:cubicBezTo>
                  <a:pt x="468" y="395"/>
                  <a:pt x="476" y="389"/>
                  <a:pt x="483" y="380"/>
                </a:cubicBezTo>
                <a:cubicBezTo>
                  <a:pt x="491" y="369"/>
                  <a:pt x="497" y="355"/>
                  <a:pt x="500" y="339"/>
                </a:cubicBezTo>
                <a:cubicBezTo>
                  <a:pt x="503" y="324"/>
                  <a:pt x="504" y="308"/>
                  <a:pt x="501" y="293"/>
                </a:cubicBezTo>
                <a:cubicBezTo>
                  <a:pt x="500" y="282"/>
                  <a:pt x="497" y="272"/>
                  <a:pt x="492" y="263"/>
                </a:cubicBezTo>
                <a:cubicBezTo>
                  <a:pt x="486" y="212"/>
                  <a:pt x="466" y="165"/>
                  <a:pt x="437" y="133"/>
                </a:cubicBezTo>
                <a:cubicBezTo>
                  <a:pt x="431" y="125"/>
                  <a:pt x="424" y="118"/>
                  <a:pt x="417" y="112"/>
                </a:cubicBezTo>
                <a:cubicBezTo>
                  <a:pt x="439" y="56"/>
                  <a:pt x="386" y="0"/>
                  <a:pt x="316" y="8"/>
                </a:cubicBezTo>
                <a:cubicBezTo>
                  <a:pt x="307" y="9"/>
                  <a:pt x="297" y="11"/>
                  <a:pt x="288" y="14"/>
                </a:cubicBezTo>
                <a:cubicBezTo>
                  <a:pt x="300" y="20"/>
                  <a:pt x="310" y="30"/>
                  <a:pt x="316" y="40"/>
                </a:cubicBezTo>
                <a:cubicBezTo>
                  <a:pt x="320" y="49"/>
                  <a:pt x="321" y="58"/>
                  <a:pt x="316" y="68"/>
                </a:cubicBezTo>
                <a:cubicBezTo>
                  <a:pt x="316" y="67"/>
                  <a:pt x="316" y="67"/>
                  <a:pt x="316" y="66"/>
                </a:cubicBezTo>
                <a:cubicBezTo>
                  <a:pt x="291" y="0"/>
                  <a:pt x="212" y="20"/>
                  <a:pt x="211" y="42"/>
                </a:cubicBezTo>
                <a:cubicBezTo>
                  <a:pt x="231" y="57"/>
                  <a:pt x="237" y="71"/>
                  <a:pt x="237" y="95"/>
                </a:cubicBezTo>
                <a:cubicBezTo>
                  <a:pt x="214" y="95"/>
                  <a:pt x="206" y="79"/>
                  <a:pt x="197" y="56"/>
                </a:cubicBezTo>
                <a:cubicBezTo>
                  <a:pt x="185" y="82"/>
                  <a:pt x="184" y="110"/>
                  <a:pt x="192" y="135"/>
                </a:cubicBezTo>
                <a:cubicBezTo>
                  <a:pt x="164" y="167"/>
                  <a:pt x="144" y="210"/>
                  <a:pt x="141" y="254"/>
                </a:cubicBezTo>
                <a:cubicBezTo>
                  <a:pt x="141" y="258"/>
                  <a:pt x="141" y="261"/>
                  <a:pt x="141" y="264"/>
                </a:cubicBezTo>
                <a:cubicBezTo>
                  <a:pt x="137" y="273"/>
                  <a:pt x="134" y="283"/>
                  <a:pt x="132" y="293"/>
                </a:cubicBezTo>
                <a:cubicBezTo>
                  <a:pt x="130" y="308"/>
                  <a:pt x="130" y="324"/>
                  <a:pt x="133" y="339"/>
                </a:cubicBezTo>
                <a:cubicBezTo>
                  <a:pt x="136" y="355"/>
                  <a:pt x="142" y="369"/>
                  <a:pt x="151" y="380"/>
                </a:cubicBezTo>
                <a:cubicBezTo>
                  <a:pt x="157" y="389"/>
                  <a:pt x="166" y="395"/>
                  <a:pt x="175" y="399"/>
                </a:cubicBezTo>
                <a:cubicBezTo>
                  <a:pt x="188" y="427"/>
                  <a:pt x="206" y="452"/>
                  <a:pt x="228" y="470"/>
                </a:cubicBezTo>
                <a:cubicBezTo>
                  <a:pt x="225" y="498"/>
                  <a:pt x="214" y="520"/>
                  <a:pt x="181" y="534"/>
                </a:cubicBezTo>
                <a:cubicBezTo>
                  <a:pt x="106" y="565"/>
                  <a:pt x="0" y="574"/>
                  <a:pt x="3" y="668"/>
                </a:cubicBezTo>
                <a:cubicBezTo>
                  <a:pt x="3" y="688"/>
                  <a:pt x="11" y="709"/>
                  <a:pt x="24" y="730"/>
                </a:cubicBezTo>
                <a:cubicBezTo>
                  <a:pt x="316" y="730"/>
                  <a:pt x="316" y="730"/>
                  <a:pt x="316" y="730"/>
                </a:cubicBezTo>
                <a:cubicBezTo>
                  <a:pt x="610" y="730"/>
                  <a:pt x="610" y="730"/>
                  <a:pt x="610" y="730"/>
                </a:cubicBezTo>
                <a:cubicBezTo>
                  <a:pt x="622" y="709"/>
                  <a:pt x="630" y="688"/>
                  <a:pt x="631" y="668"/>
                </a:cubicBezTo>
                <a:cubicBezTo>
                  <a:pt x="633" y="574"/>
                  <a:pt x="528" y="565"/>
                  <a:pt x="453" y="534"/>
                </a:cubicBezTo>
                <a:close/>
                <a:moveTo>
                  <a:pt x="189" y="384"/>
                </a:moveTo>
                <a:cubicBezTo>
                  <a:pt x="154" y="378"/>
                  <a:pt x="140" y="313"/>
                  <a:pt x="156" y="275"/>
                </a:cubicBezTo>
                <a:cubicBezTo>
                  <a:pt x="157" y="275"/>
                  <a:pt x="158" y="274"/>
                  <a:pt x="158" y="274"/>
                </a:cubicBezTo>
                <a:cubicBezTo>
                  <a:pt x="182" y="259"/>
                  <a:pt x="189" y="329"/>
                  <a:pt x="189" y="335"/>
                </a:cubicBezTo>
                <a:cubicBezTo>
                  <a:pt x="189" y="360"/>
                  <a:pt x="216" y="369"/>
                  <a:pt x="210" y="352"/>
                </a:cubicBezTo>
                <a:cubicBezTo>
                  <a:pt x="204" y="334"/>
                  <a:pt x="196" y="307"/>
                  <a:pt x="195" y="273"/>
                </a:cubicBezTo>
                <a:cubicBezTo>
                  <a:pt x="195" y="272"/>
                  <a:pt x="195" y="272"/>
                  <a:pt x="195" y="271"/>
                </a:cubicBezTo>
                <a:cubicBezTo>
                  <a:pt x="194" y="245"/>
                  <a:pt x="200" y="216"/>
                  <a:pt x="211" y="190"/>
                </a:cubicBezTo>
                <a:cubicBezTo>
                  <a:pt x="215" y="185"/>
                  <a:pt x="218" y="180"/>
                  <a:pt x="223" y="177"/>
                </a:cubicBezTo>
                <a:cubicBezTo>
                  <a:pt x="244" y="194"/>
                  <a:pt x="275" y="202"/>
                  <a:pt x="316" y="195"/>
                </a:cubicBezTo>
                <a:cubicBezTo>
                  <a:pt x="335" y="191"/>
                  <a:pt x="356" y="185"/>
                  <a:pt x="379" y="174"/>
                </a:cubicBezTo>
                <a:cubicBezTo>
                  <a:pt x="380" y="174"/>
                  <a:pt x="380" y="173"/>
                  <a:pt x="380" y="173"/>
                </a:cubicBezTo>
                <a:cubicBezTo>
                  <a:pt x="405" y="167"/>
                  <a:pt x="412" y="175"/>
                  <a:pt x="423" y="191"/>
                </a:cubicBezTo>
                <a:cubicBezTo>
                  <a:pt x="423" y="191"/>
                  <a:pt x="423" y="191"/>
                  <a:pt x="424" y="192"/>
                </a:cubicBezTo>
                <a:cubicBezTo>
                  <a:pt x="434" y="216"/>
                  <a:pt x="440" y="243"/>
                  <a:pt x="440" y="269"/>
                </a:cubicBezTo>
                <a:cubicBezTo>
                  <a:pt x="439" y="270"/>
                  <a:pt x="439" y="272"/>
                  <a:pt x="439" y="273"/>
                </a:cubicBezTo>
                <a:cubicBezTo>
                  <a:pt x="438" y="307"/>
                  <a:pt x="430" y="334"/>
                  <a:pt x="424" y="352"/>
                </a:cubicBezTo>
                <a:cubicBezTo>
                  <a:pt x="418" y="369"/>
                  <a:pt x="445" y="360"/>
                  <a:pt x="445" y="335"/>
                </a:cubicBezTo>
                <a:cubicBezTo>
                  <a:pt x="445" y="329"/>
                  <a:pt x="452" y="259"/>
                  <a:pt x="476" y="274"/>
                </a:cubicBezTo>
                <a:cubicBezTo>
                  <a:pt x="476" y="274"/>
                  <a:pt x="477" y="274"/>
                  <a:pt x="477" y="275"/>
                </a:cubicBezTo>
                <a:cubicBezTo>
                  <a:pt x="494" y="313"/>
                  <a:pt x="480" y="378"/>
                  <a:pt x="445" y="384"/>
                </a:cubicBezTo>
                <a:cubicBezTo>
                  <a:pt x="421" y="440"/>
                  <a:pt x="377" y="482"/>
                  <a:pt x="317" y="482"/>
                </a:cubicBezTo>
                <a:cubicBezTo>
                  <a:pt x="316" y="482"/>
                  <a:pt x="316" y="482"/>
                  <a:pt x="316" y="482"/>
                </a:cubicBezTo>
                <a:cubicBezTo>
                  <a:pt x="256" y="482"/>
                  <a:pt x="213" y="440"/>
                  <a:pt x="189" y="384"/>
                </a:cubicBezTo>
                <a:close/>
                <a:moveTo>
                  <a:pt x="249" y="484"/>
                </a:moveTo>
                <a:cubicBezTo>
                  <a:pt x="268" y="496"/>
                  <a:pt x="291" y="502"/>
                  <a:pt x="316" y="503"/>
                </a:cubicBezTo>
                <a:cubicBezTo>
                  <a:pt x="317" y="503"/>
                  <a:pt x="317" y="503"/>
                  <a:pt x="317" y="503"/>
                </a:cubicBezTo>
                <a:cubicBezTo>
                  <a:pt x="343" y="503"/>
                  <a:pt x="366" y="496"/>
                  <a:pt x="387" y="483"/>
                </a:cubicBezTo>
                <a:cubicBezTo>
                  <a:pt x="391" y="500"/>
                  <a:pt x="401" y="518"/>
                  <a:pt x="414" y="532"/>
                </a:cubicBezTo>
                <a:cubicBezTo>
                  <a:pt x="374" y="581"/>
                  <a:pt x="346" y="601"/>
                  <a:pt x="319" y="630"/>
                </a:cubicBezTo>
                <a:cubicBezTo>
                  <a:pt x="318" y="629"/>
                  <a:pt x="317" y="629"/>
                  <a:pt x="316" y="628"/>
                </a:cubicBezTo>
                <a:cubicBezTo>
                  <a:pt x="292" y="612"/>
                  <a:pt x="262" y="579"/>
                  <a:pt x="224" y="525"/>
                </a:cubicBezTo>
                <a:cubicBezTo>
                  <a:pt x="235" y="513"/>
                  <a:pt x="244" y="498"/>
                  <a:pt x="249" y="484"/>
                </a:cubicBezTo>
                <a:close/>
                <a:moveTo>
                  <a:pt x="403" y="669"/>
                </a:moveTo>
                <a:cubicBezTo>
                  <a:pt x="391" y="655"/>
                  <a:pt x="383" y="631"/>
                  <a:pt x="362" y="619"/>
                </a:cubicBezTo>
                <a:cubicBezTo>
                  <a:pt x="344" y="631"/>
                  <a:pt x="321" y="669"/>
                  <a:pt x="318" y="687"/>
                </a:cubicBezTo>
                <a:cubicBezTo>
                  <a:pt x="318" y="684"/>
                  <a:pt x="317" y="680"/>
                  <a:pt x="316" y="677"/>
                </a:cubicBezTo>
                <a:cubicBezTo>
                  <a:pt x="308" y="654"/>
                  <a:pt x="281" y="635"/>
                  <a:pt x="272" y="626"/>
                </a:cubicBezTo>
                <a:cubicBezTo>
                  <a:pt x="252" y="635"/>
                  <a:pt x="246" y="653"/>
                  <a:pt x="233" y="670"/>
                </a:cubicBezTo>
                <a:cubicBezTo>
                  <a:pt x="220" y="653"/>
                  <a:pt x="183" y="602"/>
                  <a:pt x="172" y="556"/>
                </a:cubicBezTo>
                <a:cubicBezTo>
                  <a:pt x="187" y="553"/>
                  <a:pt x="201" y="545"/>
                  <a:pt x="213" y="535"/>
                </a:cubicBezTo>
                <a:cubicBezTo>
                  <a:pt x="213" y="536"/>
                  <a:pt x="214" y="537"/>
                  <a:pt x="214" y="538"/>
                </a:cubicBezTo>
                <a:cubicBezTo>
                  <a:pt x="240" y="574"/>
                  <a:pt x="285" y="626"/>
                  <a:pt x="316" y="652"/>
                </a:cubicBezTo>
                <a:cubicBezTo>
                  <a:pt x="317" y="653"/>
                  <a:pt x="318" y="654"/>
                  <a:pt x="319" y="655"/>
                </a:cubicBezTo>
                <a:cubicBezTo>
                  <a:pt x="351" y="612"/>
                  <a:pt x="388" y="581"/>
                  <a:pt x="425" y="541"/>
                </a:cubicBezTo>
                <a:cubicBezTo>
                  <a:pt x="435" y="549"/>
                  <a:pt x="446" y="555"/>
                  <a:pt x="459" y="558"/>
                </a:cubicBezTo>
                <a:cubicBezTo>
                  <a:pt x="446" y="592"/>
                  <a:pt x="425" y="648"/>
                  <a:pt x="403" y="6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5462335" y="2645872"/>
            <a:ext cx="1139476" cy="1139476"/>
            <a:chOff x="5462335" y="2645872"/>
            <a:chExt cx="1139476" cy="1139476"/>
          </a:xfrm>
        </p:grpSpPr>
        <p:sp>
          <p:nvSpPr>
            <p:cNvPr id="9" name="AutoShape 9"/>
            <p:cNvSpPr/>
            <p:nvPr/>
          </p:nvSpPr>
          <p:spPr>
            <a:xfrm>
              <a:off x="5462335" y="2645872"/>
              <a:ext cx="1139476" cy="113947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730273" y="3007155"/>
              <a:ext cx="626173" cy="417004"/>
            </a:xfrm>
            <a:custGeom>
              <a:rect l="l" t="t" r="r" b="b"/>
              <a:pathLst>
                <a:path w="21547" h="21600">
                  <a:moveTo>
                    <a:pt x="18847" y="15749"/>
                  </a:moveTo>
                  <a:lnTo>
                    <a:pt x="2701" y="15749"/>
                  </a:lnTo>
                  <a:lnTo>
                    <a:pt x="2701" y="1346"/>
                  </a:lnTo>
                  <a:lnTo>
                    <a:pt x="18847" y="1346"/>
                  </a:lnTo>
                  <a:cubicBezTo>
                    <a:pt x="18847" y="1346"/>
                    <a:pt x="18847" y="15749"/>
                    <a:pt x="18847" y="15749"/>
                  </a:cubicBezTo>
                  <a:close/>
                  <a:moveTo>
                    <a:pt x="0" y="20510"/>
                  </a:moveTo>
                  <a:cubicBezTo>
                    <a:pt x="0" y="20510"/>
                    <a:pt x="-26" y="21600"/>
                    <a:pt x="1603" y="21600"/>
                  </a:cubicBezTo>
                  <a:cubicBezTo>
                    <a:pt x="2568" y="21600"/>
                    <a:pt x="6216" y="21600"/>
                    <a:pt x="9032" y="21600"/>
                  </a:cubicBezTo>
                  <a:cubicBezTo>
                    <a:pt x="9032" y="21600"/>
                    <a:pt x="10576" y="21600"/>
                    <a:pt x="12515" y="21600"/>
                  </a:cubicBezTo>
                  <a:cubicBezTo>
                    <a:pt x="15331" y="21600"/>
                    <a:pt x="18979" y="21600"/>
                    <a:pt x="19943" y="21600"/>
                  </a:cubicBezTo>
                  <a:cubicBezTo>
                    <a:pt x="21574" y="21600"/>
                    <a:pt x="21547" y="20510"/>
                    <a:pt x="21547" y="20510"/>
                  </a:cubicBezTo>
                  <a:lnTo>
                    <a:pt x="19418" y="16436"/>
                  </a:lnTo>
                  <a:cubicBezTo>
                    <a:pt x="19512" y="16224"/>
                    <a:pt x="19569" y="15977"/>
                    <a:pt x="19569" y="15711"/>
                  </a:cubicBezTo>
                  <a:lnTo>
                    <a:pt x="19569" y="1384"/>
                  </a:lnTo>
                  <a:cubicBezTo>
                    <a:pt x="19569" y="621"/>
                    <a:pt x="19123" y="0"/>
                    <a:pt x="18571" y="0"/>
                  </a:cubicBezTo>
                  <a:lnTo>
                    <a:pt x="2977" y="0"/>
                  </a:lnTo>
                  <a:cubicBezTo>
                    <a:pt x="2425" y="0"/>
                    <a:pt x="1979" y="621"/>
                    <a:pt x="1979" y="1384"/>
                  </a:cubicBezTo>
                  <a:lnTo>
                    <a:pt x="1979" y="15711"/>
                  </a:lnTo>
                  <a:cubicBezTo>
                    <a:pt x="1979" y="15978"/>
                    <a:pt x="2035" y="16224"/>
                    <a:pt x="2129" y="16436"/>
                  </a:cubicBezTo>
                  <a:cubicBezTo>
                    <a:pt x="2129" y="16436"/>
                    <a:pt x="0" y="20510"/>
                    <a:pt x="0" y="2051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771927" y="3559605"/>
            <a:ext cx="1141000" cy="1139476"/>
            <a:chOff x="6771927" y="3559605"/>
            <a:chExt cx="1141000" cy="1139476"/>
          </a:xfrm>
        </p:grpSpPr>
        <p:sp>
          <p:nvSpPr>
            <p:cNvPr id="12" name="AutoShape 12"/>
            <p:cNvSpPr/>
            <p:nvPr/>
          </p:nvSpPr>
          <p:spPr>
            <a:xfrm>
              <a:off x="6771927" y="3559605"/>
              <a:ext cx="1141000" cy="113947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09969" y="3904315"/>
              <a:ext cx="524732" cy="433769"/>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AutoShape 14"/>
          <p:cNvSpPr/>
          <p:nvPr/>
        </p:nvSpPr>
        <p:spPr>
          <a:xfrm>
            <a:off x="7209887" y="4918823"/>
            <a:ext cx="1141000" cy="1139476"/>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7551358" y="5262199"/>
            <a:ext cx="467582" cy="452819"/>
            <a:chOff x="7551358" y="5262199"/>
            <a:chExt cx="467582" cy="452819"/>
          </a:xfrm>
        </p:grpSpPr>
        <p:sp>
          <p:nvSpPr>
            <p:cNvPr id="16" name="Freeform 16"/>
            <p:cNvSpPr/>
            <p:nvPr/>
          </p:nvSpPr>
          <p:spPr>
            <a:xfrm>
              <a:off x="7551358" y="5309253"/>
              <a:ext cx="418814" cy="405765"/>
            </a:xfrm>
            <a:custGeom>
              <a:rect l="l" t="t" r="r" b="b"/>
              <a:pathLst>
                <a:path w="21600" h="21600">
                  <a:moveTo>
                    <a:pt x="18424" y="4659"/>
                  </a:moveTo>
                  <a:cubicBezTo>
                    <a:pt x="16941" y="2965"/>
                    <a:pt x="16941" y="2965"/>
                    <a:pt x="16941" y="2965"/>
                  </a:cubicBezTo>
                  <a:cubicBezTo>
                    <a:pt x="13976" y="0"/>
                    <a:pt x="13976" y="0"/>
                    <a:pt x="13976" y="0"/>
                  </a:cubicBezTo>
                  <a:cubicBezTo>
                    <a:pt x="13976" y="0"/>
                    <a:pt x="13976" y="0"/>
                    <a:pt x="12494" y="1482"/>
                  </a:cubicBezTo>
                  <a:cubicBezTo>
                    <a:pt x="11012" y="2965"/>
                    <a:pt x="6565" y="4659"/>
                    <a:pt x="6565" y="4659"/>
                  </a:cubicBezTo>
                  <a:cubicBezTo>
                    <a:pt x="0" y="21176"/>
                    <a:pt x="0" y="21176"/>
                    <a:pt x="0" y="21176"/>
                  </a:cubicBezTo>
                  <a:cubicBezTo>
                    <a:pt x="8047" y="12071"/>
                    <a:pt x="8047" y="12071"/>
                    <a:pt x="8047" y="12071"/>
                  </a:cubicBezTo>
                  <a:cubicBezTo>
                    <a:pt x="7624" y="10800"/>
                    <a:pt x="7835" y="9318"/>
                    <a:pt x="8682" y="8259"/>
                  </a:cubicBezTo>
                  <a:cubicBezTo>
                    <a:pt x="9953" y="6988"/>
                    <a:pt x="12071" y="6988"/>
                    <a:pt x="13341" y="8259"/>
                  </a:cubicBezTo>
                  <a:cubicBezTo>
                    <a:pt x="14400" y="9529"/>
                    <a:pt x="14400" y="11647"/>
                    <a:pt x="13341" y="12918"/>
                  </a:cubicBezTo>
                  <a:cubicBezTo>
                    <a:pt x="12282" y="13765"/>
                    <a:pt x="10800" y="13976"/>
                    <a:pt x="9529" y="13553"/>
                  </a:cubicBezTo>
                  <a:cubicBezTo>
                    <a:pt x="424" y="21600"/>
                    <a:pt x="424" y="21600"/>
                    <a:pt x="424" y="21600"/>
                  </a:cubicBezTo>
                  <a:cubicBezTo>
                    <a:pt x="16941" y="15035"/>
                    <a:pt x="16941" y="15035"/>
                    <a:pt x="16941" y="15035"/>
                  </a:cubicBezTo>
                  <a:cubicBezTo>
                    <a:pt x="16941" y="15035"/>
                    <a:pt x="18424" y="10588"/>
                    <a:pt x="19906" y="9106"/>
                  </a:cubicBezTo>
                  <a:cubicBezTo>
                    <a:pt x="21600" y="7624"/>
                    <a:pt x="21600" y="7624"/>
                    <a:pt x="21600" y="7624"/>
                  </a:cubicBezTo>
                  <a:lnTo>
                    <a:pt x="18424" y="4659"/>
                  </a:lnTo>
                  <a:close/>
                  <a:moveTo>
                    <a:pt x="18424" y="4659"/>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851109" y="5262199"/>
              <a:ext cx="167831" cy="162496"/>
            </a:xfrm>
            <a:custGeom>
              <a:rect l="l" t="t" r="r" b="b"/>
              <a:pathLst>
                <a:path w="21600" h="21600">
                  <a:moveTo>
                    <a:pt x="2667" y="0"/>
                  </a:moveTo>
                  <a:lnTo>
                    <a:pt x="21600" y="18933"/>
                  </a:lnTo>
                  <a:lnTo>
                    <a:pt x="18933" y="21600"/>
                  </a:lnTo>
                  <a:lnTo>
                    <a:pt x="0" y="2667"/>
                  </a:lnTo>
                  <a:lnTo>
                    <a:pt x="2667" y="0"/>
                  </a:lnTo>
                  <a:close/>
                  <a:moveTo>
                    <a:pt x="2667" y="0"/>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4231038" y="3559605"/>
            <a:ext cx="1139476" cy="1139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4315" y="3838497"/>
            <a:ext cx="536639" cy="596075"/>
            <a:chOff x="4544315" y="3838497"/>
            <a:chExt cx="536639" cy="596075"/>
          </a:xfrm>
        </p:grpSpPr>
        <p:sp>
          <p:nvSpPr>
            <p:cNvPr id="20" name="Freeform 20"/>
            <p:cNvSpPr/>
            <p:nvPr/>
          </p:nvSpPr>
          <p:spPr>
            <a:xfrm>
              <a:off x="4911504" y="3838497"/>
              <a:ext cx="169450" cy="160972"/>
            </a:xfrm>
            <a:custGeom>
              <a:rect l="l" t="t" r="r" b="b"/>
              <a:pathLst>
                <a:path w="25" h="24">
                  <a:moveTo>
                    <a:pt x="19" y="24"/>
                  </a:moveTo>
                  <a:cubicBezTo>
                    <a:pt x="20" y="23"/>
                    <a:pt x="20" y="23"/>
                    <a:pt x="21" y="22"/>
                  </a:cubicBezTo>
                  <a:cubicBezTo>
                    <a:pt x="25" y="17"/>
                    <a:pt x="24" y="8"/>
                    <a:pt x="19" y="4"/>
                  </a:cubicBezTo>
                  <a:cubicBezTo>
                    <a:pt x="13" y="0"/>
                    <a:pt x="5" y="1"/>
                    <a:pt x="0" y="7"/>
                  </a:cubicBezTo>
                  <a:cubicBezTo>
                    <a:pt x="0" y="7"/>
                    <a:pt x="0" y="7"/>
                    <a:pt x="0" y="8"/>
                  </a:cubicBezTo>
                  <a:cubicBezTo>
                    <a:pt x="8" y="11"/>
                    <a:pt x="15" y="17"/>
                    <a:pt x="19"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572604" y="3897838"/>
              <a:ext cx="488632" cy="536734"/>
            </a:xfrm>
            <a:custGeom>
              <a:rect l="l" t="t" r="r" b="b"/>
              <a:pathLst>
                <a:path w="73" h="80">
                  <a:moveTo>
                    <a:pt x="43" y="0"/>
                  </a:moveTo>
                  <a:cubicBezTo>
                    <a:pt x="42" y="0"/>
                    <a:pt x="42" y="0"/>
                    <a:pt x="42" y="0"/>
                  </a:cubicBezTo>
                  <a:cubicBezTo>
                    <a:pt x="42" y="0"/>
                    <a:pt x="42" y="0"/>
                    <a:pt x="42" y="0"/>
                  </a:cubicBezTo>
                  <a:cubicBezTo>
                    <a:pt x="42" y="0"/>
                    <a:pt x="41" y="0"/>
                    <a:pt x="41" y="0"/>
                  </a:cubicBezTo>
                  <a:cubicBezTo>
                    <a:pt x="41" y="0"/>
                    <a:pt x="41" y="0"/>
                    <a:pt x="41" y="0"/>
                  </a:cubicBezTo>
                  <a:cubicBezTo>
                    <a:pt x="41" y="0"/>
                    <a:pt x="40" y="0"/>
                    <a:pt x="40" y="0"/>
                  </a:cubicBezTo>
                  <a:cubicBezTo>
                    <a:pt x="40" y="0"/>
                    <a:pt x="40" y="0"/>
                    <a:pt x="40" y="0"/>
                  </a:cubicBezTo>
                  <a:cubicBezTo>
                    <a:pt x="40" y="0"/>
                    <a:pt x="39" y="0"/>
                    <a:pt x="39" y="0"/>
                  </a:cubicBezTo>
                  <a:cubicBezTo>
                    <a:pt x="39" y="0"/>
                    <a:pt x="39" y="0"/>
                    <a:pt x="39" y="0"/>
                  </a:cubicBezTo>
                  <a:cubicBezTo>
                    <a:pt x="39" y="0"/>
                    <a:pt x="38" y="0"/>
                    <a:pt x="38" y="0"/>
                  </a:cubicBezTo>
                  <a:cubicBezTo>
                    <a:pt x="38" y="0"/>
                    <a:pt x="38" y="0"/>
                    <a:pt x="38" y="0"/>
                  </a:cubicBezTo>
                  <a:cubicBezTo>
                    <a:pt x="38" y="0"/>
                    <a:pt x="38" y="0"/>
                    <a:pt x="37" y="0"/>
                  </a:cubicBezTo>
                  <a:cubicBezTo>
                    <a:pt x="37" y="0"/>
                    <a:pt x="37" y="0"/>
                    <a:pt x="36" y="0"/>
                  </a:cubicBezTo>
                  <a:cubicBezTo>
                    <a:pt x="36" y="0"/>
                    <a:pt x="36" y="0"/>
                    <a:pt x="35" y="0"/>
                  </a:cubicBezTo>
                  <a:cubicBezTo>
                    <a:pt x="35" y="0"/>
                    <a:pt x="35" y="0"/>
                    <a:pt x="34" y="0"/>
                  </a:cubicBezTo>
                  <a:cubicBezTo>
                    <a:pt x="34" y="0"/>
                    <a:pt x="34" y="0"/>
                    <a:pt x="33" y="0"/>
                  </a:cubicBezTo>
                  <a:cubicBezTo>
                    <a:pt x="33" y="0"/>
                    <a:pt x="33" y="0"/>
                    <a:pt x="32" y="0"/>
                  </a:cubicBezTo>
                  <a:cubicBezTo>
                    <a:pt x="32" y="0"/>
                    <a:pt x="32" y="0"/>
                    <a:pt x="32" y="0"/>
                  </a:cubicBezTo>
                  <a:cubicBezTo>
                    <a:pt x="32" y="0"/>
                    <a:pt x="32" y="0"/>
                    <a:pt x="32" y="0"/>
                  </a:cubicBezTo>
                  <a:cubicBezTo>
                    <a:pt x="32" y="0"/>
                    <a:pt x="32" y="0"/>
                    <a:pt x="32" y="0"/>
                  </a:cubicBezTo>
                  <a:cubicBezTo>
                    <a:pt x="31" y="0"/>
                    <a:pt x="31" y="0"/>
                    <a:pt x="31" y="0"/>
                  </a:cubicBezTo>
                  <a:cubicBezTo>
                    <a:pt x="31" y="0"/>
                    <a:pt x="31" y="0"/>
                    <a:pt x="31" y="0"/>
                  </a:cubicBezTo>
                  <a:cubicBezTo>
                    <a:pt x="30" y="0"/>
                    <a:pt x="30" y="0"/>
                    <a:pt x="30" y="0"/>
                  </a:cubicBezTo>
                  <a:cubicBezTo>
                    <a:pt x="13" y="4"/>
                    <a:pt x="0" y="19"/>
                    <a:pt x="0" y="37"/>
                  </a:cubicBezTo>
                  <a:cubicBezTo>
                    <a:pt x="0" y="47"/>
                    <a:pt x="4" y="57"/>
                    <a:pt x="12" y="64"/>
                  </a:cubicBezTo>
                  <a:cubicBezTo>
                    <a:pt x="7" y="69"/>
                    <a:pt x="7" y="69"/>
                    <a:pt x="7" y="69"/>
                  </a:cubicBezTo>
                  <a:cubicBezTo>
                    <a:pt x="4" y="71"/>
                    <a:pt x="5" y="77"/>
                    <a:pt x="7" y="77"/>
                  </a:cubicBezTo>
                  <a:cubicBezTo>
                    <a:pt x="9" y="79"/>
                    <a:pt x="12" y="79"/>
                    <a:pt x="14" y="77"/>
                  </a:cubicBezTo>
                  <a:cubicBezTo>
                    <a:pt x="16" y="75"/>
                    <a:pt x="20" y="72"/>
                    <a:pt x="21" y="70"/>
                  </a:cubicBezTo>
                  <a:cubicBezTo>
                    <a:pt x="25" y="72"/>
                    <a:pt x="31" y="73"/>
                    <a:pt x="36" y="73"/>
                  </a:cubicBezTo>
                  <a:cubicBezTo>
                    <a:pt x="42" y="73"/>
                    <a:pt x="47" y="72"/>
                    <a:pt x="52" y="70"/>
                  </a:cubicBezTo>
                  <a:cubicBezTo>
                    <a:pt x="53" y="72"/>
                    <a:pt x="57" y="75"/>
                    <a:pt x="58" y="77"/>
                  </a:cubicBezTo>
                  <a:cubicBezTo>
                    <a:pt x="62" y="80"/>
                    <a:pt x="65" y="77"/>
                    <a:pt x="66" y="77"/>
                  </a:cubicBezTo>
                  <a:cubicBezTo>
                    <a:pt x="68" y="74"/>
                    <a:pt x="68" y="71"/>
                    <a:pt x="66" y="69"/>
                  </a:cubicBezTo>
                  <a:cubicBezTo>
                    <a:pt x="61" y="64"/>
                    <a:pt x="61" y="64"/>
                    <a:pt x="61" y="64"/>
                  </a:cubicBezTo>
                  <a:cubicBezTo>
                    <a:pt x="68" y="57"/>
                    <a:pt x="73" y="47"/>
                    <a:pt x="73" y="37"/>
                  </a:cubicBezTo>
                  <a:cubicBezTo>
                    <a:pt x="73" y="19"/>
                    <a:pt x="60" y="4"/>
                    <a:pt x="43" y="0"/>
                  </a:cubicBezTo>
                  <a:close/>
                  <a:moveTo>
                    <a:pt x="36" y="65"/>
                  </a:moveTo>
                  <a:cubicBezTo>
                    <a:pt x="21" y="65"/>
                    <a:pt x="8" y="52"/>
                    <a:pt x="8" y="37"/>
                  </a:cubicBezTo>
                  <a:cubicBezTo>
                    <a:pt x="8" y="21"/>
                    <a:pt x="21" y="8"/>
                    <a:pt x="36" y="8"/>
                  </a:cubicBezTo>
                  <a:cubicBezTo>
                    <a:pt x="52" y="8"/>
                    <a:pt x="64" y="21"/>
                    <a:pt x="64" y="37"/>
                  </a:cubicBezTo>
                  <a:cubicBezTo>
                    <a:pt x="64" y="52"/>
                    <a:pt x="52" y="65"/>
                    <a:pt x="36" y="6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544315" y="3838497"/>
              <a:ext cx="175165" cy="160972"/>
            </a:xfrm>
            <a:custGeom>
              <a:rect l="l" t="t" r="r" b="b"/>
              <a:pathLst>
                <a:path w="26" h="24">
                  <a:moveTo>
                    <a:pt x="6" y="24"/>
                  </a:moveTo>
                  <a:cubicBezTo>
                    <a:pt x="11" y="17"/>
                    <a:pt x="18" y="11"/>
                    <a:pt x="26" y="8"/>
                  </a:cubicBezTo>
                  <a:cubicBezTo>
                    <a:pt x="26" y="7"/>
                    <a:pt x="25" y="7"/>
                    <a:pt x="25" y="7"/>
                  </a:cubicBezTo>
                  <a:cubicBezTo>
                    <a:pt x="21" y="1"/>
                    <a:pt x="13" y="0"/>
                    <a:pt x="7" y="4"/>
                  </a:cubicBezTo>
                  <a:cubicBezTo>
                    <a:pt x="1" y="8"/>
                    <a:pt x="0" y="17"/>
                    <a:pt x="5" y="22"/>
                  </a:cubicBezTo>
                  <a:cubicBezTo>
                    <a:pt x="5" y="23"/>
                    <a:pt x="6" y="23"/>
                    <a:pt x="6"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807015" y="3965656"/>
              <a:ext cx="19812" cy="79058"/>
            </a:xfrm>
            <a:custGeom>
              <a:rect l="l" t="t" r="r" b="b"/>
              <a:pathLst>
                <a:path w="3" h="12">
                  <a:moveTo>
                    <a:pt x="1" y="12"/>
                  </a:moveTo>
                  <a:cubicBezTo>
                    <a:pt x="2" y="12"/>
                    <a:pt x="3" y="11"/>
                    <a:pt x="3" y="10"/>
                  </a:cubicBezTo>
                  <a:cubicBezTo>
                    <a:pt x="3" y="2"/>
                    <a:pt x="3" y="2"/>
                    <a:pt x="3" y="2"/>
                  </a:cubicBezTo>
                  <a:cubicBezTo>
                    <a:pt x="3" y="1"/>
                    <a:pt x="2" y="0"/>
                    <a:pt x="1" y="0"/>
                  </a:cubicBezTo>
                  <a:cubicBezTo>
                    <a:pt x="0" y="0"/>
                    <a:pt x="0" y="1"/>
                    <a:pt x="0" y="2"/>
                  </a:cubicBezTo>
                  <a:cubicBezTo>
                    <a:pt x="0" y="10"/>
                    <a:pt x="0" y="10"/>
                    <a:pt x="0" y="10"/>
                  </a:cubicBezTo>
                  <a:cubicBezTo>
                    <a:pt x="0" y="11"/>
                    <a:pt x="0" y="12"/>
                    <a:pt x="1"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631945" y="4132248"/>
              <a:ext cx="79058"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911504" y="4132248"/>
              <a:ext cx="81915"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07015" y="4245310"/>
              <a:ext cx="19812" cy="81915"/>
            </a:xfrm>
            <a:custGeom>
              <a:rect l="l" t="t" r="r" b="b"/>
              <a:pathLst>
                <a:path w="3" h="12">
                  <a:moveTo>
                    <a:pt x="1" y="0"/>
                  </a:moveTo>
                  <a:cubicBezTo>
                    <a:pt x="0" y="0"/>
                    <a:pt x="0" y="1"/>
                    <a:pt x="0" y="1"/>
                  </a:cubicBezTo>
                  <a:cubicBezTo>
                    <a:pt x="0" y="10"/>
                    <a:pt x="0" y="10"/>
                    <a:pt x="0" y="10"/>
                  </a:cubicBezTo>
                  <a:cubicBezTo>
                    <a:pt x="0" y="11"/>
                    <a:pt x="0" y="12"/>
                    <a:pt x="1" y="12"/>
                  </a:cubicBezTo>
                  <a:cubicBezTo>
                    <a:pt x="2" y="12"/>
                    <a:pt x="3" y="11"/>
                    <a:pt x="3" y="10"/>
                  </a:cubicBezTo>
                  <a:cubicBezTo>
                    <a:pt x="3" y="1"/>
                    <a:pt x="3" y="1"/>
                    <a:pt x="3" y="1"/>
                  </a:cubicBezTo>
                  <a:cubicBezTo>
                    <a:pt x="3" y="1"/>
                    <a:pt x="2" y="0"/>
                    <a:pt x="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05383" y="4019282"/>
              <a:ext cx="228791" cy="152495"/>
            </a:xfrm>
            <a:custGeom>
              <a:rect l="l" t="t" r="r" b="b"/>
              <a:pathLst>
                <a:path w="34" h="23">
                  <a:moveTo>
                    <a:pt x="18" y="18"/>
                  </a:moveTo>
                  <a:cubicBezTo>
                    <a:pt x="33" y="3"/>
                    <a:pt x="33" y="3"/>
                    <a:pt x="33" y="3"/>
                  </a:cubicBezTo>
                  <a:cubicBezTo>
                    <a:pt x="33" y="3"/>
                    <a:pt x="34" y="2"/>
                    <a:pt x="34" y="2"/>
                  </a:cubicBezTo>
                  <a:cubicBezTo>
                    <a:pt x="34" y="2"/>
                    <a:pt x="33" y="1"/>
                    <a:pt x="33" y="1"/>
                  </a:cubicBezTo>
                  <a:cubicBezTo>
                    <a:pt x="33" y="1"/>
                    <a:pt x="32" y="0"/>
                    <a:pt x="32" y="0"/>
                  </a:cubicBezTo>
                  <a:cubicBezTo>
                    <a:pt x="32" y="0"/>
                    <a:pt x="31" y="1"/>
                    <a:pt x="31" y="1"/>
                  </a:cubicBezTo>
                  <a:cubicBezTo>
                    <a:pt x="20" y="12"/>
                    <a:pt x="20" y="12"/>
                    <a:pt x="20" y="12"/>
                  </a:cubicBezTo>
                  <a:cubicBezTo>
                    <a:pt x="16" y="16"/>
                    <a:pt x="16" y="16"/>
                    <a:pt x="16" y="16"/>
                  </a:cubicBezTo>
                  <a:cubicBezTo>
                    <a:pt x="16" y="16"/>
                    <a:pt x="16" y="16"/>
                    <a:pt x="16" y="16"/>
                  </a:cubicBezTo>
                  <a:cubicBezTo>
                    <a:pt x="16" y="16"/>
                    <a:pt x="16" y="16"/>
                    <a:pt x="16" y="16"/>
                  </a:cubicBezTo>
                  <a:cubicBezTo>
                    <a:pt x="15" y="15"/>
                    <a:pt x="15" y="15"/>
                    <a:pt x="15" y="15"/>
                  </a:cubicBezTo>
                  <a:cubicBezTo>
                    <a:pt x="15" y="15"/>
                    <a:pt x="15" y="15"/>
                    <a:pt x="15" y="15"/>
                  </a:cubicBezTo>
                  <a:cubicBezTo>
                    <a:pt x="15" y="15"/>
                    <a:pt x="15" y="15"/>
                    <a:pt x="15" y="15"/>
                  </a:cubicBezTo>
                  <a:cubicBezTo>
                    <a:pt x="4" y="7"/>
                    <a:pt x="4" y="7"/>
                    <a:pt x="4" y="7"/>
                  </a:cubicBezTo>
                  <a:cubicBezTo>
                    <a:pt x="3" y="6"/>
                    <a:pt x="3" y="6"/>
                    <a:pt x="2" y="6"/>
                  </a:cubicBezTo>
                  <a:cubicBezTo>
                    <a:pt x="2" y="6"/>
                    <a:pt x="1" y="7"/>
                    <a:pt x="1" y="7"/>
                  </a:cubicBezTo>
                  <a:cubicBezTo>
                    <a:pt x="0" y="8"/>
                    <a:pt x="0" y="8"/>
                    <a:pt x="0" y="9"/>
                  </a:cubicBezTo>
                  <a:cubicBezTo>
                    <a:pt x="0" y="9"/>
                    <a:pt x="1" y="10"/>
                    <a:pt x="1" y="10"/>
                  </a:cubicBezTo>
                  <a:cubicBezTo>
                    <a:pt x="13" y="19"/>
                    <a:pt x="13" y="19"/>
                    <a:pt x="13" y="19"/>
                  </a:cubicBezTo>
                  <a:cubicBezTo>
                    <a:pt x="12" y="20"/>
                    <a:pt x="12" y="20"/>
                    <a:pt x="12" y="20"/>
                  </a:cubicBezTo>
                  <a:cubicBezTo>
                    <a:pt x="11" y="21"/>
                    <a:pt x="11" y="21"/>
                    <a:pt x="11" y="21"/>
                  </a:cubicBezTo>
                  <a:cubicBezTo>
                    <a:pt x="11" y="22"/>
                    <a:pt x="11" y="22"/>
                    <a:pt x="12" y="23"/>
                  </a:cubicBezTo>
                  <a:cubicBezTo>
                    <a:pt x="12" y="23"/>
                    <a:pt x="12" y="23"/>
                    <a:pt x="13" y="23"/>
                  </a:cubicBezTo>
                  <a:cubicBezTo>
                    <a:pt x="16" y="21"/>
                    <a:pt x="16" y="21"/>
                    <a:pt x="16" y="21"/>
                  </a:cubicBezTo>
                  <a:cubicBezTo>
                    <a:pt x="17" y="22"/>
                    <a:pt x="17" y="22"/>
                    <a:pt x="17" y="22"/>
                  </a:cubicBezTo>
                  <a:cubicBezTo>
                    <a:pt x="18" y="23"/>
                    <a:pt x="18" y="23"/>
                    <a:pt x="18" y="23"/>
                  </a:cubicBezTo>
                  <a:cubicBezTo>
                    <a:pt x="18" y="23"/>
                    <a:pt x="19" y="23"/>
                    <a:pt x="20" y="23"/>
                  </a:cubicBezTo>
                  <a:cubicBezTo>
                    <a:pt x="21" y="23"/>
                    <a:pt x="22" y="22"/>
                    <a:pt x="21" y="21"/>
                  </a:cubicBezTo>
                  <a:cubicBezTo>
                    <a:pt x="21" y="20"/>
                    <a:pt x="21" y="20"/>
                    <a:pt x="21" y="19"/>
                  </a:cubicBezTo>
                  <a:lnTo>
                    <a:pt x="18" y="1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8" name="TextBox 28"/>
          <p:cNvSpPr txBox="1"/>
          <p:nvPr/>
        </p:nvSpPr>
        <p:spPr>
          <a:xfrm>
            <a:off x="4668799" y="1094214"/>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专家访谈法</a:t>
            </a:r>
          </a:p>
        </p:txBody>
      </p:sp>
      <p:sp>
        <p:nvSpPr>
          <p:cNvPr id="29" name="TextBox 29"/>
          <p:cNvSpPr txBox="1"/>
          <p:nvPr/>
        </p:nvSpPr>
        <p:spPr>
          <a:xfrm>
            <a:off x="1282762"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案例分析法</a:t>
            </a:r>
          </a:p>
        </p:txBody>
      </p:sp>
      <p:sp>
        <p:nvSpPr>
          <p:cNvPr id="30" name="TextBox 30"/>
          <p:cNvSpPr txBox="1"/>
          <p:nvPr/>
        </p:nvSpPr>
        <p:spPr>
          <a:xfrm>
            <a:off x="737668"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文献综述法</a:t>
            </a:r>
          </a:p>
        </p:txBody>
      </p:sp>
      <p:sp>
        <p:nvSpPr>
          <p:cNvPr id="31" name="TextBox 31"/>
          <p:cNvSpPr txBox="1"/>
          <p:nvPr/>
        </p:nvSpPr>
        <p:spPr>
          <a:xfrm>
            <a:off x="8194398"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问卷调查法</a:t>
            </a:r>
          </a:p>
        </p:txBody>
      </p:sp>
      <p:sp>
        <p:nvSpPr>
          <p:cNvPr id="32" name="TextBox 32"/>
          <p:cNvSpPr txBox="1"/>
          <p:nvPr/>
        </p:nvSpPr>
        <p:spPr>
          <a:xfrm>
            <a:off x="8791584"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数据分析法</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研究方法与框架</a:t>
              </a:r>
            </a:p>
          </p:txBody>
        </p:sp>
      </p:grpSp>
      <p:sp>
        <p:nvSpPr>
          <p:cNvPr id="55" name="TextBox 55"/>
          <p:cNvSpPr txBox="1"/>
          <p:nvPr/>
        </p:nvSpPr>
        <p:spPr>
          <a:xfrm>
            <a:off x="4668799" y="1396267"/>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chemeClr val="dk1">
                    <a:alpha val="100000"/>
                  </a:schemeClr>
                </a:solidFill>
                <a:latin typeface="Microsoft Yahei"/>
                <a:ea typeface="Microsoft Yahei"/>
                <a:cs typeface="Microsoft Yahei"/>
              </a:rPr>
              <a:t>邀请体育产业领域的专家学者和企业高管进行访谈，了解他们对于运动营销人员培训和营销策略制定的看法和建议。</a:t>
            </a:r>
          </a:p>
        </p:txBody>
      </p:sp>
      <p:sp>
        <p:nvSpPr>
          <p:cNvPr id="56" name="TextBox 56"/>
          <p:cNvSpPr txBox="1"/>
          <p:nvPr/>
        </p:nvSpPr>
        <p:spPr>
          <a:xfrm>
            <a:off x="1282762"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选取具有代表性的体育产业运动营销案例进行深入剖析，提炼出成功的培训方法和策略分析工具。</a:t>
            </a:r>
          </a:p>
        </p:txBody>
      </p:sp>
      <p:sp>
        <p:nvSpPr>
          <p:cNvPr id="57" name="TextBox 57"/>
          <p:cNvSpPr txBox="1"/>
          <p:nvPr/>
        </p:nvSpPr>
        <p:spPr>
          <a:xfrm>
            <a:off x="737668"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通过查阅相关文献资料，梳理国内外关于运动营销人员培训和营销策略分析的理论与实践成果，为本研究提供理论支撑。</a:t>
            </a:r>
          </a:p>
        </p:txBody>
      </p:sp>
      <p:sp>
        <p:nvSpPr>
          <p:cNvPr id="58" name="TextBox 58"/>
          <p:cNvSpPr txBox="1"/>
          <p:nvPr/>
        </p:nvSpPr>
        <p:spPr>
          <a:xfrm>
            <a:off x="8194398"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针对目标受众进行问卷调查，收集他们对于运动营销人员专业素养和营销策略效果的评价与反馈。</a:t>
            </a:r>
          </a:p>
        </p:txBody>
      </p:sp>
      <p:sp>
        <p:nvSpPr>
          <p:cNvPr id="59" name="TextBox 59"/>
          <p:cNvSpPr txBox="1"/>
          <p:nvPr/>
        </p:nvSpPr>
        <p:spPr>
          <a:xfrm>
            <a:off x="8791584"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运用统计学方法对收集到的数据进行处理和分析，揭示运动营销人员培训与策略分析的实际效果与影响因素。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体育产业运动营销人员培训现状分析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主要包括体育产业知识、市场营销理论、运动品牌推广、媒体关系管理等。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培训内容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采用线上和线下相结合的方式，包括课堂讲授、案例分析、小组讨论、实践操作等。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培训方式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476" r="1247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通过考试、实践操作、案例分析等方式对培训效果进行评估。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根据评估结果，对培训内容和方式进行改进和优化，提高培训效果。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评估结果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培训内容与实际需求脱节、培训方式单一、缺乏实践机会等。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缺乏对体育产业运动营销人员的实际需求了解、培训资源不足、实践经验缺乏等。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问题</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策略分析方法在体育产业运动营销中的应用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策略分析方法的概念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策略分析方法是一种系统性的思维方式和工具，用于研究和分析组织或企业在特定市场或竞争环境中的战略选择和实施。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策略分析方法在体育产业中的应用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体育产业运动营销中，策略分析方法可以帮助营销人员了解市场趋势、竞争对手和消费者需求，从而制定有效的营销策略和推广活动。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策略分析方法的概述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2961094"/>
            <a:ext cx="145256" cy="300799"/>
            <a:chOff x="3370066" y="2961094"/>
            <a:chExt cx="145256" cy="300799"/>
          </a:xfrm>
        </p:grpSpPr>
        <p:sp>
          <p:nvSpPr>
            <p:cNvPr id="9" name="Freeform 9"/>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354191"/>
            <a:ext cx="2139982" cy="2139982"/>
            <a:chOff x="3543612" y="3354191"/>
            <a:chExt cx="2139982" cy="2139982"/>
          </a:xfrm>
        </p:grpSpPr>
        <p:sp>
          <p:nvSpPr>
            <p:cNvPr id="61" name="Freeform 61"/>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67" name="TextBox 67"/>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案例一</a:t>
            </a:r>
          </a:p>
        </p:txBody>
      </p:sp>
      <p:sp>
        <p:nvSpPr>
          <p:cNvPr id="68" name="TextBox 68"/>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案例二</a:t>
            </a:r>
          </a:p>
        </p:txBody>
      </p:sp>
      <p:sp>
        <p:nvSpPr>
          <p:cNvPr id="69" name="TextBox 69"/>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案例三</a:t>
            </a:r>
          </a:p>
        </p:txBody>
      </p:sp>
      <p:grpSp>
        <p:nvGrpSpPr>
          <p:cNvPr id="70" name="Group 70"/>
          <p:cNvGrpSpPr/>
          <p:nvPr/>
        </p:nvGrpSpPr>
        <p:grpSpPr>
          <a:xfrm>
            <a:off x="454963" y="93878"/>
            <a:ext cx="10641129" cy="914400"/>
            <a:chOff x="454963" y="93878"/>
            <a:chExt cx="10641129" cy="914400"/>
          </a:xfrm>
        </p:grpSpPr>
        <p:sp>
          <p:nvSpPr>
            <p:cNvPr id="71" name="AutoShape 7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TextBox 9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体育产业运动营销策略分析案例探讨</a:t>
              </a:r>
            </a:p>
          </p:txBody>
        </p:sp>
      </p:grpSp>
      <p:grpSp>
        <p:nvGrpSpPr>
          <p:cNvPr id="92" name="Group 92"/>
          <p:cNvGrpSpPr/>
          <p:nvPr/>
        </p:nvGrpSpPr>
        <p:grpSpPr>
          <a:xfrm>
            <a:off x="6649402" y="1647934"/>
            <a:ext cx="587026" cy="585597"/>
            <a:chOff x="6649402" y="1647934"/>
            <a:chExt cx="587026" cy="585597"/>
          </a:xfrm>
        </p:grpSpPr>
        <p:sp>
          <p:nvSpPr>
            <p:cNvPr id="93" name="AutoShape 93"/>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5" name="AutoShape 95"/>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6" name="Group 96"/>
          <p:cNvGrpSpPr/>
          <p:nvPr/>
        </p:nvGrpSpPr>
        <p:grpSpPr>
          <a:xfrm>
            <a:off x="6831329" y="3509949"/>
            <a:ext cx="224504" cy="467678"/>
            <a:chOff x="6831329" y="3509949"/>
            <a:chExt cx="224504" cy="467678"/>
          </a:xfrm>
        </p:grpSpPr>
        <p:sp>
          <p:nvSpPr>
            <p:cNvPr id="97" name="Freeform 97"/>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8" name="Group 148"/>
          <p:cNvGrpSpPr/>
          <p:nvPr/>
        </p:nvGrpSpPr>
        <p:grpSpPr>
          <a:xfrm>
            <a:off x="6647497" y="5019958"/>
            <a:ext cx="587026" cy="585502"/>
            <a:chOff x="6647497" y="5019958"/>
            <a:chExt cx="587026" cy="585502"/>
          </a:xfrm>
        </p:grpSpPr>
        <p:sp>
          <p:nvSpPr>
            <p:cNvPr id="149" name="AutoShape 149"/>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1" name="TextBox 151"/>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某体育品牌的市场定位策略分析</a:t>
            </a:r>
          </a:p>
        </p:txBody>
      </p:sp>
      <p:sp>
        <p:nvSpPr>
          <p:cNvPr id="152" name="TextBox 152"/>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某体育赛事的营销策略分析</a:t>
            </a:r>
          </a:p>
        </p:txBody>
      </p:sp>
      <p:sp>
        <p:nvSpPr>
          <p:cNvPr id="153" name="TextBox 153"/>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某体育明星的代言策略分析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https://d.book118.com/608004006133006036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2024-09-16T10:13:29.068</cp:lastPrinted>
  <dcterms:created xsi:type="dcterms:W3CDTF">2024-09-16T02:13:29Z</dcterms:created>
  <dcterms:modified xsi:type="dcterms:W3CDTF">2024-09-16T02:13:31Z</dcterms:modified>
</cp:coreProperties>
</file>