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63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23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A6B59-BCBD-405F-802D-E7EA5F01E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91B94-EC0B-4859-AEA9-860402143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3EC68-E9FF-4FDB-8594-F374045C9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DF85A-65EE-4445-8072-60CBBFB17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08D027-12C5-45D6-94BA-0ABC0C059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211E4-2F96-488A-9401-214E9DF7D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E674B3-4399-45E3-9EE6-28C807688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8658D-F568-41F1-A79E-B03CA5443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591AA-C379-446B-9A07-4607E0F19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0B080-3297-43D5-B024-0B15A12FE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86CD5-E402-49BD-B3DC-88629292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620" r:id="rId2"/>
    <p:sldLayoutId id="2147499621" r:id="rId3"/>
    <p:sldLayoutId id="2147499622" r:id="rId4"/>
    <p:sldLayoutId id="2147499623" r:id="rId5"/>
    <p:sldLayoutId id="2147499624" r:id="rId6"/>
    <p:sldLayoutId id="2147499625" r:id="rId7"/>
    <p:sldLayoutId id="2147499626" r:id="rId8"/>
    <p:sldLayoutId id="2147499627" r:id="rId9"/>
    <p:sldLayoutId id="2147499628" r:id="rId10"/>
    <p:sldLayoutId id="214749962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40131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公司移动应用工作计划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移动应用项目背景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移动应用功能规划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技术实现方案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项目实施计划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运营与推广策略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移动应用项目背景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48940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移动互联网用户数量持续增长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6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移动应用已成为人们日常生活的一部分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2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企业需要通过移动应用提高工作效率和客户满意度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8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市场需求多样化，需要针对不同行业和场景进行定制化开发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业务目标与期望</a:t>
            </a:r>
            <a:endParaRPr lang="zh-CN" altLang="en-US"/>
          </a:p>
        </p:txBody>
      </p:sp>
      <p:sp>
        <p:nvSpPr>
          <p:cNvPr id="1048998" name="圆角矩形 26"/>
          <p:cNvSpPr/>
          <p:nvPr>
            <p:custDataLst>
              <p:tags r:id="rId2"/>
            </p:custDataLst>
          </p:nvPr>
        </p:nvSpPr>
        <p:spPr>
          <a:xfrm>
            <a:off x="694800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0" name="圆角矩形 28"/>
          <p:cNvSpPr/>
          <p:nvPr>
            <p:custDataLst>
              <p:tags r:id="rId3"/>
            </p:custDataLst>
          </p:nvPr>
        </p:nvSpPr>
        <p:spPr>
          <a:xfrm>
            <a:off x="697301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02" name="文本框 31"/>
          <p:cNvSpPr txBox="1"/>
          <p:nvPr>
            <p:custDataLst>
              <p:tags r:id="rId4"/>
            </p:custDataLst>
          </p:nvPr>
        </p:nvSpPr>
        <p:spPr>
          <a:xfrm>
            <a:off x="847332" y="2182904"/>
            <a:ext cx="2246865" cy="33514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提高公司业务效率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29"/>
          <p:cNvSpPr/>
          <p:nvPr>
            <p:custDataLst>
              <p:tags r:id="rId5"/>
            </p:custDataLst>
          </p:nvPr>
        </p:nvSpPr>
        <p:spPr>
          <a:xfrm>
            <a:off x="3442886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6" name="圆角矩形 32"/>
          <p:cNvSpPr/>
          <p:nvPr>
            <p:custDataLst>
              <p:tags r:id="rId6"/>
            </p:custDataLst>
          </p:nvPr>
        </p:nvSpPr>
        <p:spPr>
          <a:xfrm>
            <a:off x="3445386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8" name="文本框 34"/>
          <p:cNvSpPr txBox="1"/>
          <p:nvPr>
            <p:custDataLst>
              <p:tags r:id="rId7"/>
            </p:custDataLst>
          </p:nvPr>
        </p:nvSpPr>
        <p:spPr>
          <a:xfrm>
            <a:off x="359791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增强客户体验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3"/>
          <p:cNvSpPr/>
          <p:nvPr>
            <p:custDataLst>
              <p:tags r:id="rId8"/>
            </p:custDataLst>
          </p:nvPr>
        </p:nvSpPr>
        <p:spPr>
          <a:xfrm>
            <a:off x="6190971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2" name="圆角矩形 4"/>
          <p:cNvSpPr/>
          <p:nvPr>
            <p:custDataLst>
              <p:tags r:id="rId9"/>
            </p:custDataLst>
          </p:nvPr>
        </p:nvSpPr>
        <p:spPr>
          <a:xfrm>
            <a:off x="6193472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4" name="文本框 5"/>
          <p:cNvSpPr txBox="1"/>
          <p:nvPr>
            <p:custDataLst>
              <p:tags r:id="rId10"/>
            </p:custDataLst>
          </p:nvPr>
        </p:nvSpPr>
        <p:spPr>
          <a:xfrm>
            <a:off x="634537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拓展市场占有率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8"/>
          <p:cNvSpPr/>
          <p:nvPr>
            <p:custDataLst>
              <p:tags r:id="rId11"/>
            </p:custDataLst>
          </p:nvPr>
        </p:nvSpPr>
        <p:spPr>
          <a:xfrm>
            <a:off x="8939057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8" name="圆角矩形 9"/>
          <p:cNvSpPr/>
          <p:nvPr>
            <p:custDataLst>
              <p:tags r:id="rId12"/>
            </p:custDataLst>
          </p:nvPr>
        </p:nvSpPr>
        <p:spPr>
          <a:xfrm>
            <a:off x="8941557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0" name="文本框 10"/>
          <p:cNvSpPr txBox="1"/>
          <p:nvPr>
            <p:custDataLst>
              <p:tags r:id="rId13"/>
            </p:custDataLst>
          </p:nvPr>
        </p:nvSpPr>
        <p:spPr>
          <a:xfrm>
            <a:off x="9093464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增加公司收入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竞争环境分析</a:t>
            </a:r>
            <a:endParaRPr lang="zh-CN" altLang="en-US"/>
          </a:p>
        </p:txBody>
      </p:sp>
      <p:sp>
        <p:nvSpPr>
          <p:cNvPr id="1049056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用户需求：分析目标用户的需求和期望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竞争对手：分析主要竞争对手的优势和劣势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市场趋势：分析移动应用市场的发展趋势和机遇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技术发展：关注相关技术的发展趋势，如5G、AI等对移动应用的影响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移动应用功能规划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用户需求调研</a:t>
            </a:r>
            <a:endParaRPr lang="zh-CN" altLang="en-US"/>
          </a:p>
        </p:txBody>
      </p:sp>
      <p:sp>
        <p:nvSpPr>
          <p:cNvPr id="1049188" name="五边形 30"/>
          <p:cNvSpPr/>
          <p:nvPr>
            <p:custDataLst>
              <p:tags r:id="rId2"/>
            </p:custDataLst>
          </p:nvPr>
        </p:nvSpPr>
        <p:spPr>
          <a:xfrm>
            <a:off x="694800" y="3169922"/>
            <a:ext cx="2861426" cy="1163132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6"/>
          <p:cNvSpPr/>
          <p:nvPr>
            <p:custDataLst>
              <p:tags r:id="rId3"/>
            </p:custDataLst>
          </p:nvPr>
        </p:nvSpPr>
        <p:spPr>
          <a:xfrm>
            <a:off x="326566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7"/>
          <p:cNvSpPr/>
          <p:nvPr>
            <p:custDataLst>
              <p:tags r:id="rId4"/>
            </p:custDataLst>
          </p:nvPr>
        </p:nvSpPr>
        <p:spPr>
          <a:xfrm>
            <a:off x="840738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8"/>
          <p:cNvSpPr/>
          <p:nvPr>
            <p:custDataLst>
              <p:tags r:id="rId5"/>
            </p:custDataLst>
          </p:nvPr>
        </p:nvSpPr>
        <p:spPr>
          <a:xfrm>
            <a:off x="583652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文本框 3"/>
          <p:cNvSpPr txBox="1"/>
          <p:nvPr>
            <p:custDataLst>
              <p:tags r:id="rId6"/>
            </p:custDataLst>
          </p:nvPr>
        </p:nvSpPr>
        <p:spPr>
          <a:xfrm>
            <a:off x="3205812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调研方法：问卷调查、用户访谈、数据分析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6"/>
          <p:cNvSpPr txBox="1"/>
          <p:nvPr>
            <p:custDataLst>
              <p:tags r:id="rId7"/>
            </p:custDataLst>
          </p:nvPr>
        </p:nvSpPr>
        <p:spPr>
          <a:xfrm>
            <a:off x="694800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调研目的：了解用户需求，优化移动应用功能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7"/>
          <p:cNvSpPr txBox="1"/>
          <p:nvPr>
            <p:custDataLst>
              <p:tags r:id="rId8"/>
            </p:custDataLst>
          </p:nvPr>
        </p:nvSpPr>
        <p:spPr>
          <a:xfrm>
            <a:off x="5834785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调研内容：功能需求、界面设计、用户体验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9"/>
            </p:custDataLst>
          </p:nvPr>
        </p:nvSpPr>
        <p:spPr>
          <a:xfrm>
            <a:off x="8404778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调研结果：整理用户需求，形成调研报告，为功能规划提供依据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功能模块设计</a:t>
            </a:r>
            <a:endParaRPr lang="zh-CN" altLang="en-US"/>
          </a:p>
        </p:txBody>
      </p:sp>
      <p:sp>
        <p:nvSpPr>
          <p:cNvPr id="1049238" name="圆角矩形 26"/>
          <p:cNvSpPr/>
          <p:nvPr>
            <p:custDataLst>
              <p:tags r:id="rId2"/>
            </p:custDataLst>
          </p:nvPr>
        </p:nvSpPr>
        <p:spPr>
          <a:xfrm>
            <a:off x="694800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28"/>
          <p:cNvSpPr/>
          <p:nvPr>
            <p:custDataLst>
              <p:tags r:id="rId3"/>
            </p:custDataLst>
          </p:nvPr>
        </p:nvSpPr>
        <p:spPr>
          <a:xfrm>
            <a:off x="696697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42" name="文本框 31"/>
          <p:cNvSpPr txBox="1"/>
          <p:nvPr>
            <p:custDataLst>
              <p:tags r:id="rId4"/>
            </p:custDataLst>
          </p:nvPr>
        </p:nvSpPr>
        <p:spPr>
          <a:xfrm>
            <a:off x="797264" y="2308805"/>
            <a:ext cx="1430703" cy="320674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用户界面设计：简洁明了，易于操作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29"/>
          <p:cNvSpPr/>
          <p:nvPr>
            <p:custDataLst>
              <p:tags r:id="rId5"/>
            </p:custDataLst>
          </p:nvPr>
        </p:nvSpPr>
        <p:spPr>
          <a:xfrm>
            <a:off x="2527137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6" name="圆角矩形 32"/>
          <p:cNvSpPr/>
          <p:nvPr>
            <p:custDataLst>
              <p:tags r:id="rId6"/>
            </p:custDataLst>
          </p:nvPr>
        </p:nvSpPr>
        <p:spPr>
          <a:xfrm>
            <a:off x="2529034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8" name="文本框 34"/>
          <p:cNvSpPr txBox="1"/>
          <p:nvPr>
            <p:custDataLst>
              <p:tags r:id="rId7"/>
            </p:custDataLst>
          </p:nvPr>
        </p:nvSpPr>
        <p:spPr>
          <a:xfrm>
            <a:off x="2629601" y="2308805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功能模块划分：根据用户需求，合理划分功能模块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3"/>
          <p:cNvSpPr/>
          <p:nvPr>
            <p:custDataLst>
              <p:tags r:id="rId8"/>
            </p:custDataLst>
          </p:nvPr>
        </p:nvSpPr>
        <p:spPr>
          <a:xfrm>
            <a:off x="4359474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2" name="圆角矩形 4"/>
          <p:cNvSpPr/>
          <p:nvPr>
            <p:custDataLst>
              <p:tags r:id="rId9"/>
            </p:custDataLst>
          </p:nvPr>
        </p:nvSpPr>
        <p:spPr>
          <a:xfrm>
            <a:off x="4361371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4" name="文本框 5"/>
          <p:cNvSpPr txBox="1"/>
          <p:nvPr>
            <p:custDataLst>
              <p:tags r:id="rId10"/>
            </p:custDataLst>
          </p:nvPr>
        </p:nvSpPr>
        <p:spPr>
          <a:xfrm>
            <a:off x="4461938" y="2308805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数据处理：高效处理数据，保证应用运行流畅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8"/>
          <p:cNvSpPr/>
          <p:nvPr>
            <p:custDataLst>
              <p:tags r:id="rId11"/>
            </p:custDataLst>
          </p:nvPr>
        </p:nvSpPr>
        <p:spPr>
          <a:xfrm>
            <a:off x="6191811" y="1928043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8" name="圆角矩形 9"/>
          <p:cNvSpPr/>
          <p:nvPr>
            <p:custDataLst>
              <p:tags r:id="rId12"/>
            </p:custDataLst>
          </p:nvPr>
        </p:nvSpPr>
        <p:spPr>
          <a:xfrm>
            <a:off x="6193708" y="1928043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0" name="文本框 10"/>
          <p:cNvSpPr txBox="1"/>
          <p:nvPr>
            <p:custDataLst>
              <p:tags r:id="rId13"/>
            </p:custDataLst>
          </p:nvPr>
        </p:nvSpPr>
        <p:spPr>
          <a:xfrm>
            <a:off x="6294275" y="2308805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安全机制：设置严格的安全机制，保护用户隐私和数据安全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6"/>
          <p:cNvSpPr/>
          <p:nvPr>
            <p:custDataLst>
              <p:tags r:id="rId14"/>
            </p:custDataLst>
          </p:nvPr>
        </p:nvSpPr>
        <p:spPr>
          <a:xfrm>
            <a:off x="8024147" y="1929308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4" name="圆角矩形 7"/>
          <p:cNvSpPr/>
          <p:nvPr>
            <p:custDataLst>
              <p:tags r:id="rId15"/>
            </p:custDataLst>
          </p:nvPr>
        </p:nvSpPr>
        <p:spPr>
          <a:xfrm>
            <a:off x="8026045" y="1929308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6" name="文本框 11"/>
          <p:cNvSpPr txBox="1"/>
          <p:nvPr>
            <p:custDataLst>
              <p:tags r:id="rId16"/>
            </p:custDataLst>
          </p:nvPr>
        </p:nvSpPr>
        <p:spPr>
          <a:xfrm>
            <a:off x="8126612" y="2310070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跨平台兼容性：确保应用在不同平台上的兼容性和稳定性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6"/>
          <p:cNvSpPr/>
          <p:nvPr>
            <p:custDataLst>
              <p:tags r:id="rId17"/>
            </p:custDataLst>
          </p:nvPr>
        </p:nvSpPr>
        <p:spPr>
          <a:xfrm>
            <a:off x="9856484" y="1929308"/>
            <a:ext cx="1634711" cy="36185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0" name="圆角矩形 17"/>
          <p:cNvSpPr/>
          <p:nvPr>
            <p:custDataLst>
              <p:tags r:id="rId18"/>
            </p:custDataLst>
          </p:nvPr>
        </p:nvSpPr>
        <p:spPr>
          <a:xfrm>
            <a:off x="9858382" y="1929308"/>
            <a:ext cx="1631261" cy="1922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2" name="文本框 18"/>
          <p:cNvSpPr txBox="1"/>
          <p:nvPr>
            <p:custDataLst>
              <p:tags r:id="rId19"/>
            </p:custDataLst>
          </p:nvPr>
        </p:nvSpPr>
        <p:spPr>
          <a:xfrm>
            <a:off x="9958948" y="2310070"/>
            <a:ext cx="1430703" cy="3208013"/>
          </a:xfrm>
          <a:prstGeom prst="rect">
            <a:avLst/>
          </a:prstGeom>
          <a:noFill/>
        </p:spPr>
        <p:txBody>
          <a:bodyPr wrap="square" rtlCol="0" anchor="t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用户反馈机制：设置用户反馈渠道，及时收集用户意见和建议，持续优化应用功能。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界面设计</a:t>
            </a:r>
            <a:endParaRPr lang="zh-CN" altLang="en-US"/>
          </a:p>
        </p:txBody>
      </p:sp>
      <p:sp>
        <p:nvSpPr>
          <p:cNvPr id="1049308" name="五边形 30"/>
          <p:cNvSpPr/>
          <p:nvPr>
            <p:custDataLst>
              <p:tags r:id="rId2"/>
            </p:custDataLst>
          </p:nvPr>
        </p:nvSpPr>
        <p:spPr>
          <a:xfrm>
            <a:off x="694800" y="3169922"/>
            <a:ext cx="2861426" cy="1163132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0" name="燕尾形 36"/>
          <p:cNvSpPr/>
          <p:nvPr>
            <p:custDataLst>
              <p:tags r:id="rId3"/>
            </p:custDataLst>
          </p:nvPr>
        </p:nvSpPr>
        <p:spPr>
          <a:xfrm>
            <a:off x="326566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2" name="燕尾形 37"/>
          <p:cNvSpPr/>
          <p:nvPr>
            <p:custDataLst>
              <p:tags r:id="rId4"/>
            </p:custDataLst>
          </p:nvPr>
        </p:nvSpPr>
        <p:spPr>
          <a:xfrm>
            <a:off x="840738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燕尾形 38"/>
          <p:cNvSpPr/>
          <p:nvPr>
            <p:custDataLst>
              <p:tags r:id="rId5"/>
            </p:custDataLst>
          </p:nvPr>
        </p:nvSpPr>
        <p:spPr>
          <a:xfrm>
            <a:off x="583652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文本框 3"/>
          <p:cNvSpPr txBox="1"/>
          <p:nvPr>
            <p:custDataLst>
              <p:tags r:id="rId6"/>
            </p:custDataLst>
          </p:nvPr>
        </p:nvSpPr>
        <p:spPr>
          <a:xfrm>
            <a:off x="3205812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色彩搭配：色彩搭配应协调，符合公司品牌形象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6"/>
          <p:cNvSpPr txBox="1"/>
          <p:nvPr>
            <p:custDataLst>
              <p:tags r:id="rId7"/>
            </p:custDataLst>
          </p:nvPr>
        </p:nvSpPr>
        <p:spPr>
          <a:xfrm>
            <a:off x="694800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简洁明了：界面设计应简洁明了，易于用户理解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文本框 7"/>
          <p:cNvSpPr txBox="1"/>
          <p:nvPr>
            <p:custDataLst>
              <p:tags r:id="rId8"/>
            </p:custDataLst>
          </p:nvPr>
        </p:nvSpPr>
        <p:spPr>
          <a:xfrm>
            <a:off x="5834785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图标设计：图标设计应清晰，易于识别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文本框 8"/>
          <p:cNvSpPr txBox="1"/>
          <p:nvPr>
            <p:custDataLst>
              <p:tags r:id="rId9"/>
            </p:custDataLst>
          </p:nvPr>
        </p:nvSpPr>
        <p:spPr>
          <a:xfrm>
            <a:off x="8404778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交互体验：交互体验应流畅，易于操作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用户体验优化</a:t>
            </a:r>
            <a:endParaRPr lang="zh-CN" altLang="en-US"/>
          </a:p>
        </p:txBody>
      </p:sp>
      <p:sp>
        <p:nvSpPr>
          <p:cNvPr id="1049358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响应速度：优化加载速度，减少等待时间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界面设计：简洁明了，易于操作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功能布局：合理规划，符合用户使用习惯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用户反馈：及时收集用户反馈，持续改进产品体验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4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技术实现方案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移动应用开发平台选择</a:t>
            </a:r>
            <a:endParaRPr lang="zh-CN" altLang="en-US"/>
          </a:p>
        </p:txBody>
      </p:sp>
      <p:sp>
        <p:nvSpPr>
          <p:cNvPr id="1049490" name="矩形 3"/>
          <p:cNvSpPr/>
          <p:nvPr>
            <p:custDataLst>
              <p:tags r:id="rId2"/>
            </p:custDataLst>
          </p:nvPr>
        </p:nvSpPr>
        <p:spPr>
          <a:xfrm>
            <a:off x="1053364" y="1675869"/>
            <a:ext cx="4840460" cy="122198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13"/>
          <p:cNvSpPr/>
          <p:nvPr>
            <p:custDataLst>
              <p:tags r:id="rId3"/>
            </p:custDataLst>
          </p:nvPr>
        </p:nvSpPr>
        <p:spPr>
          <a:xfrm>
            <a:off x="694800" y="1675869"/>
            <a:ext cx="174863" cy="122198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4"/>
          <p:cNvSpPr txBox="1"/>
          <p:nvPr>
            <p:custDataLst>
              <p:tags r:id="rId4"/>
            </p:custDataLst>
          </p:nvPr>
        </p:nvSpPr>
        <p:spPr>
          <a:xfrm>
            <a:off x="1238327" y="1781291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跨平台开发框架：React Native、Flutter等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39"/>
          <p:cNvSpPr/>
          <p:nvPr>
            <p:custDataLst>
              <p:tags r:id="rId5"/>
            </p:custDataLst>
          </p:nvPr>
        </p:nvSpPr>
        <p:spPr>
          <a:xfrm>
            <a:off x="1053364" y="3126537"/>
            <a:ext cx="4840460" cy="122198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5"/>
          <p:cNvSpPr/>
          <p:nvPr>
            <p:custDataLst>
              <p:tags r:id="rId6"/>
            </p:custDataLst>
          </p:nvPr>
        </p:nvSpPr>
        <p:spPr>
          <a:xfrm>
            <a:off x="694800" y="3126537"/>
            <a:ext cx="174863" cy="122198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41"/>
          <p:cNvSpPr txBox="1"/>
          <p:nvPr>
            <p:custDataLst>
              <p:tags r:id="rId7"/>
            </p:custDataLst>
          </p:nvPr>
        </p:nvSpPr>
        <p:spPr>
          <a:xfrm>
            <a:off x="1238327" y="3231959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原生开发：Android、iOS等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12"/>
          <p:cNvSpPr/>
          <p:nvPr>
            <p:custDataLst>
              <p:tags r:id="rId8"/>
            </p:custDataLst>
          </p:nvPr>
        </p:nvSpPr>
        <p:spPr>
          <a:xfrm>
            <a:off x="1053364" y="4577205"/>
            <a:ext cx="4840460" cy="122198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17"/>
          <p:cNvSpPr/>
          <p:nvPr>
            <p:custDataLst>
              <p:tags r:id="rId9"/>
            </p:custDataLst>
          </p:nvPr>
        </p:nvSpPr>
        <p:spPr>
          <a:xfrm>
            <a:off x="694800" y="4577205"/>
            <a:ext cx="174863" cy="122198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19"/>
          <p:cNvSpPr txBox="1"/>
          <p:nvPr>
            <p:custDataLst>
              <p:tags r:id="rId10"/>
            </p:custDataLst>
          </p:nvPr>
        </p:nvSpPr>
        <p:spPr>
          <a:xfrm>
            <a:off x="1238327" y="4682627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混合开发：Cordova、Ionic等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9"/>
          <p:cNvSpPr/>
          <p:nvPr>
            <p:custDataLst>
              <p:tags r:id="rId11"/>
            </p:custDataLst>
          </p:nvPr>
        </p:nvSpPr>
        <p:spPr>
          <a:xfrm>
            <a:off x="6650240" y="1675869"/>
            <a:ext cx="4840460" cy="122198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26"/>
          <p:cNvSpPr/>
          <p:nvPr>
            <p:custDataLst>
              <p:tags r:id="rId12"/>
            </p:custDataLst>
          </p:nvPr>
        </p:nvSpPr>
        <p:spPr>
          <a:xfrm>
            <a:off x="6291676" y="1675869"/>
            <a:ext cx="174863" cy="122198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27"/>
          <p:cNvSpPr txBox="1"/>
          <p:nvPr>
            <p:custDataLst>
              <p:tags r:id="rId13"/>
            </p:custDataLst>
          </p:nvPr>
        </p:nvSpPr>
        <p:spPr>
          <a:xfrm>
            <a:off x="6835204" y="1781291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云服务：AWS、Azure、阿里云等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64"/>
          <p:cNvSpPr/>
          <p:nvPr>
            <p:custDataLst>
              <p:tags r:id="rId14"/>
            </p:custDataLst>
          </p:nvPr>
        </p:nvSpPr>
        <p:spPr>
          <a:xfrm>
            <a:off x="6650240" y="3126537"/>
            <a:ext cx="4840460" cy="122198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65"/>
          <p:cNvSpPr/>
          <p:nvPr>
            <p:custDataLst>
              <p:tags r:id="rId15"/>
            </p:custDataLst>
          </p:nvPr>
        </p:nvSpPr>
        <p:spPr>
          <a:xfrm>
            <a:off x="6291676" y="3126537"/>
            <a:ext cx="174863" cy="122198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66"/>
          <p:cNvSpPr txBox="1"/>
          <p:nvPr>
            <p:custDataLst>
              <p:tags r:id="rId16"/>
            </p:custDataLst>
          </p:nvPr>
        </p:nvSpPr>
        <p:spPr>
          <a:xfrm>
            <a:off x="6835204" y="3231959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数据库：SQLite、MySQL、MongoDB等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67"/>
          <p:cNvSpPr/>
          <p:nvPr>
            <p:custDataLst>
              <p:tags r:id="rId17"/>
            </p:custDataLst>
          </p:nvPr>
        </p:nvSpPr>
        <p:spPr>
          <a:xfrm>
            <a:off x="6650240" y="4577205"/>
            <a:ext cx="4840460" cy="122198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矩形 68"/>
          <p:cNvSpPr/>
          <p:nvPr>
            <p:custDataLst>
              <p:tags r:id="rId18"/>
            </p:custDataLst>
          </p:nvPr>
        </p:nvSpPr>
        <p:spPr>
          <a:xfrm>
            <a:off x="6291676" y="4577205"/>
            <a:ext cx="174863" cy="122198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文本框 69"/>
          <p:cNvSpPr txBox="1"/>
          <p:nvPr>
            <p:custDataLst>
              <p:tags r:id="rId19"/>
            </p:custDataLst>
          </p:nvPr>
        </p:nvSpPr>
        <p:spPr>
          <a:xfrm>
            <a:off x="6835204" y="4682627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安全：HTTPS、SSL、OAuth等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后端架构设计</a:t>
            </a:r>
            <a:endParaRPr lang="zh-CN" altLang="en-US"/>
          </a:p>
        </p:txBody>
      </p:sp>
      <p:sp>
        <p:nvSpPr>
          <p:cNvPr id="1049560" name="任意多边形 20"/>
          <p:cNvSpPr/>
          <p:nvPr>
            <p:custDataLst>
              <p:tags r:id="rId2"/>
            </p:custDataLst>
          </p:nvPr>
        </p:nvSpPr>
        <p:spPr>
          <a:xfrm rot="2700000">
            <a:off x="936732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4800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技术选型：选择合适的后端技术栈，如Java、Python、Node.js等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矩形 42"/>
          <p:cNvSpPr/>
          <p:nvPr>
            <p:custDataLst>
              <p:tags r:id="rId4"/>
            </p:custDataLst>
          </p:nvPr>
        </p:nvSpPr>
        <p:spPr>
          <a:xfrm>
            <a:off x="732406" y="2795267"/>
            <a:ext cx="1582045" cy="11203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6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5636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2451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数据库设计：设计合理的数据库结构，如MySQL、PostgreSQL、MongoDB等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43"/>
          <p:cNvSpPr/>
          <p:nvPr>
            <p:custDataLst>
              <p:tags r:id="rId7"/>
            </p:custDataLst>
          </p:nvPr>
        </p:nvSpPr>
        <p:spPr>
          <a:xfrm>
            <a:off x="2560057" y="2795267"/>
            <a:ext cx="1582045" cy="11203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2660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0101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API设计：设计易于使用和维护的API接口，如RESTful、GraphQL等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44"/>
          <p:cNvSpPr/>
          <p:nvPr>
            <p:custDataLst>
              <p:tags r:id="rId10"/>
            </p:custDataLst>
          </p:nvPr>
        </p:nvSpPr>
        <p:spPr>
          <a:xfrm>
            <a:off x="4387707" y="2795267"/>
            <a:ext cx="1582045" cy="11203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0311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7752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安全性设计：确保后端服务的安全性，如认证、授权、加密等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5"/>
          <p:cNvSpPr/>
          <p:nvPr>
            <p:custDataLst>
              <p:tags r:id="rId13"/>
            </p:custDataLst>
          </p:nvPr>
        </p:nvSpPr>
        <p:spPr>
          <a:xfrm>
            <a:off x="6215985" y="2795267"/>
            <a:ext cx="1582045" cy="11203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49842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06029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性能优化：优化后端服务的性能，如缓存、异步处理、负载均衡等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6"/>
          <p:cNvSpPr/>
          <p:nvPr>
            <p:custDataLst>
              <p:tags r:id="rId16"/>
            </p:custDataLst>
          </p:nvPr>
        </p:nvSpPr>
        <p:spPr>
          <a:xfrm>
            <a:off x="8043635" y="2795267"/>
            <a:ext cx="1582045" cy="11203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76239" y="1553016"/>
            <a:ext cx="1172615" cy="117465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33680" y="3140615"/>
            <a:ext cx="1658092" cy="278182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监控和日志：设置监控和日志系统，以便于及时发现和解决问题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47"/>
          <p:cNvSpPr/>
          <p:nvPr>
            <p:custDataLst>
              <p:tags r:id="rId19"/>
            </p:custDataLst>
          </p:nvPr>
        </p:nvSpPr>
        <p:spPr>
          <a:xfrm>
            <a:off x="9871913" y="2795267"/>
            <a:ext cx="1582045" cy="11203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https://d.book118.com/608004013143006032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公司移动应用工作计划</vt:lpstr>
      <vt:lpstr>目录</vt:lpstr>
      <vt:lpstr>添加章节标题</vt:lpstr>
      <vt:lpstr>移动应用项目背景</vt:lpstr>
      <vt:lpstr>PowerPoint Presentation</vt:lpstr>
      <vt:lpstr>市场需求分析</vt:lpstr>
      <vt:lpstr>业务目标与期望</vt:lpstr>
      <vt:lpstr>竞争环境分析</vt:lpstr>
      <vt:lpstr>移动应用功能规划</vt:lpstr>
      <vt:lpstr>PowerPoint Presentation</vt:lpstr>
      <vt:lpstr>用户需求调研</vt:lpstr>
      <vt:lpstr>功能模块设计</vt:lpstr>
      <vt:lpstr>界面设计</vt:lpstr>
      <vt:lpstr>用户体验优化</vt:lpstr>
      <vt:lpstr>技术实现方案</vt:lpstr>
      <vt:lpstr>PowerPoint Presentation</vt:lpstr>
      <vt:lpstr>移动应用开发平台选择</vt:lpstr>
      <vt:lpstr>后端架构设计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2024-09-10T16:08:23.316</cp:lastPrinted>
  <dcterms:created xsi:type="dcterms:W3CDTF">2024-09-10T08:08:23Z</dcterms:created>
  <dcterms:modified xsi:type="dcterms:W3CDTF">2024-09-10T08:08:26Z</dcterms:modified>
</cp:coreProperties>
</file>