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7E2A62F-80BA-487E-B8B2-A0EF418EFF0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D2ED029-C241-499C-BD40-97EECFD68F2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2B1DFF7A-59FD-49B4-B66E-E97A717102A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C4F7A87F-E2EC-48FC-9F10-1F269B625B9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CA1833B0-6E88-47CA-8161-7405F87B9B9B}"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C2ED0246-7786-43E2-B20D-24DC27984B0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C88E2BD-977F-47A2-A83B-8D4D614BCB50}"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69FA27F-6895-4FAA-A29D-575A9B722D2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563CB6C-43DB-4F8A-B64B-E946EE6B31F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A7F4730-E867-4C5F-B02A-C2546C15DAF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1C0BBAD-A6EA-41DC-B6AD-B2C730522DE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 Id="rId3"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3.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0801000700300604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49616" y="1681622"/>
            <a:ext cx="6249900" cy="197739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rgbClr val="131516">
                    <a:alpha val="100000"/>
                  </a:srgbClr>
                </a:solidFill>
                <a:latin typeface="Microsoft Yahei"/>
                <a:ea typeface="Microsoft Yahei"/>
                <a:cs typeface="Microsoft Yahei"/>
              </a:rPr>
              <a:t>物业管理保安法律法规及案例培训课件</a:t>
            </a:r>
          </a:p>
        </p:txBody>
      </p:sp>
      <p:sp>
        <p:nvSpPr>
          <p:cNvPr id="5" name="TextBox 5"/>
          <p:cNvSpPr txBox="1"/>
          <p:nvPr/>
        </p:nvSpPr>
        <p:spPr>
          <a:xfrm>
            <a:off x="1353851" y="182270"/>
            <a:ext cx="3537586" cy="71065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300" b="1">
                <a:solidFill>
                  <a:srgbClr val="131516">
                    <a:alpha val="100000"/>
                  </a:srgbClr>
                </a:solidFill>
                <a:latin typeface="Microsoft Yahei"/>
                <a:ea typeface="Microsoft Yahei"/>
                <a:cs typeface="Microsoft Yahei"/>
              </a:rPr>
              <a:t>2023</a:t>
            </a:r>
          </a:p>
        </p:txBody>
      </p:sp>
      <p:sp>
        <p:nvSpPr>
          <p:cNvPr id="7" name="AutoShape 7"/>
          <p:cNvSpPr/>
          <p:nvPr/>
        </p:nvSpPr>
        <p:spPr>
          <a:xfrm>
            <a:off x="9364826" y="334670"/>
            <a:ext cx="2473866" cy="508573"/>
          </a:xfrm>
          <a:prstGeom prst="rect">
            <a:avLst/>
          </a:prstGeom>
          <a:noFill/>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defRPr/>
            </a:pPr>
            <a:r>
              <a:rPr lang="en-US" sz="1200">
                <a:solidFill>
                  <a:srgbClr val="131516">
                    <a:alpha val="100000"/>
                  </a:srgbClr>
                </a:solidFill>
                <a:latin typeface="Microsoft Yahei"/>
                <a:ea typeface="Microsoft Yahei"/>
                <a:cs typeface="Microsoft Yahei"/>
              </a:rPr>
              <a:t>REPORTING</a:t>
            </a:r>
            <a:endParaRPr lang="en-US" sz="1100"/>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516619" y="1216342"/>
            <a:ext cx="6621780" cy="44253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buFont typeface="Arial"/>
              <a:buChar char="•"/>
            </a:pPr>
            <a:r>
              <a:rPr lang="en-US" sz="2400" b="1">
                <a:solidFill>
                  <a:srgbClr val="131516">
                    <a:alpha val="100000"/>
                  </a:srgbClr>
                </a:solidFill>
                <a:latin typeface="Microsoft Yahei"/>
                <a:ea typeface="Microsoft Yahei"/>
                <a:cs typeface="Microsoft Yahei"/>
              </a:rPr>
              <a:t>物业管理保安概述</a:t>
            </a:r>
          </a:p>
          <a:p>
            <a:pPr marL="203200" lvl="0" indent="-203200">
              <a:lnSpc>
                <a:spcPct val="140000"/>
              </a:lnSpc>
              <a:buFont typeface="Arial"/>
              <a:buChar char="•"/>
            </a:pPr>
            <a:r>
              <a:rPr lang="en-US" sz="2400" b="1">
                <a:solidFill>
                  <a:srgbClr val="131516">
                    <a:alpha val="100000"/>
                  </a:srgbClr>
                </a:solidFill>
                <a:latin typeface="Microsoft Yahei"/>
                <a:ea typeface="Microsoft Yahei"/>
                <a:cs typeface="Microsoft Yahei"/>
              </a:rPr>
              <a:t>物业管理保安法律法规</a:t>
            </a:r>
          </a:p>
          <a:p>
            <a:pPr marL="203200" lvl="0" indent="-203200">
              <a:lnSpc>
                <a:spcPct val="140000"/>
              </a:lnSpc>
              <a:buFont typeface="Arial"/>
              <a:buChar char="•"/>
            </a:pPr>
            <a:r>
              <a:rPr lang="en-US" sz="2400" b="1">
                <a:solidFill>
                  <a:srgbClr val="131516">
                    <a:alpha val="100000"/>
                  </a:srgbClr>
                </a:solidFill>
                <a:latin typeface="Microsoft Yahei"/>
                <a:ea typeface="Microsoft Yahei"/>
                <a:cs typeface="Microsoft Yahei"/>
              </a:rPr>
              <a:t>物业管理保安服务规范与标准</a:t>
            </a:r>
          </a:p>
          <a:p>
            <a:pPr marL="203200" lvl="0" indent="-203200">
              <a:lnSpc>
                <a:spcPct val="140000"/>
              </a:lnSpc>
              <a:buFont typeface="Arial"/>
              <a:buChar char="•"/>
            </a:pPr>
            <a:r>
              <a:rPr lang="en-US" sz="2400" b="1">
                <a:solidFill>
                  <a:srgbClr val="131516">
                    <a:alpha val="100000"/>
                  </a:srgbClr>
                </a:solidFill>
                <a:latin typeface="Microsoft Yahei"/>
                <a:ea typeface="Microsoft Yahei"/>
                <a:cs typeface="Microsoft Yahei"/>
              </a:rPr>
              <a:t>物业管理保安工作实务</a:t>
            </a:r>
          </a:p>
          <a:p>
            <a:pPr marL="203200" lvl="0" indent="-203200">
              <a:lnSpc>
                <a:spcPct val="140000"/>
              </a:lnSpc>
              <a:buFont typeface="Arial"/>
              <a:buChar char="•"/>
            </a:pPr>
            <a:r>
              <a:rPr lang="en-US" sz="2400" b="1">
                <a:solidFill>
                  <a:srgbClr val="131516">
                    <a:alpha val="100000"/>
                  </a:srgbClr>
                </a:solidFill>
                <a:latin typeface="Microsoft Yahei"/>
                <a:ea typeface="Microsoft Yahei"/>
                <a:cs typeface="Microsoft Yahei"/>
              </a:rPr>
              <a:t>案例分析</a:t>
            </a:r>
          </a:p>
          <a:p>
            <a:pPr marL="203200" lvl="0" indent="-203200">
              <a:lnSpc>
                <a:spcPct val="140000"/>
              </a:lnSpc>
              <a:buFont typeface="Arial"/>
              <a:buChar char="•"/>
            </a:pPr>
            <a:r>
              <a:rPr lang="en-US" sz="2400" b="1">
                <a:solidFill>
                  <a:srgbClr val="131516">
                    <a:alpha val="100000"/>
                  </a:srgbClr>
                </a:solidFill>
                <a:latin typeface="Microsoft Yahei"/>
                <a:ea typeface="Microsoft Yahei"/>
                <a:cs typeface="Microsoft Yahei"/>
              </a:rPr>
              <a:t>总结与展望</a:t>
            </a:r>
          </a:p>
        </p:txBody>
      </p:sp>
      <p:sp>
        <p:nvSpPr>
          <p:cNvPr id="4" name="TextBox 4"/>
          <p:cNvSpPr txBox="1"/>
          <p:nvPr/>
        </p:nvSpPr>
        <p:spPr>
          <a:xfrm>
            <a:off x="1281411" y="2037684"/>
            <a:ext cx="2792730" cy="11772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5700" b="1">
                <a:solidFill>
                  <a:srgbClr val="131516">
                    <a:alpha val="100000"/>
                  </a:srgbClr>
                </a:solidFill>
                <a:latin typeface="Microsoft Yahei"/>
                <a:ea typeface="Microsoft Yahei"/>
                <a:cs typeface="Microsoft Yahei"/>
              </a:rPr>
              <a:t>目 录</a:t>
            </a:r>
          </a:p>
        </p:txBody>
      </p:sp>
      <p:sp>
        <p:nvSpPr>
          <p:cNvPr id="5" name="TextBox 5"/>
          <p:cNvSpPr txBox="1"/>
          <p:nvPr/>
        </p:nvSpPr>
        <p:spPr>
          <a:xfrm>
            <a:off x="1263069" y="3262599"/>
            <a:ext cx="2127531" cy="356454"/>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375"/>
              </a:spcBef>
            </a:pPr>
            <a:r>
              <a:rPr lang="en-US" sz="1350" b="1">
                <a:solidFill>
                  <a:srgbClr val="131516">
                    <a:alpha val="60000"/>
                  </a:srgbClr>
                </a:solidFill>
                <a:latin typeface="Microsoft Yahei"/>
                <a:ea typeface="Microsoft Yahei"/>
                <a:cs typeface="Microsoft Yahei"/>
              </a:rPr>
              <a:t>CATALOGUE</a:t>
            </a:r>
          </a:p>
        </p:txBody>
      </p:sp>
      <p:sp>
        <p:nvSpPr>
          <p:cNvPr id="6" name="TextBox 6"/>
          <p:cNvSpPr txBox="1"/>
          <p:nvPr/>
        </p:nvSpPr>
        <p:spPr>
          <a:xfrm>
            <a:off x="1353851" y="182270"/>
            <a:ext cx="2807348" cy="71065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300" b="1">
                <a:solidFill>
                  <a:srgbClr val="131516">
                    <a:alpha val="100000"/>
                  </a:srgbClr>
                </a:solidFill>
                <a:latin typeface="Microsoft Yahei"/>
                <a:ea typeface="Microsoft Yahei"/>
                <a:cs typeface="Microsoft Yahei"/>
              </a:rPr>
              <a:t>2023</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70800" y="1576863"/>
            <a:ext cx="1849755"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rgbClr val="131516">
                    <a:alpha val="100000"/>
                  </a:srgbClr>
                </a:solidFill>
                <a:latin typeface="Microsoft Yahei"/>
                <a:ea typeface="Microsoft Yahei"/>
                <a:cs typeface="Microsoft Yahei"/>
              </a:rPr>
              <a:t>PART</a:t>
            </a:r>
          </a:p>
        </p:txBody>
      </p:sp>
      <p:sp>
        <p:nvSpPr>
          <p:cNvPr id="3" name="TextBox 3"/>
          <p:cNvSpPr txBox="1"/>
          <p:nvPr/>
        </p:nvSpPr>
        <p:spPr>
          <a:xfrm>
            <a:off x="2069515" y="1576863"/>
            <a:ext cx="2922600" cy="9296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rgbClr val="131516">
                    <a:alpha val="100000"/>
                  </a:srgbClr>
                </a:solidFill>
                <a:latin typeface="Microsoft Yahei"/>
                <a:ea typeface="Microsoft Yahei"/>
                <a:cs typeface="Microsoft Yahei"/>
              </a:rPr>
              <a:t>01</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131516">
                    <a:alpha val="100000"/>
                  </a:srgbClr>
                </a:solidFill>
                <a:latin typeface="Microsoft Yahei"/>
                <a:ea typeface="Microsoft Yahei"/>
                <a:cs typeface="Microsoft Yahei"/>
              </a:rPr>
              <a:t>物业管理保安概述</a:t>
            </a:r>
          </a:p>
        </p:txBody>
      </p:sp>
      <p:sp>
        <p:nvSpPr>
          <p:cNvPr id="5" name="TextBox 5"/>
          <p:cNvSpPr txBox="1"/>
          <p:nvPr/>
        </p:nvSpPr>
        <p:spPr>
          <a:xfrm>
            <a:off x="1353851" y="182270"/>
            <a:ext cx="3537586" cy="71065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300" b="1">
                <a:solidFill>
                  <a:srgbClr val="131516">
                    <a:alpha val="100000"/>
                  </a:srgbClr>
                </a:solidFill>
                <a:latin typeface="Microsoft Yahei"/>
                <a:ea typeface="Microsoft Yahei"/>
                <a:cs typeface="Microsoft Yahei"/>
              </a:rPr>
              <a:t>2023</a:t>
            </a:r>
          </a:p>
        </p:txBody>
      </p:sp>
      <p:sp>
        <p:nvSpPr>
          <p:cNvPr id="6" name="AutoShape 6"/>
          <p:cNvSpPr/>
          <p:nvPr/>
        </p:nvSpPr>
        <p:spPr>
          <a:xfrm>
            <a:off x="9364826" y="334670"/>
            <a:ext cx="2473866" cy="508573"/>
          </a:xfrm>
          <a:prstGeom prst="rect">
            <a:avLst/>
          </a:prstGeom>
          <a:noFill/>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defRPr/>
            </a:pPr>
            <a:r>
              <a:rPr lang="en-US" sz="1200">
                <a:solidFill>
                  <a:srgbClr val="131516">
                    <a:alpha val="100000"/>
                  </a:srgbClr>
                </a:solidFill>
                <a:latin typeface="Microsoft Yahei"/>
                <a:ea typeface="Microsoft Yahei"/>
                <a:cs typeface="Microsoft Yahei"/>
              </a:rPr>
              <a:t>REPORTING</a:t>
            </a:r>
            <a:endParaRPr lang="en-US" sz="1100"/>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8500" r="18500"/>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物业管理保安是指在物业管理区域内，依据相关法律法规和物业服务合同，采取门卫、巡逻、监控等手段，维护公共秩序、保障业主和物业使用人合法权益的专业人员。</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定义</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物业管理保安的主要职责包括维护物业管理区域内的公共秩序，协助公安机关做好治安防范工作，及时发现和制止违法犯罪行为，保障业主和物业使用人的人身财产安全。</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职责</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物业管理保安的定义与职责</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2750" r="12750"/>
          <a:stretch>
            <a:fillRect/>
          </a:stretch>
        </p:blipFill>
        <p:spPr>
          <a:xfrm>
            <a:off x="705128" y="1258733"/>
            <a:ext cx="5140490"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物业管理保安是维护社会稳定的重要力量，通过加强巡逻、监控等措施，及时发现和制止违法犯罪行为，保障社会和谐稳定。</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维护社会稳定</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物业管理保安是物业服务的重要组成部分，通过提供优质的安保服务，提升业主和物业使用人的满意度和信任度。</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提升物业服务质量</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物业管理保安在维护社会治安的同时，也为经济发展提供了有力保障。通过加强安全管理，保障企业和个人的财产安全，为经济发展营造良好的环境。</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促进经济发展</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物业管理保安的重要性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《中华人民共和国治安管理处罚法》</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该法规定了违反治安管理的行为及相应的处罚措施，为物业管理保安提供了执法依据。</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16667" r="16667"/>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《物业服务企业资质管理办法》</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该办法规定了物业服务企业的资质等级标准和服务规范，对物业管理保安的从业资格和服务质量提出了要求。</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《保安服务管理条例》</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该条例规定了保安服务的范围、保安员的职责和权利、保安服务公司的设立和运营等，为物业管理保安提供了行业管理依据。</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物业管理保安的法律法规依据</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70800" y="1576863"/>
            <a:ext cx="1849755"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rgbClr val="131516">
                    <a:alpha val="100000"/>
                  </a:srgbClr>
                </a:solidFill>
                <a:latin typeface="Microsoft Yahei"/>
                <a:ea typeface="Microsoft Yahei"/>
                <a:cs typeface="Microsoft Yahei"/>
              </a:rPr>
              <a:t>PART</a:t>
            </a:r>
          </a:p>
        </p:txBody>
      </p:sp>
      <p:sp>
        <p:nvSpPr>
          <p:cNvPr id="3" name="TextBox 3"/>
          <p:cNvSpPr txBox="1"/>
          <p:nvPr/>
        </p:nvSpPr>
        <p:spPr>
          <a:xfrm>
            <a:off x="2069515" y="1576863"/>
            <a:ext cx="2922600" cy="9296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rgbClr val="131516">
                    <a:alpha val="100000"/>
                  </a:srgbClr>
                </a:solidFill>
                <a:latin typeface="Microsoft Yahei"/>
                <a:ea typeface="Microsoft Yahei"/>
                <a:cs typeface="Microsoft Yahei"/>
              </a:rPr>
              <a:t>02</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131516">
                    <a:alpha val="100000"/>
                  </a:srgbClr>
                </a:solidFill>
                <a:latin typeface="Microsoft Yahei"/>
                <a:ea typeface="Microsoft Yahei"/>
                <a:cs typeface="Microsoft Yahei"/>
              </a:rPr>
              <a:t>物业管理保安法律法规</a:t>
            </a:r>
          </a:p>
        </p:txBody>
      </p:sp>
      <p:sp>
        <p:nvSpPr>
          <p:cNvPr id="5" name="TextBox 5"/>
          <p:cNvSpPr txBox="1"/>
          <p:nvPr/>
        </p:nvSpPr>
        <p:spPr>
          <a:xfrm>
            <a:off x="1353851" y="182270"/>
            <a:ext cx="3537586" cy="71065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300" b="1">
                <a:solidFill>
                  <a:srgbClr val="131516">
                    <a:alpha val="100000"/>
                  </a:srgbClr>
                </a:solidFill>
                <a:latin typeface="Microsoft Yahei"/>
                <a:ea typeface="Microsoft Yahei"/>
                <a:cs typeface="Microsoft Yahei"/>
              </a:rPr>
              <a:t>2023</a:t>
            </a:r>
          </a:p>
        </p:txBody>
      </p:sp>
      <p:sp>
        <p:nvSpPr>
          <p:cNvPr id="6" name="AutoShape 6"/>
          <p:cNvSpPr/>
          <p:nvPr/>
        </p:nvSpPr>
        <p:spPr>
          <a:xfrm>
            <a:off x="9364826" y="334670"/>
            <a:ext cx="2473866" cy="508573"/>
          </a:xfrm>
          <a:prstGeom prst="rect">
            <a:avLst/>
          </a:prstGeom>
          <a:noFill/>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defRPr/>
            </a:pPr>
            <a:r>
              <a:rPr lang="en-US" sz="1200">
                <a:solidFill>
                  <a:srgbClr val="131516">
                    <a:alpha val="100000"/>
                  </a:srgbClr>
                </a:solidFill>
                <a:latin typeface="Microsoft Yahei"/>
                <a:ea typeface="Microsoft Yahei"/>
                <a:cs typeface="Microsoft Yahei"/>
              </a:rPr>
              <a:t>REPORTING</a:t>
            </a:r>
            <a:endParaRPr lang="en-US" sz="1100"/>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1236" b="1236"/>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l="1108" r="1108"/>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7901" b="7901"/>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《物业管理条例》相关规定</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物业服务企业的职责</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根据《物业管理条例》，物业服务企业应当履行物业的维护、修缮、管理及相关服务职责，确保物业的正常使用和安全。</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业主的权利与义务</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业主在物业管理活动中享有对物业和相关公共设施的使用权，并应承担相应的维修、养护费用。</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物业服务合同</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物业服务企业与业主应当签订物业服务合同，明确双方的权利义务、服务内容、服务标准、收费项目和标准等。</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5563" r="25563"/>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保安服务的定义</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保安服务是指依法取得保安服务许可证的企业法人，提供门卫、巡逻、守护、押运、随身护卫、安全检查以及安全技术防范、安全风险评估等服务。</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保安员的资格与培训</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从事保安服务的人员必须经过专业培训并取得相应的资格证书，保安员应当接受法律知识、保安业务技能、职业道德等方面的培训。</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保安服务的规范与监管</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保安服务企业和保安员应当遵守法律法规和保安服务规范，公安机关负责对保安服务活动进行监督管理。</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《保安服务管理条例》相关规定</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52335" y="1979346"/>
            <a:ext cx="2132128" cy="388730"/>
          </a:xfrm>
          <a:prstGeom prst="ellipse">
            <a:avLst/>
          </a:prstGeom>
          <a:gradFill>
            <a:gsLst>
              <a:gs pos="0">
                <a:schemeClr val="lt1">
                  <a:alpha val="30000"/>
                </a:schemeClr>
              </a:gs>
              <a:gs pos="100000">
                <a:schemeClr val="accent1">
                  <a:alpha val="3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8652335" y="1821557"/>
            <a:ext cx="2132128" cy="388730"/>
          </a:xfrm>
          <a:prstGeom prst="ellipse">
            <a:avLst/>
          </a:prstGeom>
          <a:gradFill>
            <a:gsLst>
              <a:gs pos="0">
                <a:schemeClr val="lt1">
                  <a:alpha val="70000"/>
                </a:schemeClr>
              </a:gs>
              <a:gs pos="100000">
                <a:schemeClr val="accent1">
                  <a:alpha val="7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029936" y="1979346"/>
            <a:ext cx="2132128" cy="388730"/>
          </a:xfrm>
          <a:prstGeom prst="ellipse">
            <a:avLst/>
          </a:prstGeom>
          <a:gradFill>
            <a:gsLst>
              <a:gs pos="0">
                <a:schemeClr val="lt1">
                  <a:alpha val="30000"/>
                </a:schemeClr>
              </a:gs>
              <a:gs pos="100000">
                <a:schemeClr val="accent1">
                  <a:alpha val="3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029936" y="1821557"/>
            <a:ext cx="2132128" cy="388730"/>
          </a:xfrm>
          <a:prstGeom prst="ellipse">
            <a:avLst/>
          </a:prstGeom>
          <a:gradFill>
            <a:gsLst>
              <a:gs pos="0">
                <a:schemeClr val="lt1">
                  <a:alpha val="70000"/>
                </a:schemeClr>
              </a:gs>
              <a:gs pos="100000">
                <a:schemeClr val="accent1">
                  <a:alpha val="7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1407538" y="1979346"/>
            <a:ext cx="2132128" cy="388730"/>
          </a:xfrm>
          <a:prstGeom prst="ellipse">
            <a:avLst/>
          </a:prstGeom>
          <a:gradFill>
            <a:gsLst>
              <a:gs pos="0">
                <a:schemeClr val="lt1">
                  <a:alpha val="30000"/>
                </a:schemeClr>
              </a:gs>
              <a:gs pos="100000">
                <a:schemeClr val="accent1">
                  <a:alpha val="3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407538" y="1821557"/>
            <a:ext cx="2132128" cy="388730"/>
          </a:xfrm>
          <a:prstGeom prst="ellipse">
            <a:avLst/>
          </a:prstGeom>
          <a:gradFill>
            <a:gsLst>
              <a:gs pos="0">
                <a:schemeClr val="lt1">
                  <a:alpha val="70000"/>
                </a:schemeClr>
              </a:gs>
              <a:gs pos="100000">
                <a:schemeClr val="accent1">
                  <a:alpha val="7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1015607" y="2516039"/>
            <a:ext cx="2962275"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《中华人民共和国治安管理处罚法》</a:t>
            </a:r>
          </a:p>
        </p:txBody>
      </p:sp>
      <p:sp>
        <p:nvSpPr>
          <p:cNvPr id="9" name="TextBox 9"/>
          <p:cNvSpPr txBox="1"/>
          <p:nvPr/>
        </p:nvSpPr>
        <p:spPr>
          <a:xfrm>
            <a:off x="1094842" y="3555750"/>
            <a:ext cx="3008046" cy="18440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该法规定了违反治安管理的行为及相应的处罚措施，与物业管理保安工作密切相关。</a:t>
            </a:r>
          </a:p>
        </p:txBody>
      </p:sp>
      <p:sp>
        <p:nvSpPr>
          <p:cNvPr id="10" name="TextBox 10"/>
          <p:cNvSpPr txBox="1"/>
          <p:nvPr/>
        </p:nvSpPr>
        <p:spPr>
          <a:xfrm>
            <a:off x="4638006" y="2516039"/>
            <a:ext cx="2962275"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《中华人民共和国消防法》</a:t>
            </a:r>
          </a:p>
        </p:txBody>
      </p:sp>
      <p:sp>
        <p:nvSpPr>
          <p:cNvPr id="11" name="TextBox 11"/>
          <p:cNvSpPr txBox="1"/>
          <p:nvPr/>
        </p:nvSpPr>
        <p:spPr>
          <a:xfrm>
            <a:off x="4723754" y="3555750"/>
            <a:ext cx="3008046" cy="18440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消防法规定了火灾预防、消防组织、灭火救援等方面的内容，物业服务企业和保安员应当掌握相关消防知识和技能。</a:t>
            </a:r>
          </a:p>
        </p:txBody>
      </p:sp>
      <p:sp>
        <p:nvSpPr>
          <p:cNvPr id="12" name="TextBox 12"/>
          <p:cNvSpPr txBox="1"/>
          <p:nvPr/>
        </p:nvSpPr>
        <p:spPr>
          <a:xfrm>
            <a:off x="8260404" y="2516039"/>
            <a:ext cx="2962275"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地方性法规及政策文件</a:t>
            </a:r>
          </a:p>
        </p:txBody>
      </p:sp>
      <p:sp>
        <p:nvSpPr>
          <p:cNvPr id="13" name="TextBox 13"/>
          <p:cNvSpPr txBox="1"/>
          <p:nvPr/>
        </p:nvSpPr>
        <p:spPr>
          <a:xfrm>
            <a:off x="8361301" y="3555750"/>
            <a:ext cx="3008046" cy="18440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各地根据实际情况可能出台了一些与物业管理保安相关的地方性法规和政策文件，如《XX市物业管理条例》等，需要结合当地实际进行学习和掌握。</a:t>
            </a:r>
          </a:p>
        </p:txBody>
      </p:sp>
      <p:sp>
        <p:nvSpPr>
          <p:cNvPr id="14" name="TextBox 14"/>
          <p:cNvSpPr txBox="1"/>
          <p:nvPr/>
        </p:nvSpPr>
        <p:spPr>
          <a:xfrm>
            <a:off x="1480607" y="1020470"/>
            <a:ext cx="1990725"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pPr>
            <a:r>
              <a:rPr lang="en-US" sz="5775" b="1">
                <a:solidFill>
                  <a:schemeClr val="accent1">
                    <a:alpha val="100000"/>
                  </a:schemeClr>
                </a:solidFill>
                <a:latin typeface="Microsoft Yahei"/>
                <a:ea typeface="Microsoft Yahei"/>
                <a:cs typeface="Microsoft Yahei"/>
              </a:rPr>
              <a:t>01</a:t>
            </a:r>
          </a:p>
        </p:txBody>
      </p:sp>
      <p:sp>
        <p:nvSpPr>
          <p:cNvPr id="15" name="TextBox 15"/>
          <p:cNvSpPr txBox="1"/>
          <p:nvPr/>
        </p:nvSpPr>
        <p:spPr>
          <a:xfrm>
            <a:off x="5037367" y="1020470"/>
            <a:ext cx="21145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pPr>
            <a:r>
              <a:rPr lang="en-US" sz="5775" b="1">
                <a:solidFill>
                  <a:schemeClr val="accent1">
                    <a:alpha val="100000"/>
                  </a:schemeClr>
                </a:solidFill>
                <a:latin typeface="Microsoft Yahei"/>
                <a:ea typeface="Microsoft Yahei"/>
                <a:cs typeface="Microsoft Yahei"/>
              </a:rPr>
              <a:t>02</a:t>
            </a:r>
          </a:p>
        </p:txBody>
      </p:sp>
      <p:sp>
        <p:nvSpPr>
          <p:cNvPr id="16" name="TextBox 16"/>
          <p:cNvSpPr txBox="1"/>
          <p:nvPr/>
        </p:nvSpPr>
        <p:spPr>
          <a:xfrm>
            <a:off x="8724677" y="1059557"/>
            <a:ext cx="1990725"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pPr>
            <a:r>
              <a:rPr lang="en-US" sz="5775" b="1">
                <a:solidFill>
                  <a:schemeClr val="accent1">
                    <a:alpha val="100000"/>
                  </a:schemeClr>
                </a:solidFill>
                <a:latin typeface="Microsoft Yahei"/>
                <a:ea typeface="Microsoft Yahei"/>
                <a:cs typeface="Microsoft Yahei"/>
              </a:rPr>
              <a:t>03</a:t>
            </a:r>
          </a:p>
        </p:txBody>
      </p: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其他相关法律法规及政策文件</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70800" y="1576863"/>
            <a:ext cx="1849755"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rgbClr val="131516">
                    <a:alpha val="100000"/>
                  </a:srgbClr>
                </a:solidFill>
                <a:latin typeface="Microsoft Yahei"/>
                <a:ea typeface="Microsoft Yahei"/>
                <a:cs typeface="Microsoft Yahei"/>
              </a:rPr>
              <a:t>PART</a:t>
            </a:r>
          </a:p>
        </p:txBody>
      </p:sp>
      <p:sp>
        <p:nvSpPr>
          <p:cNvPr id="3" name="TextBox 3"/>
          <p:cNvSpPr txBox="1"/>
          <p:nvPr/>
        </p:nvSpPr>
        <p:spPr>
          <a:xfrm>
            <a:off x="2069515" y="1576863"/>
            <a:ext cx="2922600" cy="9296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rgbClr val="131516">
                    <a:alpha val="100000"/>
                  </a:srgbClr>
                </a:solidFill>
                <a:latin typeface="Microsoft Yahei"/>
                <a:ea typeface="Microsoft Yahei"/>
                <a:cs typeface="Microsoft Yahei"/>
              </a:rPr>
              <a:t>03</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131516">
                    <a:alpha val="100000"/>
                  </a:srgbClr>
                </a:solidFill>
                <a:latin typeface="Microsoft Yahei"/>
                <a:ea typeface="Microsoft Yahei"/>
                <a:cs typeface="Microsoft Yahei"/>
              </a:rPr>
              <a:t>物业管理保安服务规范与标准</a:t>
            </a:r>
          </a:p>
        </p:txBody>
      </p:sp>
      <p:sp>
        <p:nvSpPr>
          <p:cNvPr id="5" name="TextBox 5"/>
          <p:cNvSpPr txBox="1"/>
          <p:nvPr/>
        </p:nvSpPr>
        <p:spPr>
          <a:xfrm>
            <a:off x="1353851" y="182270"/>
            <a:ext cx="3537586" cy="71065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300" b="1">
                <a:solidFill>
                  <a:srgbClr val="131516">
                    <a:alpha val="100000"/>
                  </a:srgbClr>
                </a:solidFill>
                <a:latin typeface="Microsoft Yahei"/>
                <a:ea typeface="Microsoft Yahei"/>
                <a:cs typeface="Microsoft Yahei"/>
              </a:rPr>
              <a:t>2023</a:t>
            </a:r>
          </a:p>
        </p:txBody>
      </p:sp>
      <p:sp>
        <p:nvSpPr>
          <p:cNvPr id="6" name="AutoShape 6"/>
          <p:cNvSpPr/>
          <p:nvPr/>
        </p:nvSpPr>
        <p:spPr>
          <a:xfrm>
            <a:off x="9364826" y="334670"/>
            <a:ext cx="2473866" cy="508573"/>
          </a:xfrm>
          <a:prstGeom prst="rect">
            <a:avLst/>
          </a:prstGeom>
          <a:noFill/>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defRPr/>
            </a:pPr>
            <a:r>
              <a:rPr lang="en-US" sz="1200">
                <a:solidFill>
                  <a:srgbClr val="131516">
                    <a:alpha val="100000"/>
                  </a:srgbClr>
                </a:solidFill>
                <a:latin typeface="Microsoft Yahei"/>
                <a:ea typeface="Microsoft Yahei"/>
                <a:cs typeface="Microsoft Yahei"/>
              </a:rPr>
              <a:t>REPORTING</a:t>
            </a:r>
            <a:endParaRPr lang="en-US" sz="1100"/>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1455" r="31455"/>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1412" r="31412"/>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2551" r="32551"/>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物业服务企业应依法取得相应等级的资质证书，并在其资质等级许可的范围内承接物业管理业务。</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物业服务企业资质</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保安员应年满18周岁，身体健康，品行良好，具有初中以上学历，无违法犯罪记录，并经过专业培训取得保安员证。</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保安员要求</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物业服务企业资质及保安员要求</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27710" b="27710"/>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业主委员会或业主大会与物业服务企业签订物业服务合同，明确双方的权利义务、服务内容、服务质量、服务费用等事项。</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物业服务企业与保安服务公司签订保安服务协议，明确保安服务的范围、标准、费用等事项。</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物业服务合同与保安服务协议签订</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保安服务协议</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物业服务合同</a:t>
            </a:r>
            <a:endParaRPr lang="en-US" sz="1100"/>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https://d.book118.com/608010007003006042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DDEDFF"/>
      </a:lt1>
      <a:dk2>
        <a:srgbClr val="000000"/>
      </a:dk2>
      <a:lt2>
        <a:srgbClr val="FFFFFF"/>
      </a:lt2>
      <a:accent1>
        <a:srgbClr val="4283F2"/>
      </a:accent1>
      <a:accent2>
        <a:srgbClr val="34C158"/>
      </a:accent2>
      <a:accent3>
        <a:srgbClr val="FDBE00"/>
      </a:accent3>
      <a:accent4>
        <a:srgbClr val="42B0F2"/>
      </a:accent4>
      <a:accent5>
        <a:srgbClr val="EA4336"/>
      </a:accent5>
      <a:accent6>
        <a:srgbClr val="27C9C4"/>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85</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2024-09-20T22:50:06.725</cp:lastPrinted>
  <dcterms:created xsi:type="dcterms:W3CDTF">2024-09-20T14:50:06Z</dcterms:created>
  <dcterms:modified xsi:type="dcterms:W3CDTF">2024-09-20T14:50:08Z</dcterms:modified>
</cp:coreProperties>
</file>