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7" r:id="rId28"/>
  </p:sldIdLst>
  <p:sldSz cx="12192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tags" Target="tags/tag1.xml" /><Relationship Id="rId3" Type="http://schemas.openxmlformats.org/officeDocument/2006/relationships/slideMaster" Target="slideMasters/slideMaster3.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26211AA4-C016-49B4-AD96-98FEA3475E7C}"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90" name="PlaceHolder 1"/>
          <p:cNvSpPr>
            <a:spLocks noGrp="1"/>
          </p:cNvSpPr>
          <p:nvPr>
            <p:ph type="sldImg"/>
          </p:nvPr>
        </p:nvSpPr>
        <p:spPr>
          <a:xfrm>
            <a:off x="685800" y="1143000"/>
            <a:ext cx="5486040" cy="3085920"/>
          </a:xfrm>
          <a:prstGeom prst="rect">
            <a:avLst/>
          </a:prstGeom>
          <a:ln w="0">
            <a:noFill/>
          </a:ln>
        </p:spPr>
      </p:sp>
      <p:sp>
        <p:nvSpPr>
          <p:cNvPr id="49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9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93" name="PlaceHolder 1"/>
          <p:cNvSpPr>
            <a:spLocks noGrp="1"/>
          </p:cNvSpPr>
          <p:nvPr>
            <p:ph type="sldImg"/>
          </p:nvPr>
        </p:nvSpPr>
        <p:spPr>
          <a:xfrm>
            <a:off x="685800" y="1143000"/>
            <a:ext cx="5486040" cy="3085920"/>
          </a:xfrm>
          <a:prstGeom prst="rect">
            <a:avLst/>
          </a:prstGeom>
          <a:ln w="0">
            <a:noFill/>
          </a:ln>
        </p:spPr>
      </p:sp>
      <p:sp>
        <p:nvSpPr>
          <p:cNvPr id="49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9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96" name="PlaceHolder 1"/>
          <p:cNvSpPr>
            <a:spLocks noGrp="1"/>
          </p:cNvSpPr>
          <p:nvPr>
            <p:ph type="sldImg"/>
          </p:nvPr>
        </p:nvSpPr>
        <p:spPr>
          <a:xfrm>
            <a:off x="685800" y="1143000"/>
            <a:ext cx="5486040" cy="3085920"/>
          </a:xfrm>
          <a:prstGeom prst="rect">
            <a:avLst/>
          </a:prstGeom>
          <a:ln w="0">
            <a:noFill/>
          </a:ln>
        </p:spPr>
      </p:sp>
      <p:sp>
        <p:nvSpPr>
          <p:cNvPr id="49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9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99" name="PlaceHolder 1"/>
          <p:cNvSpPr>
            <a:spLocks noGrp="1"/>
          </p:cNvSpPr>
          <p:nvPr>
            <p:ph type="sldImg"/>
          </p:nvPr>
        </p:nvSpPr>
        <p:spPr>
          <a:xfrm>
            <a:off x="685800" y="1143000"/>
            <a:ext cx="5486040" cy="3085920"/>
          </a:xfrm>
          <a:prstGeom prst="rect">
            <a:avLst/>
          </a:prstGeom>
          <a:ln w="0">
            <a:noFill/>
          </a:ln>
        </p:spPr>
      </p:sp>
      <p:sp>
        <p:nvSpPr>
          <p:cNvPr id="500"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01"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02" name="PlaceHolder 1"/>
          <p:cNvSpPr>
            <a:spLocks noGrp="1"/>
          </p:cNvSpPr>
          <p:nvPr>
            <p:ph type="sldImg"/>
          </p:nvPr>
        </p:nvSpPr>
        <p:spPr>
          <a:xfrm>
            <a:off x="685800" y="1143000"/>
            <a:ext cx="5486040" cy="3085920"/>
          </a:xfrm>
          <a:prstGeom prst="rect">
            <a:avLst/>
          </a:prstGeom>
          <a:ln w="0">
            <a:noFill/>
          </a:ln>
        </p:spPr>
      </p:sp>
      <p:sp>
        <p:nvSpPr>
          <p:cNvPr id="503"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04"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05" name="PlaceHolder 1"/>
          <p:cNvSpPr>
            <a:spLocks noGrp="1"/>
          </p:cNvSpPr>
          <p:nvPr>
            <p:ph type="sldImg"/>
          </p:nvPr>
        </p:nvSpPr>
        <p:spPr>
          <a:xfrm>
            <a:off x="685800" y="1143000"/>
            <a:ext cx="5486040" cy="3085920"/>
          </a:xfrm>
          <a:prstGeom prst="rect">
            <a:avLst/>
          </a:prstGeom>
          <a:ln w="0">
            <a:noFill/>
          </a:ln>
        </p:spPr>
      </p:sp>
      <p:sp>
        <p:nvSpPr>
          <p:cNvPr id="506"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07"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08" name="PlaceHolder 1"/>
          <p:cNvSpPr>
            <a:spLocks noGrp="1"/>
          </p:cNvSpPr>
          <p:nvPr>
            <p:ph type="sldImg"/>
          </p:nvPr>
        </p:nvSpPr>
        <p:spPr>
          <a:xfrm>
            <a:off x="685800" y="1143000"/>
            <a:ext cx="5486040" cy="3085920"/>
          </a:xfrm>
          <a:prstGeom prst="rect">
            <a:avLst/>
          </a:prstGeom>
          <a:ln w="0">
            <a:noFill/>
          </a:ln>
        </p:spPr>
      </p:sp>
      <p:sp>
        <p:nvSpPr>
          <p:cNvPr id="509"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10"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0D9F73B-5DEB-4C73-A8BA-80173D87AA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6444E2-D01E-4BE8-B89B-E03FCCAC9D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BCEF8A4-2660-4D10-A8EF-5C7041B8CC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9F16B56-5683-4BAA-9A7D-5B6460F6D5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AE2AB55-45E7-4294-B626-2E7DEF16CDB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85247F4-A852-481E-9F0A-241F1C5C53E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DBBDE5C-BD98-4A63-BF8E-046A05602C2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8D834A-32D1-4FB6-9C59-CE7E4201D2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675304-4111-42E2-924E-E88BB3E0CA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B0BFB0-287A-4C69-BAFE-B2DC30866C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4BD4D7-C8F2-4962-B409-D1A78E9BB9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B4CFBFD4-2087-47D0-88B8-6DF380366E68}"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F93439E9-0572-422E-B34B-581FEDCBE0EA}"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 Id="rId4"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 Id="rId4"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 Id="rId4" Type="http://schemas.openxmlformats.org/officeDocument/2006/relationships/image" Target="../media/image1.pn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 Id="rId4"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 Id="rId4" Type="http://schemas.openxmlformats.org/officeDocument/2006/relationships/image" Target="../media/image1.png" /><Relationship Id="rId5" Type="http://schemas.openxmlformats.org/officeDocument/2006/relationships/image" Target="../media/image3.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 Id="rId4" Type="http://schemas.openxmlformats.org/officeDocument/2006/relationships/image" Target="../media/image3.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8023016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72" name="图片 14"/>
          <p:cNvPicPr/>
          <p:nvPr/>
        </p:nvPicPr>
        <p:blipFill>
          <a:blip r:embed="rId2"/>
          <a:srcRect l="55164" t="24997" r="27493" b="38720"/>
          <a:stretch>
            <a:fillRect/>
          </a:stretch>
        </p:blipFill>
        <p:spPr>
          <a:xfrm>
            <a:off x="2731680" y="1994400"/>
            <a:ext cx="6484680" cy="5652000"/>
          </a:xfrm>
          <a:prstGeom prst="rect">
            <a:avLst/>
          </a:prstGeom>
          <a:ln w="0">
            <a:noFill/>
          </a:ln>
        </p:spPr>
      </p:pic>
      <p:pic>
        <p:nvPicPr>
          <p:cNvPr id="73" name="图片 26"/>
          <p:cNvPicPr/>
          <p:nvPr/>
        </p:nvPicPr>
        <p:blipFill>
          <a:blip r:embed="rId2"/>
          <a:srcRect l="5562" r="58211" b="25947"/>
          <a:stretch>
            <a:fillRect/>
          </a:stretch>
        </p:blipFill>
        <p:spPr>
          <a:xfrm>
            <a:off x="1838520" y="804960"/>
            <a:ext cx="3520080" cy="2998080"/>
          </a:xfrm>
          <a:prstGeom prst="rect">
            <a:avLst/>
          </a:prstGeom>
          <a:ln w="0">
            <a:noFill/>
          </a:ln>
        </p:spPr>
      </p:pic>
      <p:sp>
        <p:nvSpPr>
          <p:cNvPr id="74"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lt1"/>
                </a:solidFill>
                <a:latin typeface="Arial"/>
                <a:ea typeface="微软雅黑"/>
              </a:rPr>
              <a:t>行业管理人员综合素养提升课程</a:t>
            </a:r>
            <a:endParaRPr lang="en-US" sz="6000" b="0" strike="noStrike" spc="-1">
              <a:solidFill>
                <a:schemeClr val="dk1"/>
              </a:solidFill>
              <a:latin typeface="Arial"/>
            </a:endParaRPr>
          </a:p>
        </p:txBody>
      </p:sp>
      <p:sp>
        <p:nvSpPr>
          <p:cNvPr id="75"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6"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lt1"/>
                </a:solidFill>
                <a:latin typeface="Arial"/>
                <a:ea typeface="微软雅黑"/>
              </a:rPr>
              <a:t>汇报人：魏老师                                              </a:t>
            </a:r>
            <a:r>
              <a:rPr lang="en-US" sz="1800" b="0" strike="noStrike" spc="-1">
                <a:solidFill>
                  <a:schemeClr val="lt1"/>
                </a:solidFill>
                <a:latin typeface="Arial"/>
                <a:ea typeface="微软雅黑"/>
              </a:rPr>
              <a:t>2024</a:t>
            </a:r>
            <a:r>
              <a:rPr lang="zh-CN" sz="1800" b="0" strike="noStrike" spc="-1">
                <a:solidFill>
                  <a:schemeClr val="lt1"/>
                </a:solidFill>
                <a:latin typeface="Arial"/>
                <a:ea typeface="微软雅黑"/>
              </a:rPr>
              <a:t>年</a:t>
            </a:r>
            <a:r>
              <a:rPr lang="en-US" sz="1800" b="0" strike="noStrike" spc="-1">
                <a:solidFill>
                  <a:schemeClr val="lt1"/>
                </a:solidFill>
                <a:latin typeface="Arial"/>
                <a:ea typeface="微软雅黑"/>
              </a:rPr>
              <a:t>X</a:t>
            </a:r>
            <a:r>
              <a:rPr lang="zh-CN" sz="1800" b="0" strike="noStrike" spc="-1">
                <a:solidFill>
                  <a:schemeClr val="lt1"/>
                </a:solidFill>
                <a:latin typeface="Arial"/>
                <a:ea typeface="微软雅黑"/>
              </a:rPr>
              <a:t>月</a:t>
            </a:r>
            <a:endParaRPr lang="en-US" sz="1800" b="0" strike="noStrike" spc="-1">
              <a:solidFill>
                <a:srgbClr val="FFFFFF"/>
              </a:solidFill>
              <a:latin typeface="Arial"/>
            </a:endParaRPr>
          </a:p>
        </p:txBody>
      </p:sp>
      <p:pic>
        <p:nvPicPr>
          <p:cNvPr id="77" name="图片 24"/>
          <p:cNvPicPr/>
          <p:nvPr/>
        </p:nvPicPr>
        <p:blipFill>
          <a:blip r:embed="rId3"/>
          <a:srcRect l="84397"/>
          <a:stretch>
            <a:fillRect/>
          </a:stretch>
        </p:blipFill>
        <p:spPr>
          <a:xfrm>
            <a:off x="9623520" y="0"/>
            <a:ext cx="2567880" cy="6857640"/>
          </a:xfrm>
          <a:prstGeom prst="rect">
            <a:avLst/>
          </a:prstGeom>
          <a:ln w="0">
            <a:noFill/>
          </a:ln>
        </p:spPr>
      </p:pic>
      <p:pic>
        <p:nvPicPr>
          <p:cNvPr id="78" name="图片 4"/>
          <p:cNvPicPr/>
          <p:nvPr/>
        </p:nvPicPr>
        <p:blipFill>
          <a:blip r:embed="rId3"/>
          <a:srcRect r="81819"/>
          <a:stretch>
            <a:fillRect/>
          </a:stretch>
        </p:blipFill>
        <p:spPr>
          <a:xfrm>
            <a:off x="0" y="0"/>
            <a:ext cx="2992320" cy="685764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2" dur="1000" fill="hold" nodeType="withEffect">
                                  <p:stCondLst>
                                    <p:cond delay="0"/>
                                  </p:stCondLst>
                                  <p:childTnLst>
                                    <p:set>
                                      <p:cBhvr>
                                        <p:cTn id="6" dur="1" fill="hold">
                                          <p:stCondLst>
                                            <p:cond delay="0"/>
                                          </p:stCondLst>
                                        </p:cTn>
                                        <p:tgtEl>
                                          <p:spTgt spid="77"/>
                                        </p:tgtEl>
                                        <p:attrNameLst>
                                          <p:attrName>style.visibility</p:attrName>
                                        </p:attrNameLst>
                                      </p:cBhvr>
                                      <p:to>
                                        <p:strVal val="visible"/>
                                      </p:to>
                                    </p:set>
                                    <p:anim calcmode="lin" valueType="num">
                                      <p:cBhvr additive="repl">
                                        <p:cTn id="7" dur="1000" fill="hold"/>
                                        <p:tgtEl>
                                          <p:spTgt spid="77"/>
                                        </p:tgtEl>
                                        <p:attrNameLst>
                                          <p:attrName>ppt_x</p:attrName>
                                        </p:attrNameLst>
                                      </p:cBhvr>
                                      <p:tavLst>
                                        <p:tav tm="0">
                                          <p:val>
                                            <p:strVal val="1+#ppt_w/2"/>
                                          </p:val>
                                        </p:tav>
                                        <p:tav tm="100000">
                                          <p:val>
                                            <p:strVal val="#ppt_x"/>
                                          </p:val>
                                        </p:tav>
                                      </p:tavLst>
                                    </p:anim>
                                    <p:anim calcmode="lin" valueType="num">
                                      <p:cBhvr additive="repl">
                                        <p:cTn id="8" dur="1000" fill="hold"/>
                                        <p:tgtEl>
                                          <p:spTgt spid="77"/>
                                        </p:tgtEl>
                                        <p:attrNameLst>
                                          <p:attrName>ppt_y</p:attrName>
                                        </p:attrNameLst>
                                      </p:cBhvr>
                                      <p:tavLst>
                                        <p:tav tm="0">
                                          <p:val>
                                            <p:strVal val="#ppt_y"/>
                                          </p:val>
                                        </p:tav>
                                        <p:tav tm="100000">
                                          <p:val>
                                            <p:strVal val="#ppt_y"/>
                                          </p:val>
                                        </p:tav>
                                      </p:tavLst>
                                    </p:anim>
                                  </p:childTnLst>
                                </p:cTn>
                              </p:par>
                              <p:par>
                                <p:cTn id="9" presetID="6" presetClass="entr" presetSubtype="16" dur="1000" fill="hold" nodeType="withEffect">
                                  <p:stCondLst>
                                    <p:cond delay="0"/>
                                  </p:stCondLst>
                                  <p:childTnLst>
                                    <p:set>
                                      <p:cBhvr>
                                        <p:cTn id="10" dur="1" fill="hold">
                                          <p:stCondLst>
                                            <p:cond delay="0"/>
                                          </p:stCondLst>
                                        </p:cTn>
                                        <p:tgtEl>
                                          <p:spTgt spid="73"/>
                                        </p:tgtEl>
                                        <p:attrNameLst>
                                          <p:attrName>style.visibility</p:attrName>
                                        </p:attrNameLst>
                                      </p:cBhvr>
                                      <p:to>
                                        <p:strVal val="visible"/>
                                      </p:to>
                                    </p:set>
                                    <p:animEffect transition="in" filter="circle(in)">
                                      <p:cBhvr additive="repl">
                                        <p:cTn id="11" dur="1000"/>
                                        <p:tgtEl>
                                          <p:spTgt spid="73"/>
                                        </p:tgtEl>
                                      </p:cBhvr>
                                    </p:animEffect>
                                  </p:childTnLst>
                                </p:cTn>
                              </p:par>
                            </p:childTnLst>
                          </p:cTn>
                        </p:par>
                        <p:par>
                          <p:cTn id="12" fill="hold" nodeType="afterGroup">
                            <p:stCondLst>
                              <p:cond delay="1000"/>
                            </p:stCondLst>
                            <p:childTnLst>
                              <p:par>
                                <p:cTn id="13" presetID="6" presetClass="entr" presetSubtype="16" dur="2000" fill="hold" nodeType="afterEffect">
                                  <p:stCondLst>
                                    <p:cond delay="0"/>
                                  </p:stCondLst>
                                  <p:childTnLst>
                                    <p:set>
                                      <p:cBhvr>
                                        <p:cTn id="14" dur="1" fill="hold">
                                          <p:stCondLst>
                                            <p:cond delay="0"/>
                                          </p:stCondLst>
                                        </p:cTn>
                                        <p:tgtEl>
                                          <p:spTgt spid="72"/>
                                        </p:tgtEl>
                                        <p:attrNameLst>
                                          <p:attrName>style.visibility</p:attrName>
                                        </p:attrNameLst>
                                      </p:cBhvr>
                                      <p:to>
                                        <p:strVal val="visible"/>
                                      </p:to>
                                    </p:set>
                                    <p:animEffect transition="in" filter="circle(in)">
                                      <p:cBhvr additive="repl">
                                        <p:cTn id="15" dur="2000"/>
                                        <p:tgtEl>
                                          <p:spTgt spid="72"/>
                                        </p:tgtEl>
                                      </p:cBhvr>
                                    </p:animEffect>
                                  </p:childTnLst>
                                </p:cTn>
                              </p:par>
                              <p:par>
                                <p:cTn id="16" presetID="2" presetClass="entr" presetSubtype="8" dur="1000" fill="hold" nodeType="withEffect">
                                  <p:stCondLst>
                                    <p:cond delay="0"/>
                                  </p:stCondLst>
                                  <p:childTnLst>
                                    <p:set>
                                      <p:cBhvr>
                                        <p:cTn id="17" dur="1" fill="hold">
                                          <p:stCondLst>
                                            <p:cond delay="0"/>
                                          </p:stCondLst>
                                        </p:cTn>
                                        <p:tgtEl>
                                          <p:spTgt spid="78"/>
                                        </p:tgtEl>
                                        <p:attrNameLst>
                                          <p:attrName>style.visibility</p:attrName>
                                        </p:attrNameLst>
                                      </p:cBhvr>
                                      <p:to>
                                        <p:strVal val="visible"/>
                                      </p:to>
                                    </p:set>
                                    <p:anim calcmode="lin" valueType="num">
                                      <p:cBhvr additive="repl">
                                        <p:cTn id="18" dur="1000" fill="hold"/>
                                        <p:tgtEl>
                                          <p:spTgt spid="78"/>
                                        </p:tgtEl>
                                        <p:attrNameLst>
                                          <p:attrName>ppt_x</p:attrName>
                                        </p:attrNameLst>
                                      </p:cBhvr>
                                      <p:tavLst>
                                        <p:tav tm="0">
                                          <p:val>
                                            <p:strVal val="0-#ppt_w/2"/>
                                          </p:val>
                                        </p:tav>
                                        <p:tav tm="100000">
                                          <p:val>
                                            <p:strVal val="#ppt_x"/>
                                          </p:val>
                                        </p:tav>
                                      </p:tavLst>
                                    </p:anim>
                                    <p:anim calcmode="lin" valueType="num">
                                      <p:cBhvr additive="repl">
                                        <p:cTn id="19" dur="1000" fill="hold"/>
                                        <p:tgtEl>
                                          <p:spTgt spid="7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sp>
        <p:nvSpPr>
          <p:cNvPr id="79"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目录</a:t>
            </a:r>
            <a:endParaRPr lang="en-US" sz="3600" b="0" strike="noStrike" spc="-1">
              <a:solidFill>
                <a:schemeClr val="dk1"/>
              </a:solidFill>
              <a:latin typeface="Arial"/>
            </a:endParaRPr>
          </a:p>
        </p:txBody>
      </p:sp>
      <p:sp>
        <p:nvSpPr>
          <p:cNvPr id="80"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1</a:t>
            </a:r>
            <a:r>
              <a:rPr lang="zh-CN" sz="2400" b="0" strike="noStrike" spc="-1">
                <a:solidFill>
                  <a:schemeClr val="lt1"/>
                </a:solidFill>
                <a:latin typeface="微软雅黑"/>
                <a:ea typeface="微软雅黑"/>
              </a:rPr>
              <a:t>章  课程简介</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2</a:t>
            </a:r>
            <a:r>
              <a:rPr lang="zh-CN" sz="2400" b="0" strike="noStrike" spc="-1">
                <a:solidFill>
                  <a:schemeClr val="lt1"/>
                </a:solidFill>
                <a:latin typeface="微软雅黑"/>
                <a:ea typeface="微软雅黑"/>
              </a:rPr>
              <a:t>章  管理基础知识</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3</a:t>
            </a:r>
            <a:r>
              <a:rPr lang="zh-CN" sz="2400" b="0" strike="noStrike" spc="-1">
                <a:solidFill>
                  <a:schemeClr val="lt1"/>
                </a:solidFill>
                <a:latin typeface="微软雅黑"/>
                <a:ea typeface="微软雅黑"/>
              </a:rPr>
              <a:t>章  创新与战略管理</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4</a:t>
            </a:r>
            <a:r>
              <a:rPr lang="zh-CN" sz="2400" b="0" strike="noStrike" spc="-1">
                <a:solidFill>
                  <a:schemeClr val="lt1"/>
                </a:solidFill>
                <a:latin typeface="微软雅黑"/>
                <a:ea typeface="微软雅黑"/>
              </a:rPr>
              <a:t>章  人才发展与绩效管理</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5</a:t>
            </a:r>
            <a:r>
              <a:rPr lang="zh-CN" sz="2400" b="0" strike="noStrike" spc="-1">
                <a:solidFill>
                  <a:schemeClr val="lt1"/>
                </a:solidFill>
                <a:latin typeface="微软雅黑"/>
                <a:ea typeface="微软雅黑"/>
              </a:rPr>
              <a:t>章  战略管理与风险控制</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6</a:t>
            </a:r>
            <a:r>
              <a:rPr lang="zh-CN" sz="2400" b="0" strike="noStrike" spc="-1">
                <a:solidFill>
                  <a:schemeClr val="lt1"/>
                </a:solidFill>
                <a:latin typeface="微软雅黑"/>
                <a:ea typeface="微软雅黑"/>
              </a:rPr>
              <a:t>章  课程总结</a:t>
            </a:r>
            <a:endParaRPr lang="en-US" sz="2400" b="0" strike="noStrike" spc="-1">
              <a:solidFill>
                <a:srgbClr val="FFFFFF"/>
              </a:solidFill>
              <a:latin typeface="Arial"/>
            </a:endParaRPr>
          </a:p>
          <a:p>
            <a:pPr defTabSz="914400">
              <a:lnSpc>
                <a:spcPct val="100000"/>
              </a:lnSpc>
            </a:pPr>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7</a:t>
            </a:r>
            <a:r>
              <a:rPr lang="zh-CN" sz="2400" b="0" strike="noStrike" spc="-1">
                <a:solidFill>
                  <a:schemeClr val="lt1"/>
                </a:solidFill>
                <a:latin typeface="微软雅黑"/>
                <a:ea typeface="微软雅黑"/>
              </a:rPr>
              <a:t>章  结尾</a:t>
            </a:r>
            <a:endParaRPr lang="en-US" sz="2400" b="0" strike="noStrike" spc="-1">
              <a:solidFill>
                <a:srgbClr val="FFFFFF"/>
              </a:solidFill>
              <a:latin typeface="Arial"/>
            </a:endParaRPr>
          </a:p>
        </p:txBody>
      </p:sp>
      <p:pic>
        <p:nvPicPr>
          <p:cNvPr id="81" name="图片 16"/>
          <p:cNvPicPr/>
          <p:nvPr/>
        </p:nvPicPr>
        <p:blipFill>
          <a:blip r:embed="rId3"/>
          <a:srcRect l="55164" t="24997" r="27493" b="38720"/>
          <a:stretch>
            <a:fillRect/>
          </a:stretch>
        </p:blipFill>
        <p:spPr>
          <a:xfrm>
            <a:off x="8813520" y="501480"/>
            <a:ext cx="4225680" cy="3682800"/>
          </a:xfrm>
          <a:prstGeom prst="rect">
            <a:avLst/>
          </a:prstGeom>
          <a:ln w="0">
            <a:noFill/>
          </a:ln>
        </p:spPr>
      </p:pic>
      <p:pic>
        <p:nvPicPr>
          <p:cNvPr id="82" name="图片 15"/>
          <p:cNvPicPr/>
          <p:nvPr/>
        </p:nvPicPr>
        <p:blipFill>
          <a:blip r:embed="rId3"/>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81"/>
                                        </p:tgtEl>
                                        <p:attrNameLst>
                                          <p:attrName>style.visibility</p:attrName>
                                        </p:attrNameLst>
                                      </p:cBhvr>
                                      <p:to>
                                        <p:strVal val="visible"/>
                                      </p:to>
                                    </p:set>
                                    <p:animEffect transition="in" filter="circle(in)">
                                      <p:cBhvr additive="repl">
                                        <p:cTn id="7" dur="2000"/>
                                        <p:tgtEl>
                                          <p:spTgt spid="81"/>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82"/>
                                        </p:tgtEl>
                                        <p:attrNameLst>
                                          <p:attrName>style.visibility</p:attrName>
                                        </p:attrNameLst>
                                      </p:cBhvr>
                                      <p:to>
                                        <p:strVal val="visible"/>
                                      </p:to>
                                    </p:set>
                                    <p:animEffect transition="in" filter="circle(in)">
                                      <p:cBhvr additive="repl">
                                        <p:cTn id="10" dur="2000"/>
                                        <p:tgtEl>
                                          <p:spTgt spid="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83" name="图片 29"/>
          <p:cNvPicPr/>
          <p:nvPr/>
        </p:nvPicPr>
        <p:blipFill>
          <a:blip r:embed="rId3"/>
          <a:srcRect l="5562" r="58211" b="25947"/>
          <a:stretch>
            <a:fillRect/>
          </a:stretch>
        </p:blipFill>
        <p:spPr>
          <a:xfrm>
            <a:off x="7921080" y="77400"/>
            <a:ext cx="4692960" cy="3997080"/>
          </a:xfrm>
          <a:prstGeom prst="rect">
            <a:avLst/>
          </a:prstGeom>
          <a:ln w="0">
            <a:noFill/>
          </a:ln>
        </p:spPr>
      </p:pic>
      <p:pic>
        <p:nvPicPr>
          <p:cNvPr id="84" name="图片 13"/>
          <p:cNvPicPr/>
          <p:nvPr/>
        </p:nvPicPr>
        <p:blipFill>
          <a:blip r:embed="rId3"/>
          <a:srcRect l="55164" t="24997" r="27493" b="38720"/>
          <a:stretch>
            <a:fillRect/>
          </a:stretch>
        </p:blipFill>
        <p:spPr>
          <a:xfrm>
            <a:off x="-286560" y="1621080"/>
            <a:ext cx="5813640" cy="5043960"/>
          </a:xfrm>
          <a:prstGeom prst="rect">
            <a:avLst/>
          </a:prstGeom>
          <a:ln w="0">
            <a:noFill/>
          </a:ln>
        </p:spPr>
      </p:pic>
      <p:sp>
        <p:nvSpPr>
          <p:cNvPr id="8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1</a:t>
            </a:r>
            <a:r>
              <a:rPr lang="zh-CN" sz="3600" b="1" strike="noStrike" spc="299">
                <a:solidFill>
                  <a:schemeClr val="lt1"/>
                </a:solidFill>
                <a:latin typeface="Arial"/>
                <a:ea typeface="微软雅黑"/>
              </a:rPr>
              <a:t>章 课程简介</a:t>
            </a:r>
            <a:endParaRPr lang="en-US" sz="3600" b="0" strike="noStrike" spc="-1">
              <a:solidFill>
                <a:schemeClr val="dk1"/>
              </a:solidFill>
              <a:latin typeface="Arial"/>
            </a:endParaRPr>
          </a:p>
        </p:txBody>
      </p:sp>
      <p:sp>
        <p:nvSpPr>
          <p:cNvPr id="8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ntr" presetSubtype="16" dur="2000" fill="hold" nodeType="afterEffect">
                                  <p:stCondLst>
                                    <p:cond delay="0"/>
                                  </p:stCondLst>
                                  <p:childTnLst>
                                    <p:set>
                                      <p:cBhvr>
                                        <p:cTn id="6" dur="1" fill="hold">
                                          <p:stCondLst>
                                            <p:cond delay="0"/>
                                          </p:stCondLst>
                                        </p:cTn>
                                        <p:tgtEl>
                                          <p:spTgt spid="84"/>
                                        </p:tgtEl>
                                        <p:attrNameLst>
                                          <p:attrName>style.visibility</p:attrName>
                                        </p:attrNameLst>
                                      </p:cBhvr>
                                      <p:to>
                                        <p:strVal val="visible"/>
                                      </p:to>
                                    </p:set>
                                    <p:animEffect transition="in" filter="circle(in)">
                                      <p:cBhvr additive="repl">
                                        <p:cTn id="7" dur="2000"/>
                                        <p:tgtEl>
                                          <p:spTgt spid="84"/>
                                        </p:tgtEl>
                                      </p:cBhvr>
                                    </p:animEffect>
                                  </p:childTnLst>
                                </p:cTn>
                              </p:par>
                              <p:par>
                                <p:cTn id="8" presetID="6" presetClass="entr" presetSubtype="16" dur="1000" fill="hold" nodeType="withEffect">
                                  <p:stCondLst>
                                    <p:cond delay="0"/>
                                  </p:stCondLst>
                                  <p:childTnLst>
                                    <p:set>
                                      <p:cBhvr>
                                        <p:cTn id="9" dur="1" fill="hold">
                                          <p:stCondLst>
                                            <p:cond delay="0"/>
                                          </p:stCondLst>
                                        </p:cTn>
                                        <p:tgtEl>
                                          <p:spTgt spid="83"/>
                                        </p:tgtEl>
                                        <p:attrNameLst>
                                          <p:attrName>style.visibility</p:attrName>
                                        </p:attrNameLst>
                                      </p:cBhvr>
                                      <p:to>
                                        <p:strVal val="visible"/>
                                      </p:to>
                                    </p:set>
                                    <p:animEffect transition="in" filter="circle(in)">
                                      <p:cBhvr additive="repl">
                                        <p:cTn id="10" dur="1000"/>
                                        <p:tgtEl>
                                          <p:spTgt spid="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88" name="图片 29"/>
          <p:cNvPicPr/>
          <p:nvPr/>
        </p:nvPicPr>
        <p:blipFill>
          <a:blip r:embed="rId2"/>
          <a:srcRect l="5562" r="58211" b="25947"/>
          <a:stretch>
            <a:fillRect/>
          </a:stretch>
        </p:blipFill>
        <p:spPr>
          <a:xfrm rot="20400000">
            <a:off x="881640" y="629280"/>
            <a:ext cx="4024440" cy="3427200"/>
          </a:xfrm>
          <a:prstGeom prst="rect">
            <a:avLst/>
          </a:prstGeom>
          <a:ln w="0">
            <a:noFill/>
          </a:ln>
        </p:spPr>
      </p:pic>
      <p:pic>
        <p:nvPicPr>
          <p:cNvPr id="89" name="图片 16"/>
          <p:cNvPicPr/>
          <p:nvPr/>
        </p:nvPicPr>
        <p:blipFill>
          <a:blip r:embed="rId2"/>
          <a:srcRect l="55164" t="24997" r="27493" b="38720"/>
          <a:stretch>
            <a:fillRect/>
          </a:stretch>
        </p:blipFill>
        <p:spPr>
          <a:xfrm>
            <a:off x="8259840" y="649440"/>
            <a:ext cx="4225680" cy="3682800"/>
          </a:xfrm>
          <a:prstGeom prst="rect">
            <a:avLst/>
          </a:prstGeom>
          <a:ln w="0">
            <a:noFill/>
          </a:ln>
        </p:spPr>
      </p:pic>
      <p:sp>
        <p:nvSpPr>
          <p:cNvPr id="9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1"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课程背景</a:t>
            </a:r>
            <a:endParaRPr lang="en-US" sz="2800" b="0" strike="noStrike" spc="-1">
              <a:solidFill>
                <a:srgbClr val="FFFFFF"/>
              </a:solidFill>
              <a:latin typeface="Arial"/>
            </a:endParaRPr>
          </a:p>
        </p:txBody>
      </p:sp>
      <p:sp>
        <p:nvSpPr>
          <p:cNvPr id="9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行业管理人员综合素养提升课程的重要性在于帮助管理人员全面提升素养水平，适应行业发展需求。课程目的是通过学习提升管理人员的综合能力，拓宽管理思路，提高决策水平。目标受众是行业管理人员和有志于从事管理工作的人员，受益人群包括参加课程的每一个学员。</a:t>
            </a:r>
            <a:endParaRPr lang="en-US" sz="1800" b="0" strike="noStrike" spc="-1">
              <a:solidFill>
                <a:srgbClr val="FFFFFF"/>
              </a:solidFill>
              <a:latin typeface="Arial"/>
            </a:endParaRPr>
          </a:p>
        </p:txBody>
      </p:sp>
      <p:sp>
        <p:nvSpPr>
          <p:cNvPr id="9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94"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94"/>
                                        </p:tgtEl>
                                        <p:attrNameLst>
                                          <p:attrName>style.visibility</p:attrName>
                                        </p:attrNameLst>
                                      </p:cBhvr>
                                      <p:to>
                                        <p:strVal val="visible"/>
                                      </p:to>
                                    </p:set>
                                    <p:animEffect transition="in" filter="circle(in)">
                                      <p:cBhvr additive="repl">
                                        <p:cTn id="7" dur="2000"/>
                                        <p:tgtEl>
                                          <p:spTgt spid="94"/>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89"/>
                                        </p:tgtEl>
                                        <p:attrNameLst>
                                          <p:attrName>style.visibility</p:attrName>
                                        </p:attrNameLst>
                                      </p:cBhvr>
                                      <p:to>
                                        <p:strVal val="visible"/>
                                      </p:to>
                                    </p:set>
                                    <p:animEffect transition="in" filter="circle(in)">
                                      <p:cBhvr additive="repl">
                                        <p:cTn id="10" dur="2000"/>
                                        <p:tgtEl>
                                          <p:spTgt spid="89"/>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88"/>
                                        </p:tgtEl>
                                        <p:attrNameLst>
                                          <p:attrName>style.visibility</p:attrName>
                                        </p:attrNameLst>
                                      </p:cBhvr>
                                      <p:to>
                                        <p:strVal val="visible"/>
                                      </p:to>
                                    </p:set>
                                    <p:animEffect transition="in" filter="circle(in)">
                                      <p:cBhvr additive="repl">
                                        <p:cTn id="13" dur="1000"/>
                                        <p:tgtEl>
                                          <p:spTgt spid="8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95"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9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课程内容概述</a:t>
            </a:r>
            <a:endParaRPr lang="en-US" sz="3600" b="0" strike="noStrike" spc="-1">
              <a:solidFill>
                <a:schemeClr val="dk1"/>
              </a:solidFill>
              <a:latin typeface="Arial"/>
            </a:endParaRPr>
          </a:p>
        </p:txBody>
      </p:sp>
      <p:sp>
        <p:nvSpPr>
          <p:cNvPr id="97"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涉及企业管理理论、市场营销、团队管理等方面</a:t>
            </a:r>
            <a:endParaRPr lang="en-US" sz="1600" b="0" strike="noStrike" spc="-1">
              <a:solidFill>
                <a:srgbClr val="FFFFFF"/>
              </a:solidFill>
              <a:latin typeface="Arial"/>
            </a:endParaRPr>
          </a:p>
        </p:txBody>
      </p:sp>
      <p:sp>
        <p:nvSpPr>
          <p:cNvPr id="98"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主要知识点</a:t>
            </a:r>
            <a:endParaRPr lang="en-US" sz="2000" b="0" strike="noStrike" spc="-1">
              <a:solidFill>
                <a:srgbClr val="FFFFFF"/>
              </a:solidFill>
              <a:latin typeface="Arial"/>
            </a:endParaRPr>
          </a:p>
        </p:txBody>
      </p:sp>
      <p:sp>
        <p:nvSpPr>
          <p:cNvPr id="99"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分为理论学习阶段、实践案例分析阶段、团队合作项目阶段</a:t>
            </a:r>
            <a:endParaRPr lang="en-US" sz="1600" b="0" strike="noStrike" spc="-1">
              <a:solidFill>
                <a:srgbClr val="FFFFFF"/>
              </a:solidFill>
              <a:latin typeface="Arial"/>
            </a:endParaRPr>
          </a:p>
        </p:txBody>
      </p:sp>
      <p:sp>
        <p:nvSpPr>
          <p:cNvPr id="100"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组织结构</a:t>
            </a:r>
            <a:endParaRPr lang="en-US" sz="2000" b="0" strike="noStrike" spc="-1">
              <a:solidFill>
                <a:srgbClr val="FFFFFF"/>
              </a:solidFill>
              <a:latin typeface="Arial"/>
            </a:endParaRPr>
          </a:p>
        </p:txBody>
      </p:sp>
      <p:sp>
        <p:nvSpPr>
          <p:cNvPr id="101"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课堂教学、小组讨论、实地考察等</a:t>
            </a:r>
            <a:endParaRPr lang="en-US" sz="1600" b="0" strike="noStrike" spc="-1">
              <a:solidFill>
                <a:srgbClr val="FFFFFF"/>
              </a:solidFill>
              <a:latin typeface="Arial"/>
            </a:endParaRPr>
          </a:p>
        </p:txBody>
      </p:sp>
      <p:sp>
        <p:nvSpPr>
          <p:cNvPr id="102"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学习方式</a:t>
            </a:r>
            <a:endParaRPr lang="en-US" sz="2000" b="0" strike="noStrike" spc="-1">
              <a:solidFill>
                <a:srgbClr val="FFFFFF"/>
              </a:solidFill>
              <a:latin typeface="Arial"/>
            </a:endParaRPr>
          </a:p>
        </p:txBody>
      </p:sp>
      <p:sp>
        <p:nvSpPr>
          <p:cNvPr id="103"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考试、论文、项目展示等方式</a:t>
            </a:r>
            <a:endParaRPr lang="en-US" sz="1600" b="0" strike="noStrike" spc="-1">
              <a:solidFill>
                <a:srgbClr val="FFFFFF"/>
              </a:solidFill>
              <a:latin typeface="Arial"/>
            </a:endParaRPr>
          </a:p>
        </p:txBody>
      </p:sp>
      <p:sp>
        <p:nvSpPr>
          <p:cNvPr id="104"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评估方式</a:t>
            </a:r>
            <a:endParaRPr lang="en-US" sz="2000" b="0" strike="noStrike" spc="-1">
              <a:solidFill>
                <a:srgbClr val="FFFFFF"/>
              </a:solidFill>
              <a:latin typeface="Arial"/>
            </a:endParaRPr>
          </a:p>
        </p:txBody>
      </p:sp>
      <p:pic>
        <p:nvPicPr>
          <p:cNvPr id="105"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05"/>
                                        </p:tgtEl>
                                        <p:attrNameLst>
                                          <p:attrName>style.visibility</p:attrName>
                                        </p:attrNameLst>
                                      </p:cBhvr>
                                      <p:to>
                                        <p:strVal val="visible"/>
                                      </p:to>
                                    </p:set>
                                    <p:animEffect transition="in" filter="circle(in)">
                                      <p:cBhvr additive="repl">
                                        <p:cTn id="7" dur="2000"/>
                                        <p:tgtEl>
                                          <p:spTgt spid="105"/>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95"/>
                                        </p:tgtEl>
                                        <p:attrNameLst>
                                          <p:attrName>style.visibility</p:attrName>
                                        </p:attrNameLst>
                                      </p:cBhvr>
                                      <p:to>
                                        <p:strVal val="visible"/>
                                      </p:to>
                                    </p:set>
                                    <p:animEffect transition="in" filter="circle(in)">
                                      <p:cBhvr additive="repl">
                                        <p:cTn id="10" dur="2000"/>
                                        <p:tgtEl>
                                          <p:spTgt spid="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06" name="图片 29"/>
          <p:cNvPicPr/>
          <p:nvPr/>
        </p:nvPicPr>
        <p:blipFill>
          <a:blip r:embed="rId2"/>
          <a:srcRect l="5562" r="58211" b="25947"/>
          <a:stretch>
            <a:fillRect/>
          </a:stretch>
        </p:blipFill>
        <p:spPr>
          <a:xfrm>
            <a:off x="4690080" y="93240"/>
            <a:ext cx="4150080" cy="3534840"/>
          </a:xfrm>
          <a:prstGeom prst="rect">
            <a:avLst/>
          </a:prstGeom>
          <a:ln w="0">
            <a:noFill/>
          </a:ln>
        </p:spPr>
      </p:pic>
      <p:pic>
        <p:nvPicPr>
          <p:cNvPr id="107" name="图片 1"/>
          <p:cNvPicPr/>
          <p:nvPr/>
        </p:nvPicPr>
        <p:blipFill>
          <a:blip r:embed="rId2"/>
          <a:srcRect l="55164" t="24997" r="27493" b="38720"/>
          <a:stretch>
            <a:fillRect/>
          </a:stretch>
        </p:blipFill>
        <p:spPr>
          <a:xfrm>
            <a:off x="8114400" y="3698280"/>
            <a:ext cx="4225680" cy="3682800"/>
          </a:xfrm>
          <a:prstGeom prst="rect">
            <a:avLst/>
          </a:prstGeom>
          <a:ln w="0">
            <a:noFill/>
          </a:ln>
        </p:spPr>
      </p:pic>
      <p:sp>
        <p:nvSpPr>
          <p:cNvPr id="108"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课程特点</a:t>
            </a:r>
            <a:endParaRPr lang="en-US" sz="3600" b="0" strike="noStrike" spc="-1">
              <a:solidFill>
                <a:schemeClr val="dk1"/>
              </a:solidFill>
              <a:latin typeface="Arial"/>
            </a:endParaRPr>
          </a:p>
        </p:txBody>
      </p:sp>
      <p:sp>
        <p:nvSpPr>
          <p:cNvPr id="109"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课程注重培养学员的实践操作能力</a:t>
            </a:r>
            <a:endParaRPr lang="en-US" sz="1600" b="0" strike="noStrike" spc="-1">
              <a:solidFill>
                <a:srgbClr val="FFFFFF"/>
              </a:solidFill>
              <a:latin typeface="Arial"/>
            </a:endParaRPr>
          </a:p>
        </p:txBody>
      </p:sp>
      <p:sp>
        <p:nvSpPr>
          <p:cNvPr id="110"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实践应用能力</a:t>
            </a:r>
            <a:endParaRPr lang="en-US" sz="2000" b="0" strike="noStrike" spc="-1">
              <a:solidFill>
                <a:srgbClr val="FFFFFF"/>
              </a:solidFill>
              <a:latin typeface="Arial"/>
            </a:endParaRPr>
          </a:p>
        </p:txBody>
      </p:sp>
      <p:sp>
        <p:nvSpPr>
          <p:cNvPr id="111"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2"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13"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结合不同学科知识，提升学员的综合素养水平</a:t>
            </a:r>
            <a:endParaRPr lang="en-US" sz="1600" b="0" strike="noStrike" spc="-1">
              <a:solidFill>
                <a:srgbClr val="FFFFFF"/>
              </a:solidFill>
              <a:latin typeface="Arial"/>
            </a:endParaRPr>
          </a:p>
        </p:txBody>
      </p:sp>
      <p:sp>
        <p:nvSpPr>
          <p:cNvPr id="114"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跨学科知识</a:t>
            </a:r>
            <a:endParaRPr lang="en-US" sz="2000" b="0" strike="noStrike" spc="-1">
              <a:solidFill>
                <a:srgbClr val="FFFFFF"/>
              </a:solidFill>
              <a:latin typeface="Arial"/>
            </a:endParaRPr>
          </a:p>
        </p:txBody>
      </p:sp>
      <p:sp>
        <p:nvSpPr>
          <p:cNvPr id="11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6"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通过案例分析和团队合作活动深入理解管理知识</a:t>
            </a:r>
            <a:endParaRPr lang="en-US" sz="1600" b="0" strike="noStrike" spc="-1">
              <a:solidFill>
                <a:srgbClr val="FFFFFF"/>
              </a:solidFill>
              <a:latin typeface="Arial"/>
            </a:endParaRPr>
          </a:p>
        </p:txBody>
      </p:sp>
      <p:sp>
        <p:nvSpPr>
          <p:cNvPr id="117"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案例分析与合作</a:t>
            </a:r>
            <a:endParaRPr lang="en-US" sz="2000" b="0" strike="noStrike" spc="-1">
              <a:solidFill>
                <a:srgbClr val="FFFFFF"/>
              </a:solidFill>
              <a:latin typeface="Arial"/>
            </a:endParaRPr>
          </a:p>
        </p:txBody>
      </p:sp>
      <p:pic>
        <p:nvPicPr>
          <p:cNvPr id="118" name="图片 3"/>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18"/>
                                        </p:tgtEl>
                                        <p:attrNameLst>
                                          <p:attrName>style.visibility</p:attrName>
                                        </p:attrNameLst>
                                      </p:cBhvr>
                                      <p:to>
                                        <p:strVal val="visible"/>
                                      </p:to>
                                    </p:set>
                                    <p:animEffect transition="in" filter="circle(in)">
                                      <p:cBhvr additive="repl">
                                        <p:cTn id="7" dur="2000"/>
                                        <p:tgtEl>
                                          <p:spTgt spid="118"/>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07"/>
                                        </p:tgtEl>
                                        <p:attrNameLst>
                                          <p:attrName>style.visibility</p:attrName>
                                        </p:attrNameLst>
                                      </p:cBhvr>
                                      <p:to>
                                        <p:strVal val="visible"/>
                                      </p:to>
                                    </p:set>
                                    <p:animEffect transition="in" filter="circle(in)">
                                      <p:cBhvr additive="repl">
                                        <p:cTn id="10" dur="2000"/>
                                        <p:tgtEl>
                                          <p:spTgt spid="107"/>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106"/>
                                        </p:tgtEl>
                                        <p:attrNameLst>
                                          <p:attrName>style.visibility</p:attrName>
                                        </p:attrNameLst>
                                      </p:cBhvr>
                                      <p:to>
                                        <p:strVal val="visible"/>
                                      </p:to>
                                    </p:set>
                                    <p:animEffect transition="in" filter="circle(in)">
                                      <p:cBhvr additive="repl">
                                        <p:cTn id="13" dur="1000"/>
                                        <p:tgtEl>
                                          <p:spTgt spid="1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19" name="图片 16"/>
          <p:cNvPicPr/>
          <p:nvPr/>
        </p:nvPicPr>
        <p:blipFill>
          <a:blip r:embed="rId2"/>
          <a:srcRect l="55164" t="24997" r="27493" b="38720"/>
          <a:stretch>
            <a:fillRect/>
          </a:stretch>
        </p:blipFill>
        <p:spPr>
          <a:xfrm>
            <a:off x="4830120" y="-69840"/>
            <a:ext cx="4225680" cy="3682800"/>
          </a:xfrm>
          <a:prstGeom prst="rect">
            <a:avLst/>
          </a:prstGeom>
          <a:ln w="0">
            <a:noFill/>
          </a:ln>
        </p:spPr>
      </p:pic>
      <p:sp>
        <p:nvSpPr>
          <p:cNvPr id="12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1"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实践经验丰富</a:t>
            </a:r>
            <a:endParaRPr lang="en-US" sz="1800" b="0" strike="noStrike" spc="-1">
              <a:solidFill>
                <a:srgbClr val="FFFFFF"/>
              </a:solidFill>
              <a:latin typeface="Arial"/>
            </a:endParaRPr>
          </a:p>
        </p:txBody>
      </p:sp>
      <p:sp>
        <p:nvSpPr>
          <p:cNvPr id="122" name="content.2.content"/>
          <p:cNvSpPr/>
          <p:nvPr/>
        </p:nvSpPr>
        <p:spPr>
          <a:xfrm>
            <a:off x="3655080" y="317772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教师参与多个实践项目</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带给学生丰富的实践感受</a:t>
            </a:r>
            <a:endParaRPr lang="en-US" sz="1400" b="0" strike="noStrike" spc="-1">
              <a:solidFill>
                <a:srgbClr val="FFFFFF"/>
              </a:solidFill>
              <a:latin typeface="Arial"/>
            </a:endParaRPr>
          </a:p>
        </p:txBody>
      </p:sp>
      <p:sp>
        <p:nvSpPr>
          <p:cNvPr id="12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4"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多元化教学方法</a:t>
            </a:r>
            <a:endParaRPr lang="en-US" sz="1800" b="0" strike="noStrike" spc="-1">
              <a:solidFill>
                <a:srgbClr val="FFFFFF"/>
              </a:solidFill>
              <a:latin typeface="Arial"/>
            </a:endParaRPr>
          </a:p>
        </p:txBody>
      </p:sp>
      <p:sp>
        <p:nvSpPr>
          <p:cNvPr id="125" name="content.3.content"/>
          <p:cNvSpPr/>
          <p:nvPr/>
        </p:nvSpPr>
        <p:spPr>
          <a:xfrm>
            <a:off x="6414120" y="317808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灵活运用多种教学手段</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满足学生不同学习需求</a:t>
            </a:r>
            <a:endParaRPr lang="en-US" sz="1400" b="0" strike="noStrike" spc="-1">
              <a:solidFill>
                <a:srgbClr val="FFFFFF"/>
              </a:solidFill>
              <a:latin typeface="Arial"/>
            </a:endParaRPr>
          </a:p>
        </p:txBody>
      </p:sp>
      <p:sp>
        <p:nvSpPr>
          <p:cNvPr id="12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7"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128" name="content.4.content"/>
          <p:cNvSpPr/>
          <p:nvPr/>
        </p:nvSpPr>
        <p:spPr>
          <a:xfrm>
            <a:off x="9168120" y="31780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129"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教学团队介绍</a:t>
            </a:r>
            <a:endParaRPr lang="en-US" sz="3600" b="0" strike="noStrike" spc="-1">
              <a:solidFill>
                <a:schemeClr val="dk1"/>
              </a:solidFill>
              <a:latin typeface="Arial"/>
            </a:endParaRPr>
          </a:p>
        </p:txBody>
      </p:sp>
      <p:sp>
        <p:nvSpPr>
          <p:cNvPr id="13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1"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优秀教师团队</a:t>
            </a:r>
            <a:endParaRPr lang="en-US" sz="1800" b="0" strike="noStrike" spc="-1">
              <a:solidFill>
                <a:srgbClr val="FFFFFF"/>
              </a:solidFill>
              <a:latin typeface="Arial"/>
            </a:endParaRPr>
          </a:p>
        </p:txBody>
      </p:sp>
      <p:sp>
        <p:nvSpPr>
          <p:cNvPr id="132" name="content.1.content"/>
          <p:cNvSpPr/>
          <p:nvPr/>
        </p:nvSpPr>
        <p:spPr>
          <a:xfrm>
            <a:off x="880200" y="317772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教师具备丰富的教学经验</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积极引导学生思考</a:t>
            </a:r>
            <a:endParaRPr lang="en-US" sz="1400" b="0" strike="noStrike" spc="-1">
              <a:solidFill>
                <a:srgbClr val="FFFFFF"/>
              </a:solidFill>
              <a:latin typeface="Arial"/>
            </a:endParaRPr>
          </a:p>
        </p:txBody>
      </p:sp>
      <p:pic>
        <p:nvPicPr>
          <p:cNvPr id="133"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33"/>
                                        </p:tgtEl>
                                        <p:attrNameLst>
                                          <p:attrName>style.visibility</p:attrName>
                                        </p:attrNameLst>
                                      </p:cBhvr>
                                      <p:to>
                                        <p:strVal val="visible"/>
                                      </p:to>
                                    </p:set>
                                    <p:animEffect transition="in" filter="circle(in)">
                                      <p:cBhvr additive="repl">
                                        <p:cTn id="7" dur="2000"/>
                                        <p:tgtEl>
                                          <p:spTgt spid="133"/>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19"/>
                                        </p:tgtEl>
                                        <p:attrNameLst>
                                          <p:attrName>style.visibility</p:attrName>
                                        </p:attrNameLst>
                                      </p:cBhvr>
                                      <p:to>
                                        <p:strVal val="visible"/>
                                      </p:to>
                                    </p:set>
                                    <p:animEffect transition="in" filter="circle(in)">
                                      <p:cBhvr additive="repl">
                                        <p:cTn id="10" dur="2000"/>
                                        <p:tgtEl>
                                          <p:spTgt spid="1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34"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135"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课程目的和意义</a:t>
            </a:r>
            <a:endParaRPr lang="en-US" sz="3600" b="0" strike="noStrike" spc="-1">
              <a:solidFill>
                <a:schemeClr val="dk1"/>
              </a:solidFill>
              <a:latin typeface="Arial"/>
            </a:endParaRPr>
          </a:p>
        </p:txBody>
      </p:sp>
      <p:sp>
        <p:nvSpPr>
          <p:cNvPr id="136"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使管理人员具备更广阔的视野和解决问题的能力</a:t>
            </a:r>
            <a:endParaRPr lang="en-US" sz="1600" b="0" strike="noStrike" spc="-1">
              <a:solidFill>
                <a:srgbClr val="FFFFFF"/>
              </a:solidFill>
              <a:latin typeface="Arial"/>
            </a:endParaRPr>
          </a:p>
        </p:txBody>
      </p:sp>
      <p:sp>
        <p:nvSpPr>
          <p:cNvPr id="137"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提升管理人员综合素养</a:t>
            </a:r>
            <a:endParaRPr lang="en-US" sz="2000" b="0" strike="noStrike" spc="-1">
              <a:solidFill>
                <a:srgbClr val="FFFFFF"/>
              </a:solidFill>
              <a:latin typeface="Arial"/>
            </a:endParaRPr>
          </a:p>
        </p:txBody>
      </p:sp>
      <p:sp>
        <p:nvSpPr>
          <p:cNvPr id="138"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使管理人员能够适应行业发展的快速变化</a:t>
            </a:r>
            <a:endParaRPr lang="en-US" sz="1600" b="0" strike="noStrike" spc="-1">
              <a:solidFill>
                <a:srgbClr val="FFFFFF"/>
              </a:solidFill>
              <a:latin typeface="Arial"/>
            </a:endParaRPr>
          </a:p>
        </p:txBody>
      </p:sp>
      <p:sp>
        <p:nvSpPr>
          <p:cNvPr id="139"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适应行业发展需求</a:t>
            </a:r>
            <a:endParaRPr lang="en-US" sz="2000" b="0" strike="noStrike" spc="-1">
              <a:solidFill>
                <a:srgbClr val="FFFFFF"/>
              </a:solidFill>
              <a:latin typeface="Arial"/>
            </a:endParaRPr>
          </a:p>
        </p:txBody>
      </p:sp>
      <p:sp>
        <p:nvSpPr>
          <p:cNvPr id="140"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提升管理人员在决策时的智慧和能力</a:t>
            </a:r>
            <a:endParaRPr lang="en-US" sz="1600" b="0" strike="noStrike" spc="-1">
              <a:solidFill>
                <a:srgbClr val="FFFFFF"/>
              </a:solidFill>
              <a:latin typeface="Arial"/>
            </a:endParaRPr>
          </a:p>
        </p:txBody>
      </p:sp>
      <p:sp>
        <p:nvSpPr>
          <p:cNvPr id="141"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提高管理决策水平</a:t>
            </a:r>
            <a:endParaRPr lang="en-US" sz="2000" b="0" strike="noStrike" spc="-1">
              <a:solidFill>
                <a:srgbClr val="FFFFFF"/>
              </a:solidFill>
              <a:latin typeface="Arial"/>
            </a:endParaRPr>
          </a:p>
        </p:txBody>
      </p:sp>
      <p:sp>
        <p:nvSpPr>
          <p:cNvPr id="142"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43"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pic>
        <p:nvPicPr>
          <p:cNvPr id="144"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44"/>
                                        </p:tgtEl>
                                        <p:attrNameLst>
                                          <p:attrName>style.visibility</p:attrName>
                                        </p:attrNameLst>
                                      </p:cBhvr>
                                      <p:to>
                                        <p:strVal val="visible"/>
                                      </p:to>
                                    </p:set>
                                    <p:animEffect transition="in" filter="circle(in)">
                                      <p:cBhvr additive="repl">
                                        <p:cTn id="7" dur="2000"/>
                                        <p:tgtEl>
                                          <p:spTgt spid="144"/>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34"/>
                                        </p:tgtEl>
                                        <p:attrNameLst>
                                          <p:attrName>style.visibility</p:attrName>
                                        </p:attrNameLst>
                                      </p:cBhvr>
                                      <p:to>
                                        <p:strVal val="visible"/>
                                      </p:to>
                                    </p:set>
                                    <p:animEffect transition="in" filter="circle(in)">
                                      <p:cBhvr additive="repl">
                                        <p:cTn id="10" dur="2000"/>
                                        <p:tgtEl>
                                          <p:spTgt spid="1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145" name="图片 29"/>
          <p:cNvPicPr/>
          <p:nvPr/>
        </p:nvPicPr>
        <p:blipFill>
          <a:blip r:embed="rId3"/>
          <a:srcRect l="5562" r="58211" b="25947"/>
          <a:stretch>
            <a:fillRect/>
          </a:stretch>
        </p:blipFill>
        <p:spPr>
          <a:xfrm>
            <a:off x="7921080" y="77400"/>
            <a:ext cx="4692960" cy="3997080"/>
          </a:xfrm>
          <a:prstGeom prst="rect">
            <a:avLst/>
          </a:prstGeom>
          <a:ln w="0">
            <a:noFill/>
          </a:ln>
        </p:spPr>
      </p:pic>
      <p:pic>
        <p:nvPicPr>
          <p:cNvPr id="146" name="图片 13"/>
          <p:cNvPicPr/>
          <p:nvPr/>
        </p:nvPicPr>
        <p:blipFill>
          <a:blip r:embed="rId3"/>
          <a:srcRect l="55164" t="24997" r="27493" b="38720"/>
          <a:stretch>
            <a:fillRect/>
          </a:stretch>
        </p:blipFill>
        <p:spPr>
          <a:xfrm>
            <a:off x="-286560" y="1621080"/>
            <a:ext cx="5813640" cy="5043960"/>
          </a:xfrm>
          <a:prstGeom prst="rect">
            <a:avLst/>
          </a:prstGeom>
          <a:ln w="0">
            <a:noFill/>
          </a:ln>
        </p:spPr>
      </p:pic>
      <p:sp>
        <p:nvSpPr>
          <p:cNvPr id="14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4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2</a:t>
            </a:r>
            <a:r>
              <a:rPr lang="zh-CN" sz="3600" b="1" strike="noStrike" spc="299">
                <a:solidFill>
                  <a:schemeClr val="lt1"/>
                </a:solidFill>
                <a:latin typeface="Arial"/>
                <a:ea typeface="微软雅黑"/>
              </a:rPr>
              <a:t>章 管理基础知识</a:t>
            </a:r>
            <a:endParaRPr lang="en-US" sz="3600" b="0" strike="noStrike" spc="-1">
              <a:solidFill>
                <a:schemeClr val="dk1"/>
              </a:solidFill>
              <a:latin typeface="Arial"/>
            </a:endParaRPr>
          </a:p>
        </p:txBody>
      </p:sp>
      <p:sp>
        <p:nvSpPr>
          <p:cNvPr id="14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ntr" presetSubtype="16" dur="2000" fill="hold" nodeType="afterEffect">
                                  <p:stCondLst>
                                    <p:cond delay="0"/>
                                  </p:stCondLst>
                                  <p:childTnLst>
                                    <p:set>
                                      <p:cBhvr>
                                        <p:cTn id="6" dur="1" fill="hold">
                                          <p:stCondLst>
                                            <p:cond delay="0"/>
                                          </p:stCondLst>
                                        </p:cTn>
                                        <p:tgtEl>
                                          <p:spTgt spid="146"/>
                                        </p:tgtEl>
                                        <p:attrNameLst>
                                          <p:attrName>style.visibility</p:attrName>
                                        </p:attrNameLst>
                                      </p:cBhvr>
                                      <p:to>
                                        <p:strVal val="visible"/>
                                      </p:to>
                                    </p:set>
                                    <p:animEffect transition="in" filter="circle(in)">
                                      <p:cBhvr additive="repl">
                                        <p:cTn id="7" dur="2000"/>
                                        <p:tgtEl>
                                          <p:spTgt spid="146"/>
                                        </p:tgtEl>
                                      </p:cBhvr>
                                    </p:animEffect>
                                  </p:childTnLst>
                                </p:cTn>
                              </p:par>
                              <p:par>
                                <p:cTn id="8" presetID="6" presetClass="entr" presetSubtype="16" dur="1000" fill="hold" nodeType="withEffect">
                                  <p:stCondLst>
                                    <p:cond delay="0"/>
                                  </p:stCondLst>
                                  <p:childTnLst>
                                    <p:set>
                                      <p:cBhvr>
                                        <p:cTn id="9" dur="1" fill="hold">
                                          <p:stCondLst>
                                            <p:cond delay="0"/>
                                          </p:stCondLst>
                                        </p:cTn>
                                        <p:tgtEl>
                                          <p:spTgt spid="145"/>
                                        </p:tgtEl>
                                        <p:attrNameLst>
                                          <p:attrName>style.visibility</p:attrName>
                                        </p:attrNameLst>
                                      </p:cBhvr>
                                      <p:to>
                                        <p:strVal val="visible"/>
                                      </p:to>
                                    </p:set>
                                    <p:animEffect transition="in" filter="circle(in)">
                                      <p:cBhvr additive="repl">
                                        <p:cTn id="10" dur="1000"/>
                                        <p:tgtEl>
                                          <p:spTgt spid="1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50" name="图片 29"/>
          <p:cNvPicPr/>
          <p:nvPr/>
        </p:nvPicPr>
        <p:blipFill>
          <a:blip r:embed="rId2"/>
          <a:srcRect l="5562" r="58211" b="25947"/>
          <a:stretch>
            <a:fillRect/>
          </a:stretch>
        </p:blipFill>
        <p:spPr>
          <a:xfrm rot="20400000">
            <a:off x="881640" y="629280"/>
            <a:ext cx="4024440" cy="3427200"/>
          </a:xfrm>
          <a:prstGeom prst="rect">
            <a:avLst/>
          </a:prstGeom>
          <a:ln w="0">
            <a:noFill/>
          </a:ln>
        </p:spPr>
      </p:pic>
      <p:pic>
        <p:nvPicPr>
          <p:cNvPr id="151" name="图片 16"/>
          <p:cNvPicPr/>
          <p:nvPr/>
        </p:nvPicPr>
        <p:blipFill>
          <a:blip r:embed="rId2"/>
          <a:srcRect l="55164" t="24997" r="27493" b="38720"/>
          <a:stretch>
            <a:fillRect/>
          </a:stretch>
        </p:blipFill>
        <p:spPr>
          <a:xfrm>
            <a:off x="8259840" y="649440"/>
            <a:ext cx="4225680" cy="3682800"/>
          </a:xfrm>
          <a:prstGeom prst="rect">
            <a:avLst/>
          </a:prstGeom>
          <a:ln w="0">
            <a:noFill/>
          </a:ln>
        </p:spPr>
      </p:pic>
      <p:sp>
        <p:nvSpPr>
          <p:cNvPr id="15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组织结构与沟通</a:t>
            </a:r>
            <a:endParaRPr lang="en-US" sz="2800" b="0" strike="noStrike" spc="-1">
              <a:solidFill>
                <a:srgbClr val="FFFFFF"/>
              </a:solidFill>
              <a:latin typeface="Arial"/>
            </a:endParaRPr>
          </a:p>
        </p:txBody>
      </p:sp>
      <p:sp>
        <p:nvSpPr>
          <p:cNvPr id="154"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组织结构是组织中各个部门之间相互关系的结构化安排，沟通在组织中起着连接各个部门和员工之间的桥梁作用。沟通技巧和策略是提高组织运作效率的重要手段，包括积极倾听、清晰表达和有效反馈等。</a:t>
            </a:r>
            <a:endParaRPr lang="en-US" sz="1800" b="0" strike="noStrike" spc="-1">
              <a:solidFill>
                <a:srgbClr val="FFFFFF"/>
              </a:solidFill>
              <a:latin typeface="Arial"/>
            </a:endParaRPr>
          </a:p>
        </p:txBody>
      </p:sp>
      <p:sp>
        <p:nvSpPr>
          <p:cNvPr id="15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156"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56"/>
                                        </p:tgtEl>
                                        <p:attrNameLst>
                                          <p:attrName>style.visibility</p:attrName>
                                        </p:attrNameLst>
                                      </p:cBhvr>
                                      <p:to>
                                        <p:strVal val="visible"/>
                                      </p:to>
                                    </p:set>
                                    <p:animEffect transition="in" filter="circle(in)">
                                      <p:cBhvr additive="repl">
                                        <p:cTn id="7" dur="2000"/>
                                        <p:tgtEl>
                                          <p:spTgt spid="156"/>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51"/>
                                        </p:tgtEl>
                                        <p:attrNameLst>
                                          <p:attrName>style.visibility</p:attrName>
                                        </p:attrNameLst>
                                      </p:cBhvr>
                                      <p:to>
                                        <p:strVal val="visible"/>
                                      </p:to>
                                    </p:set>
                                    <p:animEffect transition="in" filter="circle(in)">
                                      <p:cBhvr additive="repl">
                                        <p:cTn id="10" dur="2000"/>
                                        <p:tgtEl>
                                          <p:spTgt spid="151"/>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150"/>
                                        </p:tgtEl>
                                        <p:attrNameLst>
                                          <p:attrName>style.visibility</p:attrName>
                                        </p:attrNameLst>
                                      </p:cBhvr>
                                      <p:to>
                                        <p:strVal val="visible"/>
                                      </p:to>
                                    </p:set>
                                    <p:animEffect transition="in" filter="circle(in)">
                                      <p:cBhvr additive="repl">
                                        <p:cTn id="13" dur="1000"/>
                                        <p:tgtEl>
                                          <p:spTgt spid="1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57"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15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决策与规划</a:t>
            </a:r>
            <a:endParaRPr lang="en-US" sz="3600" b="0" strike="noStrike" spc="-1">
              <a:solidFill>
                <a:schemeClr val="dk1"/>
              </a:solidFill>
              <a:latin typeface="Arial"/>
            </a:endParaRPr>
          </a:p>
        </p:txBody>
      </p:sp>
      <p:sp>
        <p:nvSpPr>
          <p:cNvPr id="159"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决策步骤、决策者角色</a:t>
            </a:r>
            <a:endParaRPr lang="en-US" sz="1600" b="0" strike="noStrike" spc="-1">
              <a:solidFill>
                <a:srgbClr val="FFFFFF"/>
              </a:solidFill>
              <a:latin typeface="Arial"/>
            </a:endParaRPr>
          </a:p>
        </p:txBody>
      </p:sp>
      <p:sp>
        <p:nvSpPr>
          <p:cNvPr id="160"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决策过程和方法</a:t>
            </a:r>
            <a:endParaRPr lang="en-US" sz="2000" b="0" strike="noStrike" spc="-1">
              <a:solidFill>
                <a:srgbClr val="FFFFFF"/>
              </a:solidFill>
              <a:latin typeface="Arial"/>
            </a:endParaRPr>
          </a:p>
        </p:txBody>
      </p:sp>
      <p:sp>
        <p:nvSpPr>
          <p:cNvPr id="161"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战略规划、战术规划</a:t>
            </a:r>
            <a:endParaRPr lang="en-US" sz="1600" b="0" strike="noStrike" spc="-1">
              <a:solidFill>
                <a:srgbClr val="FFFFFF"/>
              </a:solidFill>
              <a:latin typeface="Arial"/>
            </a:endParaRPr>
          </a:p>
        </p:txBody>
      </p:sp>
      <p:sp>
        <p:nvSpPr>
          <p:cNvPr id="162"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规划概念和步骤</a:t>
            </a:r>
            <a:endParaRPr lang="en-US" sz="2000" b="0" strike="noStrike" spc="-1">
              <a:solidFill>
                <a:srgbClr val="FFFFFF"/>
              </a:solidFill>
              <a:latin typeface="Arial"/>
            </a:endParaRPr>
          </a:p>
        </p:txBody>
      </p:sp>
      <p:sp>
        <p:nvSpPr>
          <p:cNvPr id="163"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策略选择、策略执行</a:t>
            </a:r>
            <a:endParaRPr lang="en-US" sz="1600" b="0" strike="noStrike" spc="-1">
              <a:solidFill>
                <a:srgbClr val="FFFFFF"/>
              </a:solidFill>
              <a:latin typeface="Arial"/>
            </a:endParaRPr>
          </a:p>
        </p:txBody>
      </p:sp>
      <p:sp>
        <p:nvSpPr>
          <p:cNvPr id="164"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策略制定与执行</a:t>
            </a:r>
            <a:endParaRPr lang="en-US" sz="2000" b="0" strike="noStrike" spc="-1">
              <a:solidFill>
                <a:srgbClr val="FFFFFF"/>
              </a:solidFill>
              <a:latin typeface="Arial"/>
            </a:endParaRPr>
          </a:p>
        </p:txBody>
      </p:sp>
      <p:sp>
        <p:nvSpPr>
          <p:cNvPr id="165"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66"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pic>
        <p:nvPicPr>
          <p:cNvPr id="167"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67"/>
                                        </p:tgtEl>
                                        <p:attrNameLst>
                                          <p:attrName>style.visibility</p:attrName>
                                        </p:attrNameLst>
                                      </p:cBhvr>
                                      <p:to>
                                        <p:strVal val="visible"/>
                                      </p:to>
                                    </p:set>
                                    <p:animEffect transition="in" filter="circle(in)">
                                      <p:cBhvr additive="repl">
                                        <p:cTn id="7" dur="2000"/>
                                        <p:tgtEl>
                                          <p:spTgt spid="167"/>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57"/>
                                        </p:tgtEl>
                                        <p:attrNameLst>
                                          <p:attrName>style.visibility</p:attrName>
                                        </p:attrNameLst>
                                      </p:cBhvr>
                                      <p:to>
                                        <p:strVal val="visible"/>
                                      </p:to>
                                    </p:set>
                                    <p:animEffect transition="in" filter="circle(in)">
                                      <p:cBhvr additive="repl">
                                        <p:cTn id="10" dur="2000"/>
                                        <p:tgtEl>
                                          <p:spTgt spid="1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68" name="图片 29"/>
          <p:cNvPicPr/>
          <p:nvPr/>
        </p:nvPicPr>
        <p:blipFill>
          <a:blip r:embed="rId2"/>
          <a:srcRect l="5562" r="58211" b="25947"/>
          <a:stretch>
            <a:fillRect/>
          </a:stretch>
        </p:blipFill>
        <p:spPr>
          <a:xfrm>
            <a:off x="4690080" y="93240"/>
            <a:ext cx="4150080" cy="3534840"/>
          </a:xfrm>
          <a:prstGeom prst="rect">
            <a:avLst/>
          </a:prstGeom>
          <a:ln w="0">
            <a:noFill/>
          </a:ln>
        </p:spPr>
      </p:pic>
      <p:pic>
        <p:nvPicPr>
          <p:cNvPr id="169" name="图片 1"/>
          <p:cNvPicPr/>
          <p:nvPr/>
        </p:nvPicPr>
        <p:blipFill>
          <a:blip r:embed="rId2"/>
          <a:srcRect l="55164" t="24997" r="27493" b="38720"/>
          <a:stretch>
            <a:fillRect/>
          </a:stretch>
        </p:blipFill>
        <p:spPr>
          <a:xfrm>
            <a:off x="8114400" y="3698280"/>
            <a:ext cx="4225680" cy="3682800"/>
          </a:xfrm>
          <a:prstGeom prst="rect">
            <a:avLst/>
          </a:prstGeom>
          <a:ln w="0">
            <a:noFill/>
          </a:ln>
        </p:spPr>
      </p:pic>
      <p:sp>
        <p:nvSpPr>
          <p:cNvPr id="17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领导与团队管理</a:t>
            </a:r>
            <a:endParaRPr lang="en-US" sz="3600" b="0" strike="noStrike" spc="-1">
              <a:solidFill>
                <a:schemeClr val="dk1"/>
              </a:solidFill>
              <a:latin typeface="Arial"/>
            </a:endParaRPr>
          </a:p>
        </p:txBody>
      </p:sp>
      <p:sp>
        <p:nvSpPr>
          <p:cNvPr id="17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魅力型领导、权威型领导</a:t>
            </a:r>
            <a:endParaRPr lang="en-US" sz="1600" b="0" strike="noStrike" spc="-1">
              <a:solidFill>
                <a:srgbClr val="FFFFFF"/>
              </a:solidFill>
              <a:latin typeface="Arial"/>
            </a:endParaRPr>
          </a:p>
        </p:txBody>
      </p:sp>
      <p:sp>
        <p:nvSpPr>
          <p:cNvPr id="17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领导力要素与培养</a:t>
            </a:r>
            <a:endParaRPr lang="en-US" sz="2000" b="0" strike="noStrike" spc="-1">
              <a:solidFill>
                <a:srgbClr val="FFFFFF"/>
              </a:solidFill>
              <a:latin typeface="Arial"/>
            </a:endParaRPr>
          </a:p>
        </p:txBody>
      </p:sp>
      <p:sp>
        <p:nvSpPr>
          <p:cNvPr id="17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7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冲突原因分析、解决策略</a:t>
            </a:r>
            <a:endParaRPr lang="en-US" sz="1600" b="0" strike="noStrike" spc="-1">
              <a:solidFill>
                <a:srgbClr val="FFFFFF"/>
              </a:solidFill>
              <a:latin typeface="Arial"/>
            </a:endParaRPr>
          </a:p>
        </p:txBody>
      </p:sp>
      <p:sp>
        <p:nvSpPr>
          <p:cNvPr id="17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团队冲突处理与解决</a:t>
            </a:r>
            <a:endParaRPr lang="en-US" sz="2000" b="0" strike="noStrike" spc="-1">
              <a:solidFill>
                <a:srgbClr val="FFFFFF"/>
              </a:solidFill>
              <a:latin typeface="Arial"/>
            </a:endParaRPr>
          </a:p>
        </p:txBody>
      </p:sp>
      <p:sp>
        <p:nvSpPr>
          <p:cNvPr id="17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团队凝聚力、激励方法</a:t>
            </a:r>
            <a:endParaRPr lang="en-US" sz="1600" b="0" strike="noStrike" spc="-1">
              <a:solidFill>
                <a:srgbClr val="FFFFFF"/>
              </a:solidFill>
              <a:latin typeface="Arial"/>
            </a:endParaRPr>
          </a:p>
        </p:txBody>
      </p:sp>
      <p:sp>
        <p:nvSpPr>
          <p:cNvPr id="17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团队建设与激励</a:t>
            </a:r>
            <a:endParaRPr lang="en-US" sz="2000" b="0" strike="noStrike" spc="-1">
              <a:solidFill>
                <a:srgbClr val="FFFFFF"/>
              </a:solidFill>
              <a:latin typeface="Arial"/>
            </a:endParaRPr>
          </a:p>
        </p:txBody>
      </p:sp>
      <p:pic>
        <p:nvPicPr>
          <p:cNvPr id="180" name="图片 3"/>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80"/>
                                        </p:tgtEl>
                                        <p:attrNameLst>
                                          <p:attrName>style.visibility</p:attrName>
                                        </p:attrNameLst>
                                      </p:cBhvr>
                                      <p:to>
                                        <p:strVal val="visible"/>
                                      </p:to>
                                    </p:set>
                                    <p:animEffect transition="in" filter="circle(in)">
                                      <p:cBhvr additive="repl">
                                        <p:cTn id="7" dur="2000"/>
                                        <p:tgtEl>
                                          <p:spTgt spid="180"/>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69"/>
                                        </p:tgtEl>
                                        <p:attrNameLst>
                                          <p:attrName>style.visibility</p:attrName>
                                        </p:attrNameLst>
                                      </p:cBhvr>
                                      <p:to>
                                        <p:strVal val="visible"/>
                                      </p:to>
                                    </p:set>
                                    <p:animEffect transition="in" filter="circle(in)">
                                      <p:cBhvr additive="repl">
                                        <p:cTn id="10" dur="2000"/>
                                        <p:tgtEl>
                                          <p:spTgt spid="169"/>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168"/>
                                        </p:tgtEl>
                                        <p:attrNameLst>
                                          <p:attrName>style.visibility</p:attrName>
                                        </p:attrNameLst>
                                      </p:cBhvr>
                                      <p:to>
                                        <p:strVal val="visible"/>
                                      </p:to>
                                    </p:set>
                                    <p:animEffect transition="in" filter="circle(in)">
                                      <p:cBhvr additive="repl">
                                        <p:cTn id="13" dur="1000"/>
                                        <p:tgtEl>
                                          <p:spTgt spid="1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81" name="图片 16"/>
          <p:cNvPicPr/>
          <p:nvPr/>
        </p:nvPicPr>
        <p:blipFill>
          <a:blip r:embed="rId2"/>
          <a:srcRect l="55164" t="24997" r="27493" b="38720"/>
          <a:stretch>
            <a:fillRect/>
          </a:stretch>
        </p:blipFill>
        <p:spPr>
          <a:xfrm>
            <a:off x="4830120" y="-69840"/>
            <a:ext cx="4225680" cy="3682800"/>
          </a:xfrm>
          <a:prstGeom prst="rect">
            <a:avLst/>
          </a:prstGeom>
          <a:ln w="0">
            <a:noFill/>
          </a:ln>
        </p:spPr>
      </p:pic>
      <p:sp>
        <p:nvSpPr>
          <p:cNvPr id="18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激励机制设计与实施</a:t>
            </a:r>
            <a:endParaRPr lang="en-US" sz="1800" b="0" strike="noStrike" spc="-1">
              <a:solidFill>
                <a:srgbClr val="FFFFFF"/>
              </a:solidFill>
              <a:latin typeface="Arial"/>
            </a:endParaRPr>
          </a:p>
        </p:txBody>
      </p:sp>
      <p:sp>
        <p:nvSpPr>
          <p:cNvPr id="184" name="content.2.content"/>
          <p:cNvSpPr/>
          <p:nvPr/>
        </p:nvSpPr>
        <p:spPr>
          <a:xfrm>
            <a:off x="3655080" y="317772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薪酬激励方案</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升迁晋升机制</a:t>
            </a:r>
            <a:endParaRPr lang="en-US" sz="1400" b="0" strike="noStrike" spc="-1">
              <a:solidFill>
                <a:srgbClr val="FFFFFF"/>
              </a:solidFill>
              <a:latin typeface="Arial"/>
            </a:endParaRPr>
          </a:p>
        </p:txBody>
      </p:sp>
      <p:sp>
        <p:nvSpPr>
          <p:cNvPr id="18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绩效管理中的问题与挑战</a:t>
            </a:r>
            <a:endParaRPr lang="en-US" sz="1800" b="0" strike="noStrike" spc="-1">
              <a:solidFill>
                <a:srgbClr val="FFFFFF"/>
              </a:solidFill>
              <a:latin typeface="Arial"/>
            </a:endParaRPr>
          </a:p>
        </p:txBody>
      </p:sp>
      <p:sp>
        <p:nvSpPr>
          <p:cNvPr id="187" name="content.3.content"/>
          <p:cNvSpPr/>
          <p:nvPr/>
        </p:nvSpPr>
        <p:spPr>
          <a:xfrm>
            <a:off x="6414120" y="317808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绩效差异化管理</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绩效考核公平性</a:t>
            </a:r>
            <a:endParaRPr lang="en-US" sz="1400" b="0" strike="noStrike" spc="-1">
              <a:solidFill>
                <a:srgbClr val="FFFFFF"/>
              </a:solidFill>
              <a:latin typeface="Arial"/>
            </a:endParaRPr>
          </a:p>
        </p:txBody>
      </p:sp>
      <p:sp>
        <p:nvSpPr>
          <p:cNvPr id="18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9"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190" name="content.4.content"/>
          <p:cNvSpPr/>
          <p:nvPr/>
        </p:nvSpPr>
        <p:spPr>
          <a:xfrm>
            <a:off x="9168120" y="31780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191"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绩效管理与激励</a:t>
            </a:r>
            <a:endParaRPr lang="en-US" sz="3600" b="0" strike="noStrike" spc="-1">
              <a:solidFill>
                <a:schemeClr val="dk1"/>
              </a:solidFill>
              <a:latin typeface="Arial"/>
            </a:endParaRPr>
          </a:p>
        </p:txBody>
      </p:sp>
      <p:sp>
        <p:nvSpPr>
          <p:cNvPr id="19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3"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绩效评估标准与方法</a:t>
            </a:r>
            <a:endParaRPr lang="en-US" sz="1800" b="0" strike="noStrike" spc="-1">
              <a:solidFill>
                <a:srgbClr val="FFFFFF"/>
              </a:solidFill>
              <a:latin typeface="Arial"/>
            </a:endParaRPr>
          </a:p>
        </p:txBody>
      </p:sp>
      <p:sp>
        <p:nvSpPr>
          <p:cNvPr id="194" name="content.1.content"/>
          <p:cNvSpPr/>
          <p:nvPr/>
        </p:nvSpPr>
        <p:spPr>
          <a:xfrm>
            <a:off x="880200" y="3177720"/>
            <a:ext cx="2082960" cy="3166560"/>
          </a:xfrm>
          <a:prstGeom prst="rect">
            <a:avLst/>
          </a:prstGeom>
          <a:noFill/>
          <a:ln w="0">
            <a:noFill/>
          </a:ln>
        </p:spPr>
        <p:style>
          <a:lnRef idx="0"/>
          <a:fillRef idx="0"/>
          <a:effectRef idx="0"/>
          <a:fontRef idx="minor"/>
        </p:style>
        <p:txBody>
          <a:bodyPr lIns="0" tIns="0" rIns="0" bIns="0" anchor="t">
            <a:noAutofit/>
          </a:bodyPr>
          <a:lstStyle/>
          <a:p>
            <a:r>
              <a:rPr lang="en-US" sz="1400" b="0" strike="noStrike" spc="-1">
                <a:solidFill>
                  <a:schemeClr val="lt1"/>
                </a:solidFill>
                <a:latin typeface="微软雅黑"/>
                <a:ea typeface="微软雅黑"/>
              </a:rPr>
              <a:t>KPI</a:t>
            </a:r>
            <a:r>
              <a:rPr lang="zh-CN" sz="1400" b="0" strike="noStrike" spc="-1">
                <a:solidFill>
                  <a:schemeClr val="lt1"/>
                </a:solidFill>
                <a:latin typeface="微软雅黑"/>
                <a:ea typeface="微软雅黑"/>
              </a:rPr>
              <a:t>设置与评定</a:t>
            </a:r>
            <a:endParaRPr lang="en-US" sz="1400" b="0" strike="noStrike" spc="-1">
              <a:solidFill>
                <a:srgbClr val="FFFFFF"/>
              </a:solidFill>
              <a:latin typeface="Arial"/>
            </a:endParaRPr>
          </a:p>
          <a:p>
            <a:pPr defTabSz="914400">
              <a:lnSpc>
                <a:spcPct val="150000"/>
              </a:lnSpc>
              <a:tabLst>
                <a:tab pos="0"/>
              </a:tabLst>
            </a:pPr>
            <a:r>
              <a:rPr lang="en-US" sz="1400" b="0" strike="noStrike" spc="-1">
                <a:solidFill>
                  <a:schemeClr val="lt1"/>
                </a:solidFill>
                <a:latin typeface="微软雅黑"/>
                <a:ea typeface="微软雅黑"/>
              </a:rPr>
              <a:t>360</a:t>
            </a:r>
            <a:r>
              <a:rPr lang="zh-CN" sz="1400" b="0" strike="noStrike" spc="-1">
                <a:solidFill>
                  <a:schemeClr val="lt1"/>
                </a:solidFill>
                <a:latin typeface="微软雅黑"/>
                <a:ea typeface="微软雅黑"/>
              </a:rPr>
              <a:t>度评估</a:t>
            </a:r>
            <a:endParaRPr lang="en-US" sz="1400" b="0" strike="noStrike" spc="-1">
              <a:solidFill>
                <a:srgbClr val="FFFFFF"/>
              </a:solidFill>
              <a:latin typeface="Arial"/>
            </a:endParaRPr>
          </a:p>
        </p:txBody>
      </p:sp>
      <p:pic>
        <p:nvPicPr>
          <p:cNvPr id="195"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95"/>
                                        </p:tgtEl>
                                        <p:attrNameLst>
                                          <p:attrName>style.visibility</p:attrName>
                                        </p:attrNameLst>
                                      </p:cBhvr>
                                      <p:to>
                                        <p:strVal val="visible"/>
                                      </p:to>
                                    </p:set>
                                    <p:animEffect transition="in" filter="circle(in)">
                                      <p:cBhvr additive="repl">
                                        <p:cTn id="7" dur="2000"/>
                                        <p:tgtEl>
                                          <p:spTgt spid="195"/>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81"/>
                                        </p:tgtEl>
                                        <p:attrNameLst>
                                          <p:attrName>style.visibility</p:attrName>
                                        </p:attrNameLst>
                                      </p:cBhvr>
                                      <p:to>
                                        <p:strVal val="visible"/>
                                      </p:to>
                                    </p:set>
                                    <p:animEffect transition="in" filter="circle(in)">
                                      <p:cBhvr additive="repl">
                                        <p:cTn id="10" dur="2000"/>
                                        <p:tgtEl>
                                          <p:spTgt spid="18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stretch>
            <a:fillRect/>
          </a:stretch>
        </a:blipFill>
      </p:bgPr>
    </p:bg>
    <p:spTree>
      <p:nvGrpSpPr>
        <p:cNvPr id="1" name=""/>
        <p:cNvGrpSpPr/>
        <p:nvPr/>
      </p:nvGrpSpPr>
      <p:grpSpPr>
        <a:xfrm>
          <a:off x="0" y="0"/>
          <a:ext cx="0" cy="0"/>
        </a:xfrm>
      </p:grpSpPr>
      <p:pic>
        <p:nvPicPr>
          <p:cNvPr id="196" name="图片 21"/>
          <p:cNvPicPr/>
          <p:nvPr/>
        </p:nvPicPr>
        <p:blipFill>
          <a:blip r:embed="rId3"/>
          <a:srcRect r="81819"/>
          <a:stretch>
            <a:fillRect/>
          </a:stretch>
        </p:blipFill>
        <p:spPr>
          <a:xfrm>
            <a:off x="-392760" y="3057480"/>
            <a:ext cx="2992320" cy="6857640"/>
          </a:xfrm>
          <a:prstGeom prst="rect">
            <a:avLst/>
          </a:prstGeom>
          <a:ln w="0">
            <a:noFill/>
          </a:ln>
        </p:spPr>
      </p:pic>
      <p:pic>
        <p:nvPicPr>
          <p:cNvPr id="197" name="图片 16"/>
          <p:cNvPicPr/>
          <p:nvPr/>
        </p:nvPicPr>
        <p:blipFill>
          <a:blip r:embed="rId4"/>
          <a:srcRect l="55164" t="24997" r="27493" b="38720"/>
          <a:stretch>
            <a:fillRect/>
          </a:stretch>
        </p:blipFill>
        <p:spPr>
          <a:xfrm>
            <a:off x="8813520" y="501480"/>
            <a:ext cx="4225680" cy="3682800"/>
          </a:xfrm>
          <a:prstGeom prst="rect">
            <a:avLst/>
          </a:prstGeom>
          <a:ln w="0">
            <a:noFill/>
          </a:ln>
        </p:spPr>
      </p:pic>
      <p:sp>
        <p:nvSpPr>
          <p:cNvPr id="198"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绩效管理与激励</a:t>
            </a:r>
            <a:endParaRPr lang="en-US" sz="3600" b="0" strike="noStrike" spc="-1">
              <a:solidFill>
                <a:schemeClr val="dk1"/>
              </a:solidFill>
              <a:latin typeface="Arial"/>
            </a:endParaRPr>
          </a:p>
        </p:txBody>
      </p:sp>
      <p:sp>
        <p:nvSpPr>
          <p:cNvPr id="199"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绩效管理与激励是管理者需要重点关注的方面，通过科学的绩效评估和合理的激励机制，可以提高员工工作积极性和激发创新能力，但同时也会面临着绩效评估的主观性和激励方式的选择问题。</a:t>
            </a:r>
            <a:endParaRPr lang="en-US" sz="20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97"/>
                                        </p:tgtEl>
                                        <p:attrNameLst>
                                          <p:attrName>style.visibility</p:attrName>
                                        </p:attrNameLst>
                                      </p:cBhvr>
                                      <p:to>
                                        <p:strVal val="visible"/>
                                      </p:to>
                                    </p:set>
                                    <p:animEffect transition="in" filter="circle(in)">
                                      <p:cBhvr additive="repl">
                                        <p:cTn id="7" dur="2000"/>
                                        <p:tgtEl>
                                          <p:spTgt spid="197"/>
                                        </p:tgtEl>
                                      </p:cBhvr>
                                    </p:animEffect>
                                  </p:childTnLst>
                                </p:cTn>
                              </p:par>
                              <p:par>
                                <p:cTn id="8" presetID="2" presetClass="entr" presetSubtype="2" dur="1000" fill="hold" nodeType="withEffect">
                                  <p:stCondLst>
                                    <p:cond delay="0"/>
                                  </p:stCondLst>
                                  <p:childTnLst>
                                    <p:set>
                                      <p:cBhvr>
                                        <p:cTn id="9" dur="1" fill="hold">
                                          <p:stCondLst>
                                            <p:cond delay="0"/>
                                          </p:stCondLst>
                                        </p:cTn>
                                        <p:tgtEl>
                                          <p:spTgt spid="196"/>
                                        </p:tgtEl>
                                        <p:attrNameLst>
                                          <p:attrName>style.visibility</p:attrName>
                                        </p:attrNameLst>
                                      </p:cBhvr>
                                      <p:to>
                                        <p:strVal val="visible"/>
                                      </p:to>
                                    </p:set>
                                    <p:anim calcmode="lin" valueType="num">
                                      <p:cBhvr additive="repl">
                                        <p:cTn id="10" dur="1000" fill="hold"/>
                                        <p:tgtEl>
                                          <p:spTgt spid="196"/>
                                        </p:tgtEl>
                                        <p:attrNameLst>
                                          <p:attrName>ppt_x</p:attrName>
                                        </p:attrNameLst>
                                      </p:cBhvr>
                                      <p:tavLst>
                                        <p:tav tm="0">
                                          <p:val>
                                            <p:strVal val="1+#ppt_w/2"/>
                                          </p:val>
                                        </p:tav>
                                        <p:tav tm="100000">
                                          <p:val>
                                            <p:strVal val="#ppt_x"/>
                                          </p:val>
                                        </p:tav>
                                      </p:tavLst>
                                    </p:anim>
                                    <p:anim calcmode="lin" valueType="num">
                                      <p:cBhvr additive="repl">
                                        <p:cTn id="11" dur="1000" fill="hold"/>
                                        <p:tgtEl>
                                          <p:spTgt spid="19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200" name="图片 29"/>
          <p:cNvPicPr/>
          <p:nvPr/>
        </p:nvPicPr>
        <p:blipFill>
          <a:blip r:embed="rId3"/>
          <a:srcRect l="5562" r="58211" b="25947"/>
          <a:stretch>
            <a:fillRect/>
          </a:stretch>
        </p:blipFill>
        <p:spPr>
          <a:xfrm>
            <a:off x="7921080" y="77400"/>
            <a:ext cx="4692960" cy="3997080"/>
          </a:xfrm>
          <a:prstGeom prst="rect">
            <a:avLst/>
          </a:prstGeom>
          <a:ln w="0">
            <a:noFill/>
          </a:ln>
        </p:spPr>
      </p:pic>
      <p:pic>
        <p:nvPicPr>
          <p:cNvPr id="201" name="图片 13"/>
          <p:cNvPicPr/>
          <p:nvPr/>
        </p:nvPicPr>
        <p:blipFill>
          <a:blip r:embed="rId3"/>
          <a:srcRect l="55164" t="24997" r="27493" b="38720"/>
          <a:stretch>
            <a:fillRect/>
          </a:stretch>
        </p:blipFill>
        <p:spPr>
          <a:xfrm>
            <a:off x="-286560" y="1621080"/>
            <a:ext cx="5813640" cy="5043960"/>
          </a:xfrm>
          <a:prstGeom prst="rect">
            <a:avLst/>
          </a:prstGeom>
          <a:ln w="0">
            <a:noFill/>
          </a:ln>
        </p:spPr>
      </p:pic>
      <p:sp>
        <p:nvSpPr>
          <p:cNvPr id="20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203"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第三章 创新与战略管理</a:t>
            </a:r>
            <a:endParaRPr lang="en-US" sz="3600" b="0" strike="noStrike" spc="-1">
              <a:solidFill>
                <a:schemeClr val="dk1"/>
              </a:solidFill>
              <a:latin typeface="Arial"/>
            </a:endParaRPr>
          </a:p>
        </p:txBody>
      </p:sp>
      <p:sp>
        <p:nvSpPr>
          <p:cNvPr id="20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ntr" presetSubtype="16" dur="2000" fill="hold" nodeType="afterEffect">
                                  <p:stCondLst>
                                    <p:cond delay="0"/>
                                  </p:stCondLst>
                                  <p:childTnLst>
                                    <p:set>
                                      <p:cBhvr>
                                        <p:cTn id="6" dur="1" fill="hold">
                                          <p:stCondLst>
                                            <p:cond delay="0"/>
                                          </p:stCondLst>
                                        </p:cTn>
                                        <p:tgtEl>
                                          <p:spTgt spid="201"/>
                                        </p:tgtEl>
                                        <p:attrNameLst>
                                          <p:attrName>style.visibility</p:attrName>
                                        </p:attrNameLst>
                                      </p:cBhvr>
                                      <p:to>
                                        <p:strVal val="visible"/>
                                      </p:to>
                                    </p:set>
                                    <p:animEffect transition="in" filter="circle(in)">
                                      <p:cBhvr additive="repl">
                                        <p:cTn id="7" dur="2000"/>
                                        <p:tgtEl>
                                          <p:spTgt spid="201"/>
                                        </p:tgtEl>
                                      </p:cBhvr>
                                    </p:animEffect>
                                  </p:childTnLst>
                                </p:cTn>
                              </p:par>
                              <p:par>
                                <p:cTn id="8" presetID="6" presetClass="entr" presetSubtype="16" dur="1000" fill="hold" nodeType="withEffect">
                                  <p:stCondLst>
                                    <p:cond delay="0"/>
                                  </p:stCondLst>
                                  <p:childTnLst>
                                    <p:set>
                                      <p:cBhvr>
                                        <p:cTn id="9" dur="1" fill="hold">
                                          <p:stCondLst>
                                            <p:cond delay="0"/>
                                          </p:stCondLst>
                                        </p:cTn>
                                        <p:tgtEl>
                                          <p:spTgt spid="200"/>
                                        </p:tgtEl>
                                        <p:attrNameLst>
                                          <p:attrName>style.visibility</p:attrName>
                                        </p:attrNameLst>
                                      </p:cBhvr>
                                      <p:to>
                                        <p:strVal val="visible"/>
                                      </p:to>
                                    </p:set>
                                    <p:animEffect transition="in" filter="circle(in)">
                                      <p:cBhvr additive="repl">
                                        <p:cTn id="10" dur="1000"/>
                                        <p:tgtEl>
                                          <p:spTgt spid="2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205" name="图片 29"/>
          <p:cNvPicPr/>
          <p:nvPr/>
        </p:nvPicPr>
        <p:blipFill>
          <a:blip r:embed="rId2"/>
          <a:srcRect l="5562" r="58211" b="25947"/>
          <a:stretch>
            <a:fillRect/>
          </a:stretch>
        </p:blipFill>
        <p:spPr>
          <a:xfrm>
            <a:off x="4690080" y="93240"/>
            <a:ext cx="4150080" cy="3534840"/>
          </a:xfrm>
          <a:prstGeom prst="rect">
            <a:avLst/>
          </a:prstGeom>
          <a:ln w="0">
            <a:noFill/>
          </a:ln>
        </p:spPr>
      </p:pic>
      <p:pic>
        <p:nvPicPr>
          <p:cNvPr id="206" name="图片 1"/>
          <p:cNvPicPr/>
          <p:nvPr/>
        </p:nvPicPr>
        <p:blipFill>
          <a:blip r:embed="rId2"/>
          <a:srcRect l="55164" t="24997" r="27493" b="38720"/>
          <a:stretch>
            <a:fillRect/>
          </a:stretch>
        </p:blipFill>
        <p:spPr>
          <a:xfrm>
            <a:off x="8114400" y="3698280"/>
            <a:ext cx="4225680" cy="3682800"/>
          </a:xfrm>
          <a:prstGeom prst="rect">
            <a:avLst/>
          </a:prstGeom>
          <a:ln w="0">
            <a:noFill/>
          </a:ln>
        </p:spPr>
      </p:pic>
      <p:sp>
        <p:nvSpPr>
          <p:cNvPr id="207"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创新管理</a:t>
            </a:r>
            <a:endParaRPr lang="en-US" sz="3600" b="0" strike="noStrike" spc="-1">
              <a:solidFill>
                <a:schemeClr val="dk1"/>
              </a:solidFill>
              <a:latin typeface="Arial"/>
            </a:endParaRPr>
          </a:p>
        </p:txBody>
      </p:sp>
      <p:sp>
        <p:nvSpPr>
          <p:cNvPr id="208"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建立创新文化氛围</a:t>
            </a:r>
            <a:endParaRPr lang="en-US" sz="1600" b="0" strike="noStrike" spc="-1">
              <a:solidFill>
                <a:srgbClr val="FFFFFF"/>
              </a:solidFill>
              <a:latin typeface="Arial"/>
            </a:endParaRPr>
          </a:p>
        </p:txBody>
      </p:sp>
      <p:sp>
        <p:nvSpPr>
          <p:cNvPr id="209"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创新意识与创新文化</a:t>
            </a:r>
            <a:endParaRPr lang="en-US" sz="2000" b="0" strike="noStrike" spc="-1">
              <a:solidFill>
                <a:srgbClr val="FFFFFF"/>
              </a:solidFill>
              <a:latin typeface="Arial"/>
            </a:endParaRPr>
          </a:p>
        </p:txBody>
      </p:sp>
      <p:sp>
        <p:nvSpPr>
          <p:cNvPr id="210"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11"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12"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应对技术变革</a:t>
            </a:r>
            <a:endParaRPr lang="en-US" sz="1600" b="0" strike="noStrike" spc="-1">
              <a:solidFill>
                <a:srgbClr val="FFFFFF"/>
              </a:solidFill>
              <a:latin typeface="Arial"/>
            </a:endParaRPr>
          </a:p>
        </p:txBody>
      </p:sp>
      <p:sp>
        <p:nvSpPr>
          <p:cNvPr id="213"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创新管理中的挑战和解决方案</a:t>
            </a:r>
            <a:endParaRPr lang="en-US" sz="2000" b="0" strike="noStrike" spc="-1">
              <a:solidFill>
                <a:srgbClr val="FFFFFF"/>
              </a:solidFill>
              <a:latin typeface="Arial"/>
            </a:endParaRPr>
          </a:p>
        </p:txBody>
      </p:sp>
      <p:sp>
        <p:nvSpPr>
          <p:cNvPr id="21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15"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创新策略规划</a:t>
            </a:r>
            <a:endParaRPr lang="en-US" sz="1600" b="0" strike="noStrike" spc="-1">
              <a:solidFill>
                <a:srgbClr val="FFFFFF"/>
              </a:solidFill>
              <a:latin typeface="Arial"/>
            </a:endParaRPr>
          </a:p>
        </p:txBody>
      </p:sp>
      <p:sp>
        <p:nvSpPr>
          <p:cNvPr id="216"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创新管理的流程与方法</a:t>
            </a:r>
            <a:endParaRPr lang="en-US" sz="2000" b="0" strike="noStrike" spc="-1">
              <a:solidFill>
                <a:srgbClr val="FFFFFF"/>
              </a:solidFill>
              <a:latin typeface="Arial"/>
            </a:endParaRPr>
          </a:p>
        </p:txBody>
      </p:sp>
      <p:pic>
        <p:nvPicPr>
          <p:cNvPr id="217" name="图片 3"/>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17"/>
                                        </p:tgtEl>
                                        <p:attrNameLst>
                                          <p:attrName>style.visibility</p:attrName>
                                        </p:attrNameLst>
                                      </p:cBhvr>
                                      <p:to>
                                        <p:strVal val="visible"/>
                                      </p:to>
                                    </p:set>
                                    <p:animEffect transition="in" filter="circle(in)">
                                      <p:cBhvr additive="repl">
                                        <p:cTn id="7" dur="2000"/>
                                        <p:tgtEl>
                                          <p:spTgt spid="217"/>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206"/>
                                        </p:tgtEl>
                                        <p:attrNameLst>
                                          <p:attrName>style.visibility</p:attrName>
                                        </p:attrNameLst>
                                      </p:cBhvr>
                                      <p:to>
                                        <p:strVal val="visible"/>
                                      </p:to>
                                    </p:set>
                                    <p:animEffect transition="in" filter="circle(in)">
                                      <p:cBhvr additive="repl">
                                        <p:cTn id="10" dur="2000"/>
                                        <p:tgtEl>
                                          <p:spTgt spid="206"/>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205"/>
                                        </p:tgtEl>
                                        <p:attrNameLst>
                                          <p:attrName>style.visibility</p:attrName>
                                        </p:attrNameLst>
                                      </p:cBhvr>
                                      <p:to>
                                        <p:strVal val="visible"/>
                                      </p:to>
                                    </p:set>
                                    <p:animEffect transition="in" filter="circle(in)">
                                      <p:cBhvr additive="repl">
                                        <p:cTn id="13" dur="1000"/>
                                        <p:tgtEl>
                                          <p:spTgt spid="20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218"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219"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战略思维与规划</a:t>
            </a:r>
            <a:endParaRPr lang="en-US" sz="3600" b="0" strike="noStrike" spc="-1">
              <a:solidFill>
                <a:schemeClr val="dk1"/>
              </a:solidFill>
              <a:latin typeface="Arial"/>
            </a:endParaRPr>
          </a:p>
        </p:txBody>
      </p:sp>
      <p:sp>
        <p:nvSpPr>
          <p:cNvPr id="220"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战略决策方法</a:t>
            </a:r>
            <a:endParaRPr lang="en-US" sz="1600" b="0" strike="noStrike" spc="-1">
              <a:solidFill>
                <a:srgbClr val="FFFFFF"/>
              </a:solidFill>
              <a:latin typeface="Arial"/>
            </a:endParaRPr>
          </a:p>
        </p:txBody>
      </p:sp>
      <p:sp>
        <p:nvSpPr>
          <p:cNvPr id="221"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战略思维的框架与应用</a:t>
            </a:r>
            <a:endParaRPr lang="en-US" sz="2000" b="0" strike="noStrike" spc="-1">
              <a:solidFill>
                <a:srgbClr val="FFFFFF"/>
              </a:solidFill>
              <a:latin typeface="Arial"/>
            </a:endParaRPr>
          </a:p>
        </p:txBody>
      </p:sp>
      <p:sp>
        <p:nvSpPr>
          <p:cNvPr id="222"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SWOT</a:t>
            </a:r>
            <a:r>
              <a:rPr lang="zh-CN" sz="1600" b="0" strike="noStrike" spc="-1">
                <a:solidFill>
                  <a:schemeClr val="lt1"/>
                </a:solidFill>
                <a:latin typeface="微软雅黑"/>
                <a:ea typeface="微软雅黑"/>
              </a:rPr>
              <a:t>分析</a:t>
            </a:r>
            <a:endParaRPr lang="en-US" sz="1600" b="0" strike="noStrike" spc="-1">
              <a:solidFill>
                <a:srgbClr val="FFFFFF"/>
              </a:solidFill>
              <a:latin typeface="Arial"/>
            </a:endParaRPr>
          </a:p>
        </p:txBody>
      </p:sp>
      <p:sp>
        <p:nvSpPr>
          <p:cNvPr id="223"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公司战略规划的步骤与方法</a:t>
            </a:r>
            <a:endParaRPr lang="en-US" sz="2000" b="0" strike="noStrike" spc="-1">
              <a:solidFill>
                <a:srgbClr val="FFFFFF"/>
              </a:solidFill>
              <a:latin typeface="Arial"/>
            </a:endParaRPr>
          </a:p>
        </p:txBody>
      </p:sp>
      <p:sp>
        <p:nvSpPr>
          <p:cNvPr id="224"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战略落地关键因素</a:t>
            </a:r>
            <a:endParaRPr lang="en-US" sz="1600" b="0" strike="noStrike" spc="-1">
              <a:solidFill>
                <a:srgbClr val="FFFFFF"/>
              </a:solidFill>
              <a:latin typeface="Arial"/>
            </a:endParaRPr>
          </a:p>
        </p:txBody>
      </p:sp>
      <p:sp>
        <p:nvSpPr>
          <p:cNvPr id="225"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战略执行与调整的关键</a:t>
            </a:r>
            <a:endParaRPr lang="en-US" sz="2000" b="0" strike="noStrike" spc="-1">
              <a:solidFill>
                <a:srgbClr val="FFFFFF"/>
              </a:solidFill>
              <a:latin typeface="Arial"/>
            </a:endParaRPr>
          </a:p>
        </p:txBody>
      </p:sp>
      <p:sp>
        <p:nvSpPr>
          <p:cNvPr id="226"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227"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pic>
        <p:nvPicPr>
          <p:cNvPr id="228"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28"/>
                                        </p:tgtEl>
                                        <p:attrNameLst>
                                          <p:attrName>style.visibility</p:attrName>
                                        </p:attrNameLst>
                                      </p:cBhvr>
                                      <p:to>
                                        <p:strVal val="visible"/>
                                      </p:to>
                                    </p:set>
                                    <p:animEffect transition="in" filter="circle(in)">
                                      <p:cBhvr additive="repl">
                                        <p:cTn id="7" dur="2000"/>
                                        <p:tgtEl>
                                          <p:spTgt spid="228"/>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218"/>
                                        </p:tgtEl>
                                        <p:attrNameLst>
                                          <p:attrName>style.visibility</p:attrName>
                                        </p:attrNameLst>
                                      </p:cBhvr>
                                      <p:to>
                                        <p:strVal val="visible"/>
                                      </p:to>
                                    </p:set>
                                    <p:animEffect transition="in" filter="circle(in)">
                                      <p:cBhvr additive="repl">
                                        <p:cTn id="10" dur="2000"/>
                                        <p:tgtEl>
                                          <p:spTgt spid="2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229" name="图片 16"/>
          <p:cNvPicPr/>
          <p:nvPr/>
        </p:nvPicPr>
        <p:blipFill>
          <a:blip r:embed="rId2"/>
          <a:srcRect l="55164" t="24997" r="27493" b="38720"/>
          <a:stretch>
            <a:fillRect/>
          </a:stretch>
        </p:blipFill>
        <p:spPr>
          <a:xfrm>
            <a:off x="4830120" y="-69840"/>
            <a:ext cx="4225680" cy="3682800"/>
          </a:xfrm>
          <a:prstGeom prst="rect">
            <a:avLst/>
          </a:prstGeom>
          <a:ln w="0">
            <a:noFill/>
          </a:ln>
        </p:spPr>
      </p:pic>
      <p:sp>
        <p:nvSpPr>
          <p:cNvPr id="23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1"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市场营销策略的制定与执行</a:t>
            </a:r>
            <a:endParaRPr lang="en-US" sz="1800" b="0" strike="noStrike" spc="-1">
              <a:solidFill>
                <a:srgbClr val="FFFFFF"/>
              </a:solidFill>
              <a:latin typeface="Arial"/>
            </a:endParaRPr>
          </a:p>
        </p:txBody>
      </p:sp>
      <p:sp>
        <p:nvSpPr>
          <p:cNvPr id="232" name="content.2.content"/>
          <p:cNvSpPr/>
          <p:nvPr/>
        </p:nvSpPr>
        <p:spPr>
          <a:xfrm>
            <a:off x="3655080" y="317772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目标市场定位</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促销策略</a:t>
            </a:r>
            <a:endParaRPr lang="en-US" sz="1400" b="0" strike="noStrike" spc="-1">
              <a:solidFill>
                <a:srgbClr val="FFFFFF"/>
              </a:solidFill>
              <a:latin typeface="Arial"/>
            </a:endParaRPr>
          </a:p>
        </p:txBody>
      </p:sp>
      <p:sp>
        <p:nvSpPr>
          <p:cNvPr id="23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4"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品牌建设与市场定位</a:t>
            </a:r>
            <a:endParaRPr lang="en-US" sz="1800" b="0" strike="noStrike" spc="-1">
              <a:solidFill>
                <a:srgbClr val="FFFFFF"/>
              </a:solidFill>
              <a:latin typeface="Arial"/>
            </a:endParaRPr>
          </a:p>
        </p:txBody>
      </p:sp>
      <p:sp>
        <p:nvSpPr>
          <p:cNvPr id="235" name="content.3.content"/>
          <p:cNvSpPr/>
          <p:nvPr/>
        </p:nvSpPr>
        <p:spPr>
          <a:xfrm>
            <a:off x="6414120" y="317808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品牌推广策略</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目标市场定位</a:t>
            </a:r>
            <a:endParaRPr lang="en-US" sz="1400" b="0" strike="noStrike" spc="-1">
              <a:solidFill>
                <a:srgbClr val="FFFFFF"/>
              </a:solidFill>
              <a:latin typeface="Arial"/>
            </a:endParaRPr>
          </a:p>
        </p:txBody>
      </p:sp>
      <p:sp>
        <p:nvSpPr>
          <p:cNvPr id="23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7"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企业文化与变革管理</a:t>
            </a:r>
            <a:endParaRPr lang="en-US" sz="1800" b="0" strike="noStrike" spc="-1">
              <a:solidFill>
                <a:srgbClr val="FFFFFF"/>
              </a:solidFill>
              <a:latin typeface="Arial"/>
            </a:endParaRPr>
          </a:p>
        </p:txBody>
      </p:sp>
      <p:sp>
        <p:nvSpPr>
          <p:cNvPr id="238" name="content.4.content"/>
          <p:cNvSpPr/>
          <p:nvPr/>
        </p:nvSpPr>
        <p:spPr>
          <a:xfrm>
            <a:off x="9168120" y="317808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企业核心价值观塑造</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变革管理原则</a:t>
            </a:r>
            <a:endParaRPr lang="en-US" sz="1400" b="0" strike="noStrike" spc="-1">
              <a:solidFill>
                <a:srgbClr val="FFFFFF"/>
              </a:solidFill>
              <a:latin typeface="Arial"/>
            </a:endParaRPr>
          </a:p>
        </p:txBody>
      </p:sp>
      <p:sp>
        <p:nvSpPr>
          <p:cNvPr id="239"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竞争策略与市场营销</a:t>
            </a:r>
            <a:endParaRPr lang="en-US" sz="3600" b="0" strike="noStrike" spc="-1">
              <a:solidFill>
                <a:schemeClr val="dk1"/>
              </a:solidFill>
              <a:latin typeface="Arial"/>
            </a:endParaRPr>
          </a:p>
        </p:txBody>
      </p:sp>
      <p:sp>
        <p:nvSpPr>
          <p:cNvPr id="24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1"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竞争策略的选择与实施</a:t>
            </a:r>
            <a:endParaRPr lang="en-US" sz="1800" b="0" strike="noStrike" spc="-1">
              <a:solidFill>
                <a:srgbClr val="FFFFFF"/>
              </a:solidFill>
              <a:latin typeface="Arial"/>
            </a:endParaRPr>
          </a:p>
        </p:txBody>
      </p:sp>
      <p:sp>
        <p:nvSpPr>
          <p:cNvPr id="242" name="content.1.content"/>
          <p:cNvSpPr/>
          <p:nvPr/>
        </p:nvSpPr>
        <p:spPr>
          <a:xfrm>
            <a:off x="880200" y="317772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成本领先战略</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差异化战略</a:t>
            </a:r>
            <a:endParaRPr lang="en-US" sz="1400" b="0" strike="noStrike" spc="-1">
              <a:solidFill>
                <a:srgbClr val="FFFFFF"/>
              </a:solidFill>
              <a:latin typeface="Arial"/>
            </a:endParaRPr>
          </a:p>
        </p:txBody>
      </p:sp>
      <p:pic>
        <p:nvPicPr>
          <p:cNvPr id="243"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43"/>
                                        </p:tgtEl>
                                        <p:attrNameLst>
                                          <p:attrName>style.visibility</p:attrName>
                                        </p:attrNameLst>
                                      </p:cBhvr>
                                      <p:to>
                                        <p:strVal val="visible"/>
                                      </p:to>
                                    </p:set>
                                    <p:animEffect transition="in" filter="circle(in)">
                                      <p:cBhvr additive="repl">
                                        <p:cTn id="7" dur="2000"/>
                                        <p:tgtEl>
                                          <p:spTgt spid="243"/>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229"/>
                                        </p:tgtEl>
                                        <p:attrNameLst>
                                          <p:attrName>style.visibility</p:attrName>
                                        </p:attrNameLst>
                                      </p:cBhvr>
                                      <p:to>
                                        <p:strVal val="visible"/>
                                      </p:to>
                                    </p:set>
                                    <p:animEffect transition="in" filter="circle(in)">
                                      <p:cBhvr additive="repl">
                                        <p:cTn id="10" dur="2000"/>
                                        <p:tgtEl>
                                          <p:spTgt spid="2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244" name="图片 29"/>
          <p:cNvPicPr/>
          <p:nvPr/>
        </p:nvPicPr>
        <p:blipFill>
          <a:blip r:embed="rId2"/>
          <a:srcRect l="5562" r="58211" b="25947"/>
          <a:stretch>
            <a:fillRect/>
          </a:stretch>
        </p:blipFill>
        <p:spPr>
          <a:xfrm rot="20400000">
            <a:off x="881640" y="629280"/>
            <a:ext cx="4024440" cy="3427200"/>
          </a:xfrm>
          <a:prstGeom prst="rect">
            <a:avLst/>
          </a:prstGeom>
          <a:ln w="0">
            <a:noFill/>
          </a:ln>
        </p:spPr>
      </p:pic>
      <p:pic>
        <p:nvPicPr>
          <p:cNvPr id="245" name="图片 16"/>
          <p:cNvPicPr/>
          <p:nvPr/>
        </p:nvPicPr>
        <p:blipFill>
          <a:blip r:embed="rId2"/>
          <a:srcRect l="55164" t="24997" r="27493" b="38720"/>
          <a:stretch>
            <a:fillRect/>
          </a:stretch>
        </p:blipFill>
        <p:spPr>
          <a:xfrm>
            <a:off x="8259840" y="649440"/>
            <a:ext cx="4225680" cy="3682800"/>
          </a:xfrm>
          <a:prstGeom prst="rect">
            <a:avLst/>
          </a:prstGeom>
          <a:ln w="0">
            <a:noFill/>
          </a:ln>
        </p:spPr>
      </p:pic>
      <p:sp>
        <p:nvSpPr>
          <p:cNvPr id="24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7"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企业文化的特点与建设</a:t>
            </a:r>
            <a:endParaRPr lang="en-US" sz="2800" b="0" strike="noStrike" spc="-1">
              <a:solidFill>
                <a:srgbClr val="FFFFFF"/>
              </a:solidFill>
              <a:latin typeface="Arial"/>
            </a:endParaRPr>
          </a:p>
        </p:txBody>
      </p:sp>
      <p:sp>
        <p:nvSpPr>
          <p:cNvPr id="248"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企业文化是企业的核心竞争力之一，通过塑造共同价值观和行为规范，可以带来员工凝聚力和忠诚度，进而提升企业绩效。建立积极向上的企业文化，需要领导层的引领和员工的共同努力。</a:t>
            </a:r>
            <a:endParaRPr lang="en-US" sz="1800" b="0" strike="noStrike" spc="-1">
              <a:solidFill>
                <a:srgbClr val="FFFFFF"/>
              </a:solidFill>
              <a:latin typeface="Arial"/>
            </a:endParaRPr>
          </a:p>
        </p:txBody>
      </p:sp>
      <p:sp>
        <p:nvSpPr>
          <p:cNvPr id="24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250"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50"/>
                                        </p:tgtEl>
                                        <p:attrNameLst>
                                          <p:attrName>style.visibility</p:attrName>
                                        </p:attrNameLst>
                                      </p:cBhvr>
                                      <p:to>
                                        <p:strVal val="visible"/>
                                      </p:to>
                                    </p:set>
                                    <p:animEffect transition="in" filter="circle(in)">
                                      <p:cBhvr additive="repl">
                                        <p:cTn id="7" dur="2000"/>
                                        <p:tgtEl>
                                          <p:spTgt spid="250"/>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245"/>
                                        </p:tgtEl>
                                        <p:attrNameLst>
                                          <p:attrName>style.visibility</p:attrName>
                                        </p:attrNameLst>
                                      </p:cBhvr>
                                      <p:to>
                                        <p:strVal val="visible"/>
                                      </p:to>
                                    </p:set>
                                    <p:animEffect transition="in" filter="circle(in)">
                                      <p:cBhvr additive="repl">
                                        <p:cTn id="10" dur="2000"/>
                                        <p:tgtEl>
                                          <p:spTgt spid="245"/>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244"/>
                                        </p:tgtEl>
                                        <p:attrNameLst>
                                          <p:attrName>style.visibility</p:attrName>
                                        </p:attrNameLst>
                                      </p:cBhvr>
                                      <p:to>
                                        <p:strVal val="visible"/>
                                      </p:to>
                                    </p:set>
                                    <p:animEffect transition="in" filter="circle(in)">
                                      <p:cBhvr additive="repl">
                                        <p:cTn id="13" dur="1000"/>
                                        <p:tgtEl>
                                          <p:spTgt spid="2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251"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25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变革管理的过程与方法</a:t>
            </a:r>
            <a:endParaRPr lang="en-US" sz="3600" b="0" strike="noStrike" spc="-1">
              <a:solidFill>
                <a:schemeClr val="dk1"/>
              </a:solidFill>
              <a:latin typeface="Arial"/>
            </a:endParaRPr>
          </a:p>
        </p:txBody>
      </p:sp>
      <p:sp>
        <p:nvSpPr>
          <p:cNvPr id="253"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从内部和外部环境变化中识别</a:t>
            </a:r>
            <a:endParaRPr lang="en-US" sz="1600" b="0" strike="noStrike" spc="-1">
              <a:solidFill>
                <a:srgbClr val="FFFFFF"/>
              </a:solidFill>
              <a:latin typeface="Arial"/>
            </a:endParaRPr>
          </a:p>
        </p:txBody>
      </p:sp>
      <p:sp>
        <p:nvSpPr>
          <p:cNvPr id="254"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识别变革需求</a:t>
            </a:r>
            <a:endParaRPr lang="en-US" sz="2000" b="0" strike="noStrike" spc="-1">
              <a:solidFill>
                <a:srgbClr val="FFFFFF"/>
              </a:solidFill>
              <a:latin typeface="Arial"/>
            </a:endParaRPr>
          </a:p>
        </p:txBody>
      </p:sp>
      <p:sp>
        <p:nvSpPr>
          <p:cNvPr id="255"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明确目标和步骤</a:t>
            </a:r>
            <a:endParaRPr lang="en-US" sz="1600" b="0" strike="noStrike" spc="-1">
              <a:solidFill>
                <a:srgbClr val="FFFFFF"/>
              </a:solidFill>
              <a:latin typeface="Arial"/>
            </a:endParaRPr>
          </a:p>
        </p:txBody>
      </p:sp>
      <p:sp>
        <p:nvSpPr>
          <p:cNvPr id="256"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制定变革计划</a:t>
            </a:r>
            <a:endParaRPr lang="en-US" sz="2000" b="0" strike="noStrike" spc="-1">
              <a:solidFill>
                <a:srgbClr val="FFFFFF"/>
              </a:solidFill>
              <a:latin typeface="Arial"/>
            </a:endParaRPr>
          </a:p>
        </p:txBody>
      </p:sp>
      <p:sp>
        <p:nvSpPr>
          <p:cNvPr id="257"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落实计划并跟踪</a:t>
            </a:r>
            <a:endParaRPr lang="en-US" sz="1600" b="0" strike="noStrike" spc="-1">
              <a:solidFill>
                <a:srgbClr val="FFFFFF"/>
              </a:solidFill>
              <a:latin typeface="Arial"/>
            </a:endParaRPr>
          </a:p>
        </p:txBody>
      </p:sp>
      <p:sp>
        <p:nvSpPr>
          <p:cNvPr id="258"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变革实施与监控</a:t>
            </a:r>
            <a:endParaRPr lang="en-US" sz="2000" b="0" strike="noStrike" spc="-1">
              <a:solidFill>
                <a:srgbClr val="FFFFFF"/>
              </a:solidFill>
              <a:latin typeface="Arial"/>
            </a:endParaRPr>
          </a:p>
        </p:txBody>
      </p:sp>
      <p:sp>
        <p:nvSpPr>
          <p:cNvPr id="259"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260"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pic>
        <p:nvPicPr>
          <p:cNvPr id="261"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61"/>
                                        </p:tgtEl>
                                        <p:attrNameLst>
                                          <p:attrName>style.visibility</p:attrName>
                                        </p:attrNameLst>
                                      </p:cBhvr>
                                      <p:to>
                                        <p:strVal val="visible"/>
                                      </p:to>
                                    </p:set>
                                    <p:animEffect transition="in" filter="circle(in)">
                                      <p:cBhvr additive="repl">
                                        <p:cTn id="7" dur="2000"/>
                                        <p:tgtEl>
                                          <p:spTgt spid="261"/>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251"/>
                                        </p:tgtEl>
                                        <p:attrNameLst>
                                          <p:attrName>style.visibility</p:attrName>
                                        </p:attrNameLst>
                                      </p:cBhvr>
                                      <p:to>
                                        <p:strVal val="visible"/>
                                      </p:to>
                                    </p:set>
                                    <p:animEffect transition="in" filter="circle(in)">
                                      <p:cBhvr additive="repl">
                                        <p:cTn id="10" dur="2000"/>
                                        <p:tgtEl>
                                          <p:spTgt spid="2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stretch>
            <a:fillRect/>
          </a:stretch>
        </a:blipFill>
      </p:bgPr>
    </p:bg>
    <p:spTree>
      <p:nvGrpSpPr>
        <p:cNvPr id="1" name=""/>
        <p:cNvGrpSpPr/>
        <p:nvPr/>
      </p:nvGrpSpPr>
      <p:grpSpPr>
        <a:xfrm>
          <a:off x="0" y="0"/>
          <a:ext cx="0" cy="0"/>
        </a:xfrm>
      </p:grpSpPr>
      <p:pic>
        <p:nvPicPr>
          <p:cNvPr id="262" name="图片 21"/>
          <p:cNvPicPr/>
          <p:nvPr/>
        </p:nvPicPr>
        <p:blipFill>
          <a:blip r:embed="rId3"/>
          <a:srcRect r="81819"/>
          <a:stretch>
            <a:fillRect/>
          </a:stretch>
        </p:blipFill>
        <p:spPr>
          <a:xfrm>
            <a:off x="-392760" y="3057480"/>
            <a:ext cx="2992320" cy="6857640"/>
          </a:xfrm>
          <a:prstGeom prst="rect">
            <a:avLst/>
          </a:prstGeom>
          <a:ln w="0">
            <a:noFill/>
          </a:ln>
        </p:spPr>
      </p:pic>
      <p:pic>
        <p:nvPicPr>
          <p:cNvPr id="263" name="图片 16"/>
          <p:cNvPicPr/>
          <p:nvPr/>
        </p:nvPicPr>
        <p:blipFill>
          <a:blip r:embed="rId4"/>
          <a:srcRect l="55164" t="24997" r="27493" b="38720"/>
          <a:stretch>
            <a:fillRect/>
          </a:stretch>
        </p:blipFill>
        <p:spPr>
          <a:xfrm>
            <a:off x="8813520" y="501480"/>
            <a:ext cx="4225680" cy="3682800"/>
          </a:xfrm>
          <a:prstGeom prst="rect">
            <a:avLst/>
          </a:prstGeom>
          <a:ln w="0">
            <a:noFill/>
          </a:ln>
        </p:spPr>
      </p:pic>
      <p:sp>
        <p:nvSpPr>
          <p:cNvPr id="264"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fontScale="81111" lnSpcReduction="20000"/>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变革中的领导力和团队合作</a:t>
            </a:r>
            <a:endParaRPr lang="en-US" sz="3600" b="0" strike="noStrike" spc="-1">
              <a:solidFill>
                <a:schemeClr val="dk1"/>
              </a:solidFill>
              <a:latin typeface="Arial"/>
            </a:endParaRPr>
          </a:p>
        </p:txBody>
      </p:sp>
      <p:sp>
        <p:nvSpPr>
          <p:cNvPr id="265"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在变革过程中，领导者起着关键作用。领导者需要具备激励团队、赋能员工、引领方向的能力，同时要注重团队协作和沟通，促进变革的顺利进行。团队的凝聚力和执行力将直接影响变革的成效和持续性。</a:t>
            </a:r>
            <a:endParaRPr lang="en-US" sz="20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63"/>
                                        </p:tgtEl>
                                        <p:attrNameLst>
                                          <p:attrName>style.visibility</p:attrName>
                                        </p:attrNameLst>
                                      </p:cBhvr>
                                      <p:to>
                                        <p:strVal val="visible"/>
                                      </p:to>
                                    </p:set>
                                    <p:animEffect transition="in" filter="circle(in)">
                                      <p:cBhvr additive="repl">
                                        <p:cTn id="7" dur="2000"/>
                                        <p:tgtEl>
                                          <p:spTgt spid="263"/>
                                        </p:tgtEl>
                                      </p:cBhvr>
                                    </p:animEffect>
                                  </p:childTnLst>
                                </p:cTn>
                              </p:par>
                              <p:par>
                                <p:cTn id="8" presetID="2" presetClass="entr" presetSubtype="2" dur="1000" fill="hold" nodeType="withEffect">
                                  <p:stCondLst>
                                    <p:cond delay="0"/>
                                  </p:stCondLst>
                                  <p:childTnLst>
                                    <p:set>
                                      <p:cBhvr>
                                        <p:cTn id="9" dur="1" fill="hold">
                                          <p:stCondLst>
                                            <p:cond delay="0"/>
                                          </p:stCondLst>
                                        </p:cTn>
                                        <p:tgtEl>
                                          <p:spTgt spid="262"/>
                                        </p:tgtEl>
                                        <p:attrNameLst>
                                          <p:attrName>style.visibility</p:attrName>
                                        </p:attrNameLst>
                                      </p:cBhvr>
                                      <p:to>
                                        <p:strVal val="visible"/>
                                      </p:to>
                                    </p:set>
                                    <p:anim calcmode="lin" valueType="num">
                                      <p:cBhvr additive="repl">
                                        <p:cTn id="10" dur="1000" fill="hold"/>
                                        <p:tgtEl>
                                          <p:spTgt spid="262"/>
                                        </p:tgtEl>
                                        <p:attrNameLst>
                                          <p:attrName>ppt_x</p:attrName>
                                        </p:attrNameLst>
                                      </p:cBhvr>
                                      <p:tavLst>
                                        <p:tav tm="0">
                                          <p:val>
                                            <p:strVal val="1+#ppt_w/2"/>
                                          </p:val>
                                        </p:tav>
                                        <p:tav tm="100000">
                                          <p:val>
                                            <p:strVal val="#ppt_x"/>
                                          </p:val>
                                        </p:tav>
                                      </p:tavLst>
                                    </p:anim>
                                    <p:anim calcmode="lin" valueType="num">
                                      <p:cBhvr additive="repl">
                                        <p:cTn id="11" dur="1000" fill="hold"/>
                                        <p:tgtEl>
                                          <p:spTgt spid="26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266" name="图片 29"/>
          <p:cNvPicPr/>
          <p:nvPr/>
        </p:nvPicPr>
        <p:blipFill>
          <a:blip r:embed="rId3"/>
          <a:srcRect l="5562" r="58211" b="25947"/>
          <a:stretch>
            <a:fillRect/>
          </a:stretch>
        </p:blipFill>
        <p:spPr>
          <a:xfrm>
            <a:off x="7921080" y="77400"/>
            <a:ext cx="4692960" cy="3997080"/>
          </a:xfrm>
          <a:prstGeom prst="rect">
            <a:avLst/>
          </a:prstGeom>
          <a:ln w="0">
            <a:noFill/>
          </a:ln>
        </p:spPr>
      </p:pic>
      <p:pic>
        <p:nvPicPr>
          <p:cNvPr id="267" name="图片 13"/>
          <p:cNvPicPr/>
          <p:nvPr/>
        </p:nvPicPr>
        <p:blipFill>
          <a:blip r:embed="rId3"/>
          <a:srcRect l="55164" t="24997" r="27493" b="38720"/>
          <a:stretch>
            <a:fillRect/>
          </a:stretch>
        </p:blipFill>
        <p:spPr>
          <a:xfrm>
            <a:off x="-286560" y="1621080"/>
            <a:ext cx="5813640" cy="5043960"/>
          </a:xfrm>
          <a:prstGeom prst="rect">
            <a:avLst/>
          </a:prstGeom>
          <a:ln w="0">
            <a:noFill/>
          </a:ln>
        </p:spPr>
      </p:pic>
      <p:sp>
        <p:nvSpPr>
          <p:cNvPr id="26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69"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第四章 人才发展与绩效管理</a:t>
            </a:r>
            <a:endParaRPr lang="en-US" sz="3600" b="0" strike="noStrike" spc="-1">
              <a:solidFill>
                <a:schemeClr val="dk1"/>
              </a:solidFill>
              <a:latin typeface="Arial"/>
            </a:endParaRPr>
          </a:p>
        </p:txBody>
      </p:sp>
      <p:sp>
        <p:nvSpPr>
          <p:cNvPr id="27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ntr" presetSubtype="16" dur="2000" fill="hold" nodeType="afterEffect">
                                  <p:stCondLst>
                                    <p:cond delay="0"/>
                                  </p:stCondLst>
                                  <p:childTnLst>
                                    <p:set>
                                      <p:cBhvr>
                                        <p:cTn id="6" dur="1" fill="hold">
                                          <p:stCondLst>
                                            <p:cond delay="0"/>
                                          </p:stCondLst>
                                        </p:cTn>
                                        <p:tgtEl>
                                          <p:spTgt spid="267"/>
                                        </p:tgtEl>
                                        <p:attrNameLst>
                                          <p:attrName>style.visibility</p:attrName>
                                        </p:attrNameLst>
                                      </p:cBhvr>
                                      <p:to>
                                        <p:strVal val="visible"/>
                                      </p:to>
                                    </p:set>
                                    <p:animEffect transition="in" filter="circle(in)">
                                      <p:cBhvr additive="repl">
                                        <p:cTn id="7" dur="2000"/>
                                        <p:tgtEl>
                                          <p:spTgt spid="267"/>
                                        </p:tgtEl>
                                      </p:cBhvr>
                                    </p:animEffect>
                                  </p:childTnLst>
                                </p:cTn>
                              </p:par>
                              <p:par>
                                <p:cTn id="8" presetID="6" presetClass="entr" presetSubtype="16" dur="1000" fill="hold" nodeType="withEffect">
                                  <p:stCondLst>
                                    <p:cond delay="0"/>
                                  </p:stCondLst>
                                  <p:childTnLst>
                                    <p:set>
                                      <p:cBhvr>
                                        <p:cTn id="9" dur="1" fill="hold">
                                          <p:stCondLst>
                                            <p:cond delay="0"/>
                                          </p:stCondLst>
                                        </p:cTn>
                                        <p:tgtEl>
                                          <p:spTgt spid="266"/>
                                        </p:tgtEl>
                                        <p:attrNameLst>
                                          <p:attrName>style.visibility</p:attrName>
                                        </p:attrNameLst>
                                      </p:cBhvr>
                                      <p:to>
                                        <p:strVal val="visible"/>
                                      </p:to>
                                    </p:set>
                                    <p:animEffect transition="in" filter="circle(in)">
                                      <p:cBhvr additive="repl">
                                        <p:cTn id="10" dur="1000"/>
                                        <p:tgtEl>
                                          <p:spTgt spid="2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271" name="图片 29"/>
          <p:cNvPicPr/>
          <p:nvPr/>
        </p:nvPicPr>
        <p:blipFill>
          <a:blip r:embed="rId2"/>
          <a:srcRect l="5562" r="58211" b="25947"/>
          <a:stretch>
            <a:fillRect/>
          </a:stretch>
        </p:blipFill>
        <p:spPr>
          <a:xfrm rot="20400000">
            <a:off x="881640" y="629280"/>
            <a:ext cx="4024440" cy="3427200"/>
          </a:xfrm>
          <a:prstGeom prst="rect">
            <a:avLst/>
          </a:prstGeom>
          <a:ln w="0">
            <a:noFill/>
          </a:ln>
        </p:spPr>
      </p:pic>
      <p:pic>
        <p:nvPicPr>
          <p:cNvPr id="272" name="图片 16"/>
          <p:cNvPicPr/>
          <p:nvPr/>
        </p:nvPicPr>
        <p:blipFill>
          <a:blip r:embed="rId2"/>
          <a:srcRect l="55164" t="24997" r="27493" b="38720"/>
          <a:stretch>
            <a:fillRect/>
          </a:stretch>
        </p:blipFill>
        <p:spPr>
          <a:xfrm>
            <a:off x="8259840" y="649440"/>
            <a:ext cx="4225680" cy="3682800"/>
          </a:xfrm>
          <a:prstGeom prst="rect">
            <a:avLst/>
          </a:prstGeom>
          <a:ln w="0">
            <a:noFill/>
          </a:ln>
        </p:spPr>
      </p:pic>
      <p:sp>
        <p:nvSpPr>
          <p:cNvPr id="27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7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人才培养与发展</a:t>
            </a:r>
            <a:endParaRPr lang="en-US" sz="2800" b="0" strike="noStrike" spc="-1">
              <a:solidFill>
                <a:srgbClr val="FFFFFF"/>
              </a:solidFill>
              <a:latin typeface="Arial"/>
            </a:endParaRPr>
          </a:p>
        </p:txBody>
      </p:sp>
      <p:sp>
        <p:nvSpPr>
          <p:cNvPr id="27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人才培养是组织的重要任务之一，通过不同的培养模式和方法，可以帮助员工提升技能，适应岗位变化。岗位能力模型和评估体系则是评估员工能力和表现的重要工具。同时，制定人才发展规划并实施，有助于激发员工潜力，提高整体绩效。</a:t>
            </a:r>
            <a:endParaRPr lang="en-US" sz="1800" b="0" strike="noStrike" spc="-1">
              <a:solidFill>
                <a:srgbClr val="FFFFFF"/>
              </a:solidFill>
              <a:latin typeface="Arial"/>
            </a:endParaRPr>
          </a:p>
        </p:txBody>
      </p:sp>
      <p:sp>
        <p:nvSpPr>
          <p:cNvPr id="27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277"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circle(in)">
                                      <p:cBhvr additive="repl">
                                        <p:cTn id="7" dur="2000"/>
                                        <p:tgtEl>
                                          <p:spTgt spid="277"/>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272"/>
                                        </p:tgtEl>
                                        <p:attrNameLst>
                                          <p:attrName>style.visibility</p:attrName>
                                        </p:attrNameLst>
                                      </p:cBhvr>
                                      <p:to>
                                        <p:strVal val="visible"/>
                                      </p:to>
                                    </p:set>
                                    <p:animEffect transition="in" filter="circle(in)">
                                      <p:cBhvr additive="repl">
                                        <p:cTn id="10" dur="2000"/>
                                        <p:tgtEl>
                                          <p:spTgt spid="272"/>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271"/>
                                        </p:tgtEl>
                                        <p:attrNameLst>
                                          <p:attrName>style.visibility</p:attrName>
                                        </p:attrNameLst>
                                      </p:cBhvr>
                                      <p:to>
                                        <p:strVal val="visible"/>
                                      </p:to>
                                    </p:set>
                                    <p:animEffect transition="in" filter="circle(in)">
                                      <p:cBhvr additive="repl">
                                        <p:cTn id="13" dur="1000"/>
                                        <p:tgtEl>
                                          <p:spTgt spid="2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https://d.book118.com/608023016010006050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152</Paragraphs>
  <Slides>24</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24</vt:i4>
      </vt:variant>
    </vt:vector>
  </HeadingPairs>
  <TitlesOfParts>
    <vt:vector baseType="lpstr" size="32">
      <vt:lpstr>Arial</vt:lpstr>
      <vt:lpstr>Calibri</vt:lpstr>
      <vt:lpstr>微软雅黑</vt:lpstr>
      <vt:lpstr>Times New Roman</vt:lpstr>
      <vt:lpstr>Wingdings</vt:lpstr>
      <vt:lpstr>Symbol</vt:lpstr>
      <vt:lpstr>DejaVu Sans</vt:lpstr>
      <vt:lpstr>Office Theme</vt:lpstr>
      <vt:lpstr>行业管理人员综合素养提升课程</vt:lpstr>
      <vt:lpstr>目录</vt:lpstr>
      <vt:lpstr>第1章 课程简介</vt:lpstr>
      <vt:lpstr> </vt:lpstr>
      <vt:lpstr>课程内容概述</vt:lpstr>
      <vt:lpstr>课程特点</vt:lpstr>
      <vt:lpstr>教学团队介绍</vt:lpstr>
      <vt:lpstr>课程目的和意义</vt:lpstr>
      <vt:lpstr>第2章 管理基础知识</vt:lpstr>
      <vt:lpstr> </vt:lpstr>
      <vt:lpstr>决策与规划</vt:lpstr>
      <vt:lpstr>领导与团队管理</vt:lpstr>
      <vt:lpstr>绩效管理与激励</vt:lpstr>
      <vt:lpstr>绩效管理与激励</vt:lpstr>
      <vt:lpstr>第三章 创新与战略管理</vt:lpstr>
      <vt:lpstr>创新管理</vt:lpstr>
      <vt:lpstr>战略思维与规划</vt:lpstr>
      <vt:lpstr>竞争策略与市场营销</vt:lpstr>
      <vt:lpstr> </vt:lpstr>
      <vt:lpstr>变革管理的过程与方法</vt:lpstr>
      <vt:lpstr>变革中的领导力和团队合作</vt:lpstr>
      <vt:lpstr>第四章 人才发展与绩效管理</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2024-09-29T14:03:48.272</cp:lastPrinted>
  <dcterms:created xsi:type="dcterms:W3CDTF">2024-09-29T06:03:48Z</dcterms:created>
  <dcterms:modified xsi:type="dcterms:W3CDTF">2024-09-29T06:03:50Z</dcterms:modified>
</cp:coreProperties>
</file>