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1D67-87DB-412E-B119-15101A4F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DC8BC-0361-41EB-928F-F0FDAC55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25B83-D457-47CC-93EC-60BCF1D3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A471A-248A-4FB2-868C-A630BBFA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8B3BD-1258-400A-A2C7-B2F03A41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E7F9B-6B1E-489C-BB33-F3560538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2EB0E-0C7C-4ADF-A7C9-7EF4AD872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B295E-01C5-4B39-8B36-AC622C35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BCCAD-DAAA-4E1F-B28D-B4132484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21257-23AF-421B-ACB2-C0F1A080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39ED-74C9-4E75-A99C-4D975360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71" r:id="rId2"/>
    <p:sldLayoutId id="2147484372" r:id="rId3"/>
    <p:sldLayoutId id="2147484373" r:id="rId4"/>
    <p:sldLayoutId id="2147484374" r:id="rId5"/>
    <p:sldLayoutId id="2147484375" r:id="rId6"/>
    <p:sldLayoutId id="2147484376" r:id="rId7"/>
    <p:sldLayoutId id="2147484377" r:id="rId8"/>
    <p:sldLayoutId id="2147484378" r:id="rId9"/>
    <p:sldLayoutId id="2147484379" r:id="rId10"/>
    <p:sldLayoutId id="21474843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22" Type="http://schemas.openxmlformats.org/officeDocument/2006/relationships/tags" Target="../tags/tag280.xml" /><Relationship Id="rId23" Type="http://schemas.openxmlformats.org/officeDocument/2006/relationships/tags" Target="../tags/tag281.xml" /><Relationship Id="rId24" Type="http://schemas.openxmlformats.org/officeDocument/2006/relationships/tags" Target="../tags/tag282.xml" /><Relationship Id="rId25" Type="http://schemas.openxmlformats.org/officeDocument/2006/relationships/tags" Target="../tags/tag283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3017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混凝剂工艺方案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混凝剂工艺方案概述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混凝剂的选择与确定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混凝剂工艺流程设计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混凝剂处理效果的评价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混凝剂工艺方案的实施与运行管理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混凝剂工艺方案的经济性与环境影响评价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混凝剂工艺方案概述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混凝剂的定义和作用</a:t>
            </a:r>
            <a:endParaRPr lang="zh-CN" altLang="en-US"/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混凝剂：一种化学物质，用于水处理过程中，通过化学反应使水中悬浮物凝聚成絮状物，便于沉淀或过滤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作用：去除水中悬浮物、胶体、有机物等杂质，提高水质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应用领域：饮用水处理、工业废水处理、污水处理等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常见混凝剂：聚合氯化铝、聚合硫酸铁、聚丙烯酰胺等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混凝剂工艺方案的应用领域</a:t>
            </a:r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2"/>
            </p:custDataLst>
          </p:nvPr>
        </p:nvSpPr>
        <p:spPr>
          <a:xfrm>
            <a:off x="72986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0"/>
          <p:cNvSpPr/>
          <p:nvPr>
            <p:custDataLst>
              <p:tags r:id="rId3"/>
            </p:custDataLst>
          </p:nvPr>
        </p:nvSpPr>
        <p:spPr>
          <a:xfrm>
            <a:off x="1089439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887013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水处理：用于去除水中的悬浮物、胶体等杂质，提高水质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6"/>
          <p:cNvSpPr/>
          <p:nvPr>
            <p:custDataLst>
              <p:tags r:id="rId5"/>
            </p:custDataLst>
          </p:nvPr>
        </p:nvSpPr>
        <p:spPr>
          <a:xfrm>
            <a:off x="4429469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1"/>
          <p:cNvSpPr/>
          <p:nvPr>
            <p:custDataLst>
              <p:tags r:id="rId6"/>
            </p:custDataLst>
          </p:nvPr>
        </p:nvSpPr>
        <p:spPr>
          <a:xfrm>
            <a:off x="480901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4586615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工业废水处理：用于处理工业废水中的有害物质，降低废水排放对环境的影响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7"/>
          <p:cNvSpPr/>
          <p:nvPr>
            <p:custDataLst>
              <p:tags r:id="rId8"/>
            </p:custDataLst>
          </p:nvPr>
        </p:nvSpPr>
        <p:spPr>
          <a:xfrm>
            <a:off x="812840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2"/>
          <p:cNvSpPr/>
          <p:nvPr>
            <p:custDataLst>
              <p:tags r:id="rId9"/>
            </p:custDataLst>
          </p:nvPr>
        </p:nvSpPr>
        <p:spPr>
          <a:xfrm>
            <a:off x="8527931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828555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市政污水处理：用于处理城市生活污水，提高污水处理效率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3"/>
          <p:cNvSpPr/>
          <p:nvPr>
            <p:custDataLst>
              <p:tags r:id="rId11"/>
            </p:custDataLst>
          </p:nvPr>
        </p:nvSpPr>
        <p:spPr>
          <a:xfrm>
            <a:off x="72920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7"/>
          <p:cNvSpPr/>
          <p:nvPr>
            <p:custDataLst>
              <p:tags r:id="rId12"/>
            </p:custDataLst>
          </p:nvPr>
        </p:nvSpPr>
        <p:spPr>
          <a:xfrm>
            <a:off x="1088773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886347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农业灌溉：用于改善土壤结构，提高农作物产量和质量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4"/>
          <p:cNvSpPr/>
          <p:nvPr>
            <p:custDataLst>
              <p:tags r:id="rId14"/>
            </p:custDataLst>
          </p:nvPr>
        </p:nvSpPr>
        <p:spPr>
          <a:xfrm>
            <a:off x="4428803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8"/>
          <p:cNvSpPr/>
          <p:nvPr>
            <p:custDataLst>
              <p:tags r:id="rId15"/>
            </p:custDataLst>
          </p:nvPr>
        </p:nvSpPr>
        <p:spPr>
          <a:xfrm>
            <a:off x="4808352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6"/>
            </p:custDataLst>
          </p:nvPr>
        </p:nvSpPr>
        <p:spPr>
          <a:xfrm>
            <a:off x="4585949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食品加工：用于食品加工过程中的废水处理，保证食品卫生安全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4" name="矩形 35"/>
          <p:cNvSpPr/>
          <p:nvPr>
            <p:custDataLst>
              <p:tags r:id="rId17"/>
            </p:custDataLst>
          </p:nvPr>
        </p:nvSpPr>
        <p:spPr>
          <a:xfrm>
            <a:off x="812774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9"/>
          <p:cNvSpPr/>
          <p:nvPr>
            <p:custDataLst>
              <p:tags r:id="rId18"/>
            </p:custDataLst>
          </p:nvPr>
        </p:nvSpPr>
        <p:spPr>
          <a:xfrm>
            <a:off x="8527265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9"/>
            </p:custDataLst>
          </p:nvPr>
        </p:nvSpPr>
        <p:spPr>
          <a:xfrm>
            <a:off x="8284886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环境修复：用于污染土壤、地下水的修复，改善环境质量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混凝剂工艺方案的设计原则</a:t>
            </a:r>
            <a:endParaRPr lang="zh-CN" altLang="en-US"/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923550" y="1382972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安全性：确保工艺方案的安全性，避免对环境和人体造成危害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855879" y="131953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196276" y="1676919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923550" y="225494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经济性：考虑工艺方案的经济性，降低生产成本，提高经济效益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855879" y="219150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196276" y="2548893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923550" y="3126919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可操作性：确保工艺方案的可操作性，便于操作和维护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855879" y="306347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196276" y="342086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923550" y="3998893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环保性：注重工艺方案的环保性，减少对环境的污染和破坏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855879" y="3935451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196276" y="429284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9"/>
          <p:cNvSpPr/>
          <p:nvPr>
            <p:custDataLst>
              <p:tags r:id="rId14"/>
            </p:custDataLst>
          </p:nvPr>
        </p:nvSpPr>
        <p:spPr>
          <a:xfrm>
            <a:off x="2923550" y="487086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稳定性：保证工艺方案的稳定性，确保生产过程的连续性和稳定性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21"/>
          <p:cNvSpPr/>
          <p:nvPr>
            <p:custDataLst>
              <p:tags r:id="rId15"/>
            </p:custDataLst>
          </p:nvPr>
        </p:nvSpPr>
        <p:spPr>
          <a:xfrm flipV="1">
            <a:off x="2855879" y="480742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22"/>
          <p:cNvSpPr/>
          <p:nvPr>
            <p:custDataLst>
              <p:tags r:id="rId16"/>
            </p:custDataLst>
          </p:nvPr>
        </p:nvSpPr>
        <p:spPr>
          <a:xfrm flipH="1">
            <a:off x="8196276" y="516481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38"/>
          <p:cNvSpPr/>
          <p:nvPr>
            <p:custDataLst>
              <p:tags r:id="rId17"/>
            </p:custDataLst>
          </p:nvPr>
        </p:nvSpPr>
        <p:spPr>
          <a:xfrm>
            <a:off x="2923550" y="5742840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创新性：鼓励工艺方案的创新性，提高生产效率和产品质量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40"/>
          <p:cNvSpPr/>
          <p:nvPr>
            <p:custDataLst>
              <p:tags r:id="rId18"/>
            </p:custDataLst>
          </p:nvPr>
        </p:nvSpPr>
        <p:spPr>
          <a:xfrm flipV="1">
            <a:off x="2855879" y="5679398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41"/>
          <p:cNvSpPr/>
          <p:nvPr>
            <p:custDataLst>
              <p:tags r:id="rId19"/>
            </p:custDataLst>
          </p:nvPr>
        </p:nvSpPr>
        <p:spPr>
          <a:xfrm flipH="1">
            <a:off x="8196276" y="603678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4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混凝剂的选择与确定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混凝剂的选择依据</a:t>
            </a:r>
            <a:endParaRPr lang="zh-CN" altLang="en-US"/>
          </a:p>
        </p:txBody>
      </p:sp>
      <p:sp>
        <p:nvSpPr>
          <p:cNvPr id="1049418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水质条件：根据水质的pH值、硬度、悬浮物含量等因素选择合适的混凝剂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6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混凝效果：通过实验确定混凝剂的混凝效果，包括絮凝效果、沉降效果等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经济性：考虑混凝剂的成本、运输成本、使用成本等因素，选择经济性较好的混凝剂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环保性：选择对环境影响较小的混凝剂，如无毒、无污染、可生物降解的混凝剂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混凝剂的确定方法</a:t>
            </a:r>
            <a:endParaRPr lang="zh-CN" altLang="en-US"/>
          </a:p>
        </p:txBody>
      </p:sp>
      <p:sp>
        <p:nvSpPr>
          <p:cNvPr id="10495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水质分析：根据水质特点选择合适的混凝剂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成本考虑：考虑混凝剂的成本和运行成本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环保要求：选择环保型混凝剂，减少对环境的影响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实验测试：通过实验测试确定最佳混凝剂种类和用量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混凝剂的配比与浓度</a:t>
            </a:r>
            <a:endParaRPr lang="zh-CN" altLang="en-US"/>
          </a:p>
        </p:txBody>
      </p:sp>
      <p:sp>
        <p:nvSpPr>
          <p:cNvPr id="104959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调整方法：通过实验或计算确定最佳配比和浓度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配比：根据水质、水量、处理要求等因素确定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浓度：根据水质、水量、处理要求等因素确定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注意事项：避免过量或不足，影响处理效果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6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混凝剂工艺流程设计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工艺流程设计的基本原则</a:t>
            </a:r>
            <a:endParaRPr lang="zh-CN" altLang="en-US"/>
          </a:p>
        </p:txBody>
      </p:sp>
      <p:sp>
        <p:nvSpPr>
          <p:cNvPr id="104976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安全性：确保工艺流程的安全性，避免发生安全事故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经济性：考虑工艺流程的经济性，降低生产成本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可操作性：确保工艺流程的可操作性，便于工人操作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环保性：考虑工艺流程的环保性，减少对环境的污染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工艺流程设计的步骤与方法</a:t>
            </a:r>
            <a:endParaRPr lang="zh-CN" altLang="en-US"/>
          </a:p>
        </p:txBody>
      </p:sp>
      <p:sp>
        <p:nvSpPr>
          <p:cNvPr id="1049830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确定工艺流程：根据混凝剂的种类、用途和生产规模，确定工艺流程。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设计工艺控制：根据工艺参数，设计工艺控制方案，如自动控制、手动控制等。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设计工艺设备：根据工艺流程，设计相应的工艺设备，如搅拌器、反应器、过滤器等。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设计工艺安全：根据工艺流程和设备，设计工艺安全方案，如防火、防爆、防泄漏等。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确定工艺参数：根据工艺流程和设备，确定工艺参数，如温度、压力、流量等。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2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4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设计工艺环保：根据工艺流程和设备，设计工艺环保方案，如废水处理、废气处理等。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https://d.book118.com/608033017026006030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混凝剂工艺方案</vt:lpstr>
      <vt:lpstr>目录</vt:lpstr>
      <vt:lpstr>混凝剂工艺方案概述</vt:lpstr>
      <vt:lpstr>混凝剂的定义和作用</vt:lpstr>
      <vt:lpstr>混凝剂工艺方案的应用领域</vt:lpstr>
      <vt:lpstr>混凝剂工艺方案的设计原则</vt:lpstr>
      <vt:lpstr>混凝剂的选择与确定</vt:lpstr>
      <vt:lpstr>混凝剂的选择依据</vt:lpstr>
      <vt:lpstr>混凝剂的确定方法</vt:lpstr>
      <vt:lpstr>混凝剂的配比与浓度</vt:lpstr>
      <vt:lpstr>混凝剂工艺流程设计</vt:lpstr>
      <vt:lpstr>工艺流程设计的基本原则</vt:lpstr>
      <vt:lpstr>工艺流程设计的步骤与方法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2024-09-06T10:43:37.415</cp:lastPrinted>
  <dcterms:created xsi:type="dcterms:W3CDTF">2024-09-06T02:43:37Z</dcterms:created>
  <dcterms:modified xsi:type="dcterms:W3CDTF">2024-09-06T02:43:40Z</dcterms:modified>
</cp:coreProperties>
</file>