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  <p:sldMasterId id="2147483669" r:id="rId3"/>
    <p:sldMasterId id="2147483671" r:id="rId4"/>
    <p:sldMasterId id="2147483673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1A167-24C7-46C5-A911-E309EA4D4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87B84-27EC-43ED-AB88-CEC6F012F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58B89-E008-47D9-8449-EFE272065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7371B-268A-42A0-A45F-2FBA8506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72504-0614-4CA7-A75F-8CFC0727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87101-8D20-45EF-87A5-F47B7DD7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8C897-F947-41CC-9CF3-B7F8B080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8C4E0-95E9-4C88-94C5-3A166D49C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DDC11-4631-4AAC-8CF5-138AAFD0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F55B0-5C84-490F-A76D-BA9131316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FAC77-F6EB-416F-895D-A890D5A8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74121E1D-FE4C-4806-87D6-433B9900475D}" type="datetime1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lang="zh-CN" altLang="en-US" sz="1200">
              <a:solidFill>
                <a:srgbClr val="89898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hyperlink" Target="http://blog.sina.com.cn/changshappt" TargetMode="External" /><Relationship Id="rId5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205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副标题 2"/>
          <p:cNvSpPr/>
          <p:nvPr/>
        </p:nvSpPr>
        <p:spPr>
          <a:xfrm>
            <a:off x="395288" y="1628775"/>
            <a:ext cx="5761038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342900" lvl="0" indent="-342900">
              <a:spcBef>
                <a:spcPct val="20000"/>
              </a:spcBef>
              <a:buFont typeface="Arial"/>
            </a:pPr>
            <a:r>
              <a:rPr lang="zh-CN" altLang="en-US" sz="3200">
                <a:solidFill>
                  <a:schemeClr val="bg1"/>
                </a:solidFill>
              </a:rPr>
              <a:t>麦肯锡商务沟通完全工具箱</a:t>
            </a:r>
            <a:endParaRPr lang="zh-CN" altLang="en-US" sz="3200">
              <a:solidFill>
                <a:schemeClr val="bg1"/>
              </a:solidFill>
            </a:endParaRPr>
          </a:p>
        </p:txBody>
      </p:sp>
      <p:sp>
        <p:nvSpPr>
          <p:cNvPr id="2052" name="矩形 8"/>
          <p:cNvSpPr/>
          <p:nvPr/>
        </p:nvSpPr>
        <p:spPr>
          <a:xfrm>
            <a:off x="388938" y="2171700"/>
            <a:ext cx="45720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1400">
                <a:solidFill>
                  <a:schemeClr val="bg1"/>
                </a:solidFill>
                <a:latin typeface="Baskerville Old Face" pitchFamily="18" charset="0"/>
              </a:rPr>
              <a:t>THE SAY IT WITH CHARTS COMPLETE TOOLKIT</a:t>
            </a:r>
            <a:endParaRPr lang="zh-CN" altLang="en-US" sz="1400">
              <a:solidFill>
                <a:schemeClr val="bg1"/>
              </a:solidFill>
              <a:latin typeface="Baskerville Old Face" pitchFamily="18" charset="0"/>
            </a:endParaRPr>
          </a:p>
        </p:txBody>
      </p:sp>
      <p:sp>
        <p:nvSpPr>
          <p:cNvPr id="2053" name="矩形 9"/>
          <p:cNvSpPr/>
          <p:nvPr/>
        </p:nvSpPr>
        <p:spPr>
          <a:xfrm>
            <a:off x="395288" y="2492375"/>
            <a:ext cx="457200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1400">
                <a:solidFill>
                  <a:schemeClr val="bg1"/>
                </a:solidFill>
              </a:rPr>
              <a:t>(</a:t>
            </a:r>
            <a:r>
              <a:rPr lang="zh-CN" altLang="en-US" sz="1400">
                <a:solidFill>
                  <a:schemeClr val="bg1"/>
                </a:solidFill>
              </a:rPr>
              <a:t>美</a:t>
            </a:r>
            <a:r>
              <a:rPr lang="en-US" altLang="en-US" sz="1400">
                <a:solidFill>
                  <a:schemeClr val="bg1"/>
                </a:solidFill>
              </a:rPr>
              <a:t>)</a:t>
            </a:r>
            <a:r>
              <a:rPr lang="zh-CN" altLang="en-US" sz="1400">
                <a:solidFill>
                  <a:schemeClr val="bg1"/>
                </a:solidFill>
              </a:rPr>
              <a:t>基恩泽拉兹尼</a:t>
            </a:r>
            <a:endParaRPr lang="zh-CN" altLang="en-US" sz="1400">
              <a:solidFill>
                <a:schemeClr val="bg1"/>
              </a:solidFill>
            </a:endParaRPr>
          </a:p>
          <a:p>
            <a:pPr marL="0" lvl="0" indent="0"/>
            <a:r>
              <a:rPr lang="zh-CN" altLang="en-US" sz="1400">
                <a:solidFill>
                  <a:schemeClr val="bg1"/>
                </a:solidFill>
              </a:rPr>
              <a:t>马晓路  马洪德</a:t>
            </a:r>
            <a:endParaRPr lang="zh-CN" altLang="en-US" sz="1400">
              <a:solidFill>
                <a:schemeClr val="bg1"/>
              </a:solidFill>
            </a:endParaRPr>
          </a:p>
        </p:txBody>
      </p:sp>
      <p:grpSp>
        <p:nvGrpSpPr>
          <p:cNvPr id="2054" name=""/>
          <p:cNvGrpSpPr/>
          <p:nvPr/>
        </p:nvGrpSpPr>
        <p:grpSpPr>
          <a:xfrm>
            <a:off x="1908175" y="2492375"/>
            <a:ext cx="360362" cy="277812"/>
            <a:chExt cx="360040" cy="276999"/>
          </a:xfrm>
        </p:grpSpPr>
        <p:sp>
          <p:nvSpPr>
            <p:cNvPr id="2055" name="椭圆 27"/>
            <p:cNvSpPr/>
            <p:nvPr/>
          </p:nvSpPr>
          <p:spPr>
            <a:xfrm>
              <a:off x="67734" y="33867"/>
              <a:ext cx="216024" cy="216024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56" name="TextBox 28"/>
            <p:cNvSpPr/>
            <p:nvPr/>
          </p:nvSpPr>
          <p:spPr>
            <a:xfrm>
              <a:off x="0" y="0"/>
              <a:ext cx="360040" cy="27699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1200">
                  <a:solidFill>
                    <a:schemeClr val="bg1"/>
                  </a:solidFill>
                </a:rPr>
                <a:t>著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</p:grpSp>
      <p:grpSp>
        <p:nvGrpSpPr>
          <p:cNvPr id="2057" name=""/>
          <p:cNvGrpSpPr/>
          <p:nvPr/>
        </p:nvGrpSpPr>
        <p:grpSpPr>
          <a:xfrm>
            <a:off x="1657350" y="2720975"/>
            <a:ext cx="360362" cy="276225"/>
            <a:chExt cx="360040" cy="276999"/>
          </a:xfrm>
        </p:grpSpPr>
        <p:sp>
          <p:nvSpPr>
            <p:cNvPr id="2058" name="椭圆 30"/>
            <p:cNvSpPr/>
            <p:nvPr/>
          </p:nvSpPr>
          <p:spPr>
            <a:xfrm>
              <a:off x="67734" y="33867"/>
              <a:ext cx="216024" cy="216024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59" name="TextBox 31"/>
            <p:cNvSpPr/>
            <p:nvPr/>
          </p:nvSpPr>
          <p:spPr>
            <a:xfrm>
              <a:off x="0" y="0"/>
              <a:ext cx="360040" cy="27699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1200">
                  <a:solidFill>
                    <a:schemeClr val="bg1"/>
                  </a:solidFill>
                </a:rPr>
                <a:t>译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</p:grpSp>
      <p:sp>
        <p:nvSpPr>
          <p:cNvPr id="2060" name="矩形 32"/>
          <p:cNvSpPr/>
          <p:nvPr/>
        </p:nvSpPr>
        <p:spPr>
          <a:xfrm>
            <a:off x="506412" y="3035300"/>
            <a:ext cx="1439862" cy="215900"/>
          </a:xfrm>
          <a:prstGeom prst="rect">
            <a:avLst/>
          </a:prstGeom>
          <a:solidFill>
            <a:schemeClr val="tx2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en-US" altLang="en-US" sz="1200">
                <a:solidFill>
                  <a:srgbClr val="FFFFFF"/>
                </a:solidFill>
              </a:rPr>
              <a:t>PPT</a:t>
            </a:r>
            <a:r>
              <a:rPr lang="zh-CN" altLang="en-US" sz="1200">
                <a:solidFill>
                  <a:srgbClr val="FFFFFF"/>
                </a:solidFill>
              </a:rPr>
              <a:t>设计：新思境</a:t>
            </a:r>
            <a:endParaRPr lang="zh-CN" altLang="en-US" sz="1200">
              <a:solidFill>
                <a:srgbClr val="FFFFFF"/>
              </a:solidFill>
            </a:endParaRPr>
          </a:p>
        </p:txBody>
      </p:sp>
      <p:pic>
        <p:nvPicPr>
          <p:cNvPr id="2061" name="图片 33" descr="图片1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-61912" y="188912"/>
            <a:ext cx="6227762" cy="1785938"/>
          </a:xfrm>
          <a:prstGeom prst="rect">
            <a:avLst/>
          </a:prstGeom>
          <a:noFill/>
          <a:ln>
            <a:noFill/>
            <a:miter lim="800000"/>
          </a:ln>
          <a:effectLst>
            <a:outerShdw algn="ctr">
              <a:srgbClr val="000000">
                <a:alpha val="68999"/>
              </a:srgbClr>
            </a:outerShdw>
          </a:effectLst>
        </p:spPr>
      </p:pic>
      <p:sp>
        <p:nvSpPr>
          <p:cNvPr id="2062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3" name="文本占位符 2"/>
          <p:cNvSpPr/>
          <p:nvPr>
            <p:ph type="body" idx="1"/>
          </p:nvPr>
        </p:nvSpPr>
        <p:spPr>
          <a:xfrm>
            <a:off x="457200" y="1600200"/>
            <a:ext cx="8229600" cy="4183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3"/>
          <p:cNvSpPr/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fld id="{8D93B4E8-8EE1-4670-A2DE-53B4D4398E65}" type="datetime1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29" name="页脚占位符 4"/>
          <p:cNvSpPr/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ctr"/>
            <a:endParaRPr lang="zh-CN" altLang="en-US" sz="1200">
              <a:solidFill>
                <a:srgbClr val="898989"/>
              </a:solidFill>
            </a:endParaRPr>
          </a:p>
        </p:txBody>
      </p:sp>
      <p:sp>
        <p:nvSpPr>
          <p:cNvPr id="1030" name="灯片编号占位符 5"/>
          <p:cNvSpPr/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B366BF0E-5E8A-4D63-B011-7D5367D9376E}" type="slidenum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098" name="矩形 6"/>
          <p:cNvSpPr/>
          <p:nvPr/>
        </p:nvSpPr>
        <p:spPr>
          <a:xfrm>
            <a:off x="2457450" y="2901950"/>
            <a:ext cx="6686550" cy="742950"/>
          </a:xfrm>
          <a:prstGeom prst="rect">
            <a:avLst/>
          </a:prstGeom>
          <a:solidFill>
            <a:srgbClr val="BFBFB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4099" name="Picture 2" descr="F:\网页图库\统计图表02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755650" y="1196975"/>
            <a:ext cx="1655762" cy="1655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0" name="矩形 8"/>
          <p:cNvSpPr/>
          <p:nvPr/>
        </p:nvSpPr>
        <p:spPr>
          <a:xfrm>
            <a:off x="2457450" y="1196975"/>
            <a:ext cx="6686550" cy="1655762"/>
          </a:xfrm>
          <a:prstGeom prst="rect">
            <a:avLst/>
          </a:prstGeom>
          <a:solidFill>
            <a:schemeClr val="tx2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4101" name="组合 11"/>
          <p:cNvPicPr/>
          <p:nvPr/>
        </p:nvPicPr>
        <p:blipFill>
          <a:blip r:embed="rId3"/>
          <a:stretch>
            <a:fillRect/>
          </a:stretch>
        </p:blipFill>
        <p:spPr>
          <a:xfrm>
            <a:off x="7808912" y="6156325"/>
            <a:ext cx="871538" cy="3238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2" name="TextBox 22"/>
          <p:cNvSpPr/>
          <p:nvPr/>
        </p:nvSpPr>
        <p:spPr>
          <a:xfrm>
            <a:off x="6084888" y="6448425"/>
            <a:ext cx="2735262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1200">
                <a:hlinkClick r:id="rId4"/>
              </a:rPr>
              <a:t>http://blog.sina.com.cn/changshappt</a:t>
            </a:r>
            <a:endParaRPr lang="zh-CN" altLang="en-US" sz="1200"/>
          </a:p>
        </p:txBody>
      </p:sp>
      <p:sp>
        <p:nvSpPr>
          <p:cNvPr id="4103" name="矩形 23"/>
          <p:cNvSpPr/>
          <p:nvPr/>
        </p:nvSpPr>
        <p:spPr>
          <a:xfrm>
            <a:off x="4572000" y="3683000"/>
            <a:ext cx="4572000" cy="742950"/>
          </a:xfrm>
          <a:prstGeom prst="rect">
            <a:avLst/>
          </a:prstGeom>
          <a:solidFill>
            <a:srgbClr val="BFBFB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104" name="矩形 24"/>
          <p:cNvSpPr/>
          <p:nvPr/>
        </p:nvSpPr>
        <p:spPr>
          <a:xfrm>
            <a:off x="6732588" y="4464050"/>
            <a:ext cx="2411412" cy="741362"/>
          </a:xfrm>
          <a:prstGeom prst="rect">
            <a:avLst/>
          </a:prstGeom>
          <a:solidFill>
            <a:srgbClr val="D9D9D9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4105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106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4" name="矩形 6"/>
          <p:cNvSpPr/>
          <p:nvPr/>
        </p:nvSpPr>
        <p:spPr>
          <a:xfrm>
            <a:off x="539750" y="6353175"/>
            <a:ext cx="8604250" cy="504825"/>
          </a:xfrm>
          <a:prstGeom prst="rect">
            <a:avLst/>
          </a:prstGeom>
          <a:solidFill>
            <a:schemeClr val="tx2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075" name="矩形 8"/>
          <p:cNvSpPr/>
          <p:nvPr/>
        </p:nvSpPr>
        <p:spPr>
          <a:xfrm>
            <a:off x="0" y="6353175"/>
            <a:ext cx="503238" cy="504825"/>
          </a:xfrm>
          <a:prstGeom prst="rect">
            <a:avLst/>
          </a:prstGeom>
          <a:solidFill>
            <a:srgbClr val="7F7F7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076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7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8" name="灯片编号占位符 5"/>
          <p:cNvSpPr/>
          <p:nvPr>
            <p:ph type="sldNum" sz="quarter" idx="4"/>
          </p:nvPr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5C6701C5-ADA2-4D4F-A184-86E81AD5C76F}" type="slidenum">
              <a:rPr lang="zh-CN" altLang="en-US" sz="1200">
                <a:solidFill>
                  <a:srgbClr val="898989"/>
                </a:solidFill>
              </a:rPr>
              <a:t>*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Tahoma" pitchFamily="34" charset="0"/>
          <a:ea typeface="微软雅黑" pitchFamily="34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1030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矩形 5"/>
          <p:cNvSpPr/>
          <p:nvPr/>
        </p:nvSpPr>
        <p:spPr>
          <a:xfrm>
            <a:off x="2411412" y="188912"/>
            <a:ext cx="6553200" cy="6480175"/>
          </a:xfrm>
          <a:prstGeom prst="rect">
            <a:avLst/>
          </a:prstGeom>
          <a:solidFill>
            <a:srgbClr val="7F7F7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195" name="TextBox 4"/>
          <p:cNvSpPr/>
          <p:nvPr/>
        </p:nvSpPr>
        <p:spPr>
          <a:xfrm rot="840000">
            <a:off x="1612900" y="431800"/>
            <a:ext cx="2260600" cy="547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35000">
                <a:solidFill>
                  <a:schemeClr val="bg1"/>
                </a:solidFill>
                <a:latin typeface="Impact" pitchFamily="34" charset="0"/>
              </a:rPr>
              <a:t>!</a:t>
            </a:r>
            <a:endParaRPr lang="zh-CN" altLang="en-US" sz="35000">
              <a:solidFill>
                <a:schemeClr val="bg1"/>
              </a:solidFill>
              <a:latin typeface="Impact" pitchFamily="34" charset="0"/>
            </a:endParaRPr>
          </a:p>
        </p:txBody>
      </p:sp>
      <p:sp>
        <p:nvSpPr>
          <p:cNvPr id="8196" name="TextBox 2"/>
          <p:cNvSpPr/>
          <p:nvPr/>
        </p:nvSpPr>
        <p:spPr>
          <a:xfrm rot="840000">
            <a:off x="1452562" y="504825"/>
            <a:ext cx="2260600" cy="547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en-US" altLang="en-US" sz="35000">
                <a:solidFill>
                  <a:schemeClr val="tx2"/>
                </a:solidFill>
                <a:latin typeface="Impact" pitchFamily="34" charset="0"/>
              </a:rPr>
              <a:t>!</a:t>
            </a:r>
            <a:endParaRPr lang="zh-CN" altLang="en-US" sz="35000">
              <a:solidFill>
                <a:schemeClr val="tx2"/>
              </a:solidFill>
              <a:latin typeface="Impact" pitchFamily="34" charset="0"/>
            </a:endParaRPr>
          </a:p>
        </p:txBody>
      </p:sp>
      <p:sp>
        <p:nvSpPr>
          <p:cNvPr id="8197" name="TextBox 6"/>
          <p:cNvSpPr/>
          <p:nvPr/>
        </p:nvSpPr>
        <p:spPr>
          <a:xfrm>
            <a:off x="3389312" y="1997075"/>
            <a:ext cx="5224462" cy="2863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just">
              <a:lnSpc>
                <a:spcPct val="150000"/>
              </a:lnSpc>
            </a:pPr>
            <a:r>
              <a:rPr lang="zh-CN" altLang="en-US" sz="4000" b="1">
                <a:solidFill>
                  <a:schemeClr val="bg1"/>
                </a:solidFill>
              </a:rPr>
              <a:t>申明</a:t>
            </a:r>
            <a:endParaRPr lang="en-US" altLang="en-US" sz="4000" b="1">
              <a:solidFill>
                <a:schemeClr val="bg1"/>
              </a:solidFill>
            </a:endParaRPr>
          </a:p>
          <a:p>
            <a:pPr marL="0" lvl="0" indent="0" algn="just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</a:rPr>
              <a:t>本文内容摘自麦肯锡商务沟通工具书</a:t>
            </a:r>
            <a:r>
              <a:rPr lang="en-US" altLang="en-US" sz="1600">
                <a:solidFill>
                  <a:schemeClr val="bg1"/>
                </a:solidFill>
              </a:rPr>
              <a:t>《</a:t>
            </a:r>
            <a:r>
              <a:rPr lang="zh-CN" altLang="en-US" sz="1600">
                <a:solidFill>
                  <a:schemeClr val="bg1"/>
                </a:solidFill>
              </a:rPr>
              <a:t>用图表说话</a:t>
            </a:r>
            <a:r>
              <a:rPr lang="en-US" altLang="en-US" sz="1600">
                <a:solidFill>
                  <a:schemeClr val="bg1"/>
                </a:solidFill>
              </a:rPr>
              <a:t>》</a:t>
            </a:r>
            <a:endParaRPr lang="en-US" altLang="en-US" sz="1600">
              <a:solidFill>
                <a:schemeClr val="bg1"/>
              </a:solidFill>
            </a:endParaRPr>
          </a:p>
          <a:p>
            <a:pPr marL="0" lvl="0" indent="0" algn="just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</a:rPr>
              <a:t>本教程欢迎转载，转载时请注明出处：新思境专业设计，</a:t>
            </a:r>
            <a:r>
              <a:rPr lang="en-US" altLang="en-US" sz="1600">
                <a:solidFill>
                  <a:schemeClr val="bg1"/>
                </a:solidFill>
              </a:rPr>
              <a:t>blog.sina..cn/changshappt</a:t>
            </a:r>
            <a:r>
              <a:rPr lang="zh-CN" altLang="en-US" sz="1600">
                <a:solidFill>
                  <a:schemeClr val="bg1"/>
                </a:solidFill>
              </a:rPr>
              <a:t>，请勿用于任何商业用途。</a:t>
            </a:r>
            <a:endParaRPr lang="zh-CN" altLang="en-US" sz="1600">
              <a:solidFill>
                <a:schemeClr val="bg1"/>
              </a:solidFill>
            </a:endParaRPr>
          </a:p>
          <a:p>
            <a:pPr marL="0" lvl="0" indent="0" algn="just">
              <a:lnSpc>
                <a:spcPct val="150000"/>
              </a:lnSpc>
            </a:pPr>
            <a:endParaRPr lang="zh-CN" altLang="en-US" sz="1600">
              <a:solidFill>
                <a:schemeClr val="bg1"/>
              </a:solidFill>
            </a:endParaRPr>
          </a:p>
        </p:txBody>
      </p:sp>
      <p:sp>
        <p:nvSpPr>
          <p:cNvPr id="8198" name="TextBox 81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4"/>
          <p:cNvSpPr/>
          <p:nvPr>
            <p:ph type="title" idx="4294967295"/>
          </p:nvPr>
        </p:nvSpPr>
        <p:spPr>
          <a:xfrm>
            <a:off x="2555875" y="1833562"/>
            <a:ext cx="7772400" cy="1362075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 algn="l"/>
            <a:r>
              <a:rPr lang="zh-CN" altLang="en-US" sz="4000" b="1">
                <a:solidFill>
                  <a:schemeClr val="bg1"/>
                </a:solidFill>
              </a:rPr>
              <a:t>章　选择图表</a:t>
            </a:r>
            <a:endParaRPr lang="zh-CN" altLang="en-US" sz="4000" b="1">
              <a:solidFill>
                <a:schemeClr val="bg1"/>
              </a:solidFill>
            </a:endParaRPr>
          </a:p>
        </p:txBody>
      </p:sp>
      <p:sp>
        <p:nvSpPr>
          <p:cNvPr id="9219" name="文本占位符 5"/>
          <p:cNvSpPr/>
          <p:nvPr>
            <p:ph type="body" idx="4294967295"/>
          </p:nvPr>
        </p:nvSpPr>
        <p:spPr>
          <a:xfrm>
            <a:off x="2555875" y="333375"/>
            <a:ext cx="7772400" cy="1500188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b" anchorCtr="0"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buNone/>
            </a:pPr>
            <a:r>
              <a:rPr lang="en-US" altLang="en-US" sz="2000">
                <a:solidFill>
                  <a:schemeClr val="bg1"/>
                </a:solidFill>
              </a:rPr>
              <a:t>Chaper  1</a:t>
            </a:r>
            <a:endParaRPr lang="en-US" altLang="en-US" sz="2000">
              <a:solidFill>
                <a:schemeClr val="bg1"/>
              </a:solidFill>
            </a:endParaRPr>
          </a:p>
        </p:txBody>
      </p:sp>
      <p:sp>
        <p:nvSpPr>
          <p:cNvPr id="9220" name="TextBox 92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</a:lstStyle>
          <a:p>
            <a:pPr lvl="0" algn="l"/>
            <a:r>
              <a:rPr lang="en-US" altLang="en-US" sz="2800" b="1">
                <a:solidFill>
                  <a:schemeClr val="tx2"/>
                </a:solidFill>
              </a:rPr>
              <a:t>步:决定你的信息</a:t>
            </a:r>
            <a:endParaRPr lang="en-US" altLang="en-US" sz="2800" b="1">
              <a:solidFill>
                <a:schemeClr val="tx2"/>
              </a:solidFill>
            </a:endParaRPr>
          </a:p>
        </p:txBody>
      </p:sp>
      <p:sp>
        <p:nvSpPr>
          <p:cNvPr id="11267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92826B31-F03B-4C21-8FBD-C3D02EA2ABAF}" type="slidenum">
              <a:rPr lang="zh-CN" altLang="en-US" sz="1200">
                <a:solidFill>
                  <a:srgbClr val="898989"/>
                </a:solidFill>
              </a:rPr>
              <a:t>4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1268" name="图示 9"/>
          <p:cNvPicPr/>
          <p:nvPr/>
        </p:nvPicPr>
        <p:blipFill>
          <a:blip r:embed="rId2"/>
          <a:stretch>
            <a:fillRect/>
          </a:stretch>
        </p:blipFill>
        <p:spPr>
          <a:xfrm>
            <a:off x="2365375" y="1719262"/>
            <a:ext cx="4906962" cy="700088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1269" name=""/>
          <p:cNvGrpSpPr/>
          <p:nvPr/>
        </p:nvGrpSpPr>
        <p:grpSpPr>
          <a:xfrm>
            <a:off x="2238375" y="2743200"/>
            <a:ext cx="6553200" cy="863600"/>
            <a:chExt cx="7407720" cy="1008112"/>
          </a:xfrm>
        </p:grpSpPr>
        <p:grpSp>
          <p:nvGrpSpPr>
            <p:cNvPr id="11270" name=""/>
            <p:cNvGrpSpPr/>
            <p:nvPr/>
          </p:nvGrpSpPr>
          <p:grpSpPr>
            <a:xfrm>
              <a:off x="425944" y="206843"/>
              <a:ext cx="3541924" cy="518644"/>
              <a:chExt cx="3133344" cy="445008"/>
            </a:xfrm>
          </p:grpSpPr>
          <p:pic>
            <p:nvPicPr>
              <p:cNvPr id="11271" name="圆角矩形 3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1272" name=""/>
              <p:cNvSpPr/>
              <p:nvPr/>
            </p:nvSpPr>
            <p:spPr>
              <a:xfrm>
                <a:off x="26513" y="28991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1273" name="Picture 2" descr="E:\白沙\设计文档\素材\灯泡.png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74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1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：不同图表表达的意思不尽相同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grpSp>
        <p:nvGrpSpPr>
          <p:cNvPr id="11275" name=""/>
          <p:cNvGrpSpPr/>
          <p:nvPr/>
        </p:nvGrpSpPr>
        <p:grpSpPr>
          <a:xfrm>
            <a:off x="2238375" y="3771900"/>
            <a:ext cx="6553200" cy="865188"/>
            <a:chExt cx="7407720" cy="1008112"/>
          </a:xfrm>
        </p:grpSpPr>
        <p:grpSp>
          <p:nvGrpSpPr>
            <p:cNvPr id="11276" name=""/>
            <p:cNvGrpSpPr/>
            <p:nvPr/>
          </p:nvGrpSpPr>
          <p:grpSpPr>
            <a:xfrm>
              <a:off x="425944" y="208216"/>
              <a:ext cx="3541924" cy="518644"/>
              <a:chExt cx="3133344" cy="445008"/>
            </a:xfrm>
          </p:grpSpPr>
          <p:pic>
            <p:nvPicPr>
              <p:cNvPr id="11277" name="圆角矩形 3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1278" name=""/>
              <p:cNvSpPr/>
              <p:nvPr/>
            </p:nvSpPr>
            <p:spPr>
              <a:xfrm>
                <a:off x="26513" y="27813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1279" name="Picture 2" descr="E:\白沙\设计文档\素材\灯泡.png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80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2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：注意力不同，表达的信息也不相同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grpSp>
        <p:nvGrpSpPr>
          <p:cNvPr id="11281" name=""/>
          <p:cNvGrpSpPr/>
          <p:nvPr/>
        </p:nvGrpSpPr>
        <p:grpSpPr>
          <a:xfrm>
            <a:off x="2238375" y="4800600"/>
            <a:ext cx="6553200" cy="865188"/>
            <a:chExt cx="7407720" cy="1008112"/>
          </a:xfrm>
        </p:grpSpPr>
        <p:grpSp>
          <p:nvGrpSpPr>
            <p:cNvPr id="11282" name=""/>
            <p:cNvGrpSpPr/>
            <p:nvPr/>
          </p:nvGrpSpPr>
          <p:grpSpPr>
            <a:xfrm>
              <a:off x="425944" y="209589"/>
              <a:ext cx="3541924" cy="518644"/>
              <a:chExt cx="3133344" cy="445008"/>
            </a:xfrm>
          </p:grpSpPr>
          <p:pic>
            <p:nvPicPr>
              <p:cNvPr id="11283" name="圆角矩形 3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1284" name=""/>
              <p:cNvSpPr/>
              <p:nvPr/>
            </p:nvSpPr>
            <p:spPr>
              <a:xfrm>
                <a:off x="26513" y="26635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1285" name="Picture 2" descr="E:\白沙\设计文档\素材\灯泡.png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86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3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：标题要体现你想表达的关键信息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sp>
        <p:nvSpPr>
          <p:cNvPr id="11287" name="TextBox 112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2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1" dur="500" fill="hold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2" presetClass="entr" presetSubtype="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500" fill="hold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矩形 16"/>
          <p:cNvSpPr/>
          <p:nvPr/>
        </p:nvSpPr>
        <p:spPr>
          <a:xfrm>
            <a:off x="562768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3315" name="矩形 14"/>
          <p:cNvSpPr/>
          <p:nvPr/>
        </p:nvSpPr>
        <p:spPr>
          <a:xfrm>
            <a:off x="233203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3316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FDF5B683-95D6-4C7E-BFB7-D9E73EA9AF19}" type="slidenum">
              <a:rPr lang="zh-CN" altLang="en-US" sz="1200">
                <a:solidFill>
                  <a:srgbClr val="898989"/>
                </a:solidFill>
              </a:rPr>
              <a:t>5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3317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403475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8" name="图表 5"/>
          <p:cNvPicPr/>
          <p:nvPr/>
        </p:nvPicPr>
        <p:blipFill>
          <a:blip r:embed="rId3"/>
          <a:stretch>
            <a:fillRect/>
          </a:stretch>
        </p:blipFill>
        <p:spPr>
          <a:xfrm>
            <a:off x="5630862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9" name="TextBox 6"/>
          <p:cNvSpPr/>
          <p:nvPr/>
        </p:nvSpPr>
        <p:spPr>
          <a:xfrm>
            <a:off x="2684462" y="2262188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西部</a:t>
            </a:r>
            <a:endParaRPr lang="zh-CN" altLang="en-US" sz="1200"/>
          </a:p>
        </p:txBody>
      </p:sp>
      <p:sp>
        <p:nvSpPr>
          <p:cNvPr id="13320" name="TextBox 7"/>
          <p:cNvSpPr/>
          <p:nvPr/>
        </p:nvSpPr>
        <p:spPr>
          <a:xfrm>
            <a:off x="4240212" y="2262188"/>
            <a:ext cx="67627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北部</a:t>
            </a:r>
            <a:endParaRPr lang="zh-CN" altLang="en-US" sz="1200"/>
          </a:p>
        </p:txBody>
      </p:sp>
      <p:sp>
        <p:nvSpPr>
          <p:cNvPr id="13321" name="TextBox 8"/>
          <p:cNvSpPr/>
          <p:nvPr/>
        </p:nvSpPr>
        <p:spPr>
          <a:xfrm>
            <a:off x="2684462" y="4273550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东部</a:t>
            </a:r>
            <a:endParaRPr lang="zh-CN" altLang="en-US" sz="1200"/>
          </a:p>
        </p:txBody>
      </p:sp>
      <p:sp>
        <p:nvSpPr>
          <p:cNvPr id="13322" name="TextBox 9"/>
          <p:cNvSpPr/>
          <p:nvPr/>
        </p:nvSpPr>
        <p:spPr>
          <a:xfrm>
            <a:off x="4459288" y="4273550"/>
            <a:ext cx="94932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南部</a:t>
            </a:r>
            <a:endParaRPr lang="zh-CN" altLang="en-US" sz="1200"/>
          </a:p>
        </p:txBody>
      </p:sp>
      <p:sp>
        <p:nvSpPr>
          <p:cNvPr id="13323" name="TextBox 10"/>
          <p:cNvSpPr/>
          <p:nvPr/>
        </p:nvSpPr>
        <p:spPr>
          <a:xfrm>
            <a:off x="7593012" y="4273550"/>
            <a:ext cx="10160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南部</a:t>
            </a:r>
            <a:endParaRPr lang="zh-CN" altLang="en-US" sz="1200"/>
          </a:p>
        </p:txBody>
      </p:sp>
      <p:sp>
        <p:nvSpPr>
          <p:cNvPr id="13324" name="TextBox 11"/>
          <p:cNvSpPr/>
          <p:nvPr/>
        </p:nvSpPr>
        <p:spPr>
          <a:xfrm>
            <a:off x="7631112" y="2262188"/>
            <a:ext cx="9017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北部</a:t>
            </a:r>
            <a:endParaRPr lang="zh-CN" altLang="en-US" sz="1200"/>
          </a:p>
        </p:txBody>
      </p:sp>
      <p:sp>
        <p:nvSpPr>
          <p:cNvPr id="13325" name="TextBox 12"/>
          <p:cNvSpPr/>
          <p:nvPr/>
        </p:nvSpPr>
        <p:spPr>
          <a:xfrm>
            <a:off x="5716588" y="2262188"/>
            <a:ext cx="75565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西部</a:t>
            </a:r>
            <a:endParaRPr lang="zh-CN" altLang="en-US" sz="1200"/>
          </a:p>
        </p:txBody>
      </p:sp>
      <p:sp>
        <p:nvSpPr>
          <p:cNvPr id="13326" name="TextBox 13"/>
          <p:cNvSpPr/>
          <p:nvPr/>
        </p:nvSpPr>
        <p:spPr>
          <a:xfrm>
            <a:off x="5783262" y="4273550"/>
            <a:ext cx="67945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东部</a:t>
            </a:r>
            <a:endParaRPr lang="zh-CN" altLang="en-US" sz="1200"/>
          </a:p>
        </p:txBody>
      </p:sp>
      <p:sp>
        <p:nvSpPr>
          <p:cNvPr id="13327" name="TextBox 17"/>
          <p:cNvSpPr/>
          <p:nvPr/>
        </p:nvSpPr>
        <p:spPr>
          <a:xfrm>
            <a:off x="2339975" y="5194300"/>
            <a:ext cx="5172075" cy="371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饼图强调的是A公司和B公司的组合销售量不同</a:t>
            </a:r>
          </a:p>
        </p:txBody>
      </p:sp>
      <p:grpSp>
        <p:nvGrpSpPr>
          <p:cNvPr id="13328" name=""/>
          <p:cNvGrpSpPr/>
          <p:nvPr/>
        </p:nvGrpSpPr>
        <p:grpSpPr>
          <a:xfrm>
            <a:off x="179388" y="265112"/>
            <a:ext cx="6553200" cy="865188"/>
            <a:chExt cx="7407720" cy="1008112"/>
          </a:xfrm>
        </p:grpSpPr>
        <p:grpSp>
          <p:nvGrpSpPr>
            <p:cNvPr id="13329" name=""/>
            <p:cNvGrpSpPr/>
            <p:nvPr/>
          </p:nvGrpSpPr>
          <p:grpSpPr>
            <a:xfrm>
              <a:off x="424292" y="209661"/>
              <a:ext cx="3541924" cy="518644"/>
              <a:chExt cx="3133344" cy="445008"/>
            </a:xfrm>
          </p:grpSpPr>
          <p:pic>
            <p:nvPicPr>
              <p:cNvPr id="13330" name="圆角矩形 39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0"/>
                <a:ext cx="3133344" cy="44500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3331" name=""/>
              <p:cNvSpPr/>
              <p:nvPr/>
            </p:nvSpPr>
            <p:spPr>
              <a:xfrm>
                <a:off x="27974" y="26573"/>
                <a:ext cx="3079147" cy="3902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ctr" anchorCtr="0"/>
              <a:lstStyle>
                <a:defPPr algn="l" rtl="0" eaLnBrk="1" hangingPunct="1">
                  <a:defRPr kumimoji="0" lang="zh-CN">
                    <a:latin typeface="Arial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Tahoma" pitchFamily="34" charset="0"/>
                    <a:ea typeface="微软雅黑" pitchFamily="34" charset="-122"/>
                  </a:defRPr>
                </a:lvl5pPr>
              </a:lstStyle>
              <a:p>
                <a:pPr marL="0" lvl="0" indent="0" algn="ctr"/>
                <a:endParaRPr lang="zh-CN" altLang="en-US" b="1" i="1">
                  <a:latin typeface="Arial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13332" name="Picture 2" descr="E:\白沙\设计文档\素材\灯泡.png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1008112" cy="1008112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333" name="TextBox 43"/>
            <p:cNvSpPr/>
            <p:nvPr/>
          </p:nvSpPr>
          <p:spPr>
            <a:xfrm>
              <a:off x="864952" y="223872"/>
              <a:ext cx="6542768" cy="46631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>
                  <a:latin typeface="Arial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Tahoma" pitchFamily="34" charset="0"/>
                  <a:ea typeface="微软雅黑" pitchFamily="34" charset="-122"/>
                </a:defRPr>
              </a:lvl5pPr>
            </a:lstStyle>
            <a:p>
              <a:pPr marL="0" lvl="0" indent="0"/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关键点</a:t>
              </a:r>
              <a:r>
                <a:rPr lang="en-US" altLang="en-US" sz="2000" b="1">
                  <a:solidFill>
                    <a:schemeClr val="tx2"/>
                  </a:solidFill>
                  <a:latin typeface="微软雅黑" pitchFamily="34" charset="-122"/>
                </a:rPr>
                <a:t>1</a:t>
              </a:r>
              <a:r>
                <a:rPr lang="zh-CN" altLang="en-US" sz="2000" b="1">
                  <a:solidFill>
                    <a:schemeClr val="tx2"/>
                  </a:solidFill>
                  <a:latin typeface="微软雅黑" pitchFamily="34" charset="-122"/>
                </a:rPr>
                <a:t>：不同图表表达的意思不尽相同</a:t>
              </a:r>
              <a:endParaRPr lang="en-US" altLang="en-US" sz="2000" b="1">
                <a:solidFill>
                  <a:schemeClr val="tx2"/>
                </a:solidFill>
                <a:latin typeface="微软雅黑" pitchFamily="34" charset="-122"/>
              </a:endParaRPr>
            </a:p>
          </p:txBody>
        </p:sp>
      </p:grpSp>
      <p:sp>
        <p:nvSpPr>
          <p:cNvPr id="13334" name="TextBox 133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7" dur="500" fill="hold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16"/>
          <p:cNvSpPr/>
          <p:nvPr/>
        </p:nvSpPr>
        <p:spPr>
          <a:xfrm>
            <a:off x="470693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5363" name="矩形 14"/>
          <p:cNvSpPr/>
          <p:nvPr/>
        </p:nvSpPr>
        <p:spPr>
          <a:xfrm>
            <a:off x="1411288" y="1323975"/>
            <a:ext cx="3036888" cy="3257550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536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BC910628-E6D9-4E65-9C78-DAF80400F72E}" type="slidenum">
              <a:rPr lang="zh-CN" altLang="en-US" sz="1200">
                <a:solidFill>
                  <a:srgbClr val="898989"/>
                </a:solidFill>
              </a:rPr>
              <a:t>6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5365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1482725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6" name="图表 5"/>
          <p:cNvPicPr/>
          <p:nvPr/>
        </p:nvPicPr>
        <p:blipFill>
          <a:blip r:embed="rId3"/>
          <a:stretch>
            <a:fillRect/>
          </a:stretch>
        </p:blipFill>
        <p:spPr>
          <a:xfrm>
            <a:off x="4710112" y="1525588"/>
            <a:ext cx="2901950" cy="30559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7" name="TextBox 6"/>
          <p:cNvSpPr/>
          <p:nvPr/>
        </p:nvSpPr>
        <p:spPr>
          <a:xfrm>
            <a:off x="1381125" y="5200650"/>
            <a:ext cx="642937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A公司销售额是南部最高</a:t>
            </a:r>
          </a:p>
          <a:p>
            <a:pPr marL="0" lvl="0" indent="0"/>
            <a:r>
              <a:t>B公司的销售额是北部最高</a:t>
            </a:r>
          </a:p>
        </p:txBody>
      </p:sp>
      <p:sp>
        <p:nvSpPr>
          <p:cNvPr id="15368" name="TextBox 153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070F0962-28DA-4DD7-822B-242E387CFC3E}" type="slidenum">
              <a:rPr lang="zh-CN" altLang="en-US" sz="1200">
                <a:solidFill>
                  <a:srgbClr val="898989"/>
                </a:solidFill>
              </a:rPr>
              <a:t>7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7411" name="图表 12"/>
          <p:cNvPicPr/>
          <p:nvPr/>
        </p:nvPicPr>
        <p:blipFill>
          <a:blip r:embed="rId2"/>
          <a:stretch>
            <a:fillRect/>
          </a:stretch>
        </p:blipFill>
        <p:spPr>
          <a:xfrm>
            <a:off x="2339975" y="1346200"/>
            <a:ext cx="5118100" cy="3463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矩形 13"/>
          <p:cNvSpPr/>
          <p:nvPr/>
        </p:nvSpPr>
        <p:spPr>
          <a:xfrm>
            <a:off x="2339975" y="4851400"/>
            <a:ext cx="7096125" cy="1289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/>
              <a:t>在南部地区，</a:t>
            </a:r>
            <a:r>
              <a:rPr lang="en-US" altLang="en-US"/>
              <a:t>A</a:t>
            </a:r>
            <a:r>
              <a:rPr lang="zh-CN" altLang="en-US"/>
              <a:t>公司与</a:t>
            </a:r>
            <a:r>
              <a:rPr lang="en-US" altLang="en-US"/>
              <a:t>B</a:t>
            </a:r>
            <a:r>
              <a:rPr lang="zh-CN" altLang="en-US"/>
              <a:t>公司相比在利润上以一个巨大的差额领先；</a:t>
            </a:r>
            <a:endParaRPr lang="zh-CN" altLang="en-US"/>
          </a:p>
          <a:p>
            <a:pPr marL="0" lvl="0" indent="0">
              <a:lnSpc>
                <a:spcPct val="150000"/>
              </a:lnSpc>
            </a:pPr>
            <a:r>
              <a:rPr lang="zh-CN" altLang="en-US"/>
              <a:t>在东部地区，</a:t>
            </a:r>
            <a:r>
              <a:rPr lang="en-US" altLang="en-US"/>
              <a:t>A</a:t>
            </a:r>
            <a:r>
              <a:rPr lang="zh-CN" altLang="en-US"/>
              <a:t>公司与</a:t>
            </a:r>
            <a:r>
              <a:rPr lang="en-US" altLang="en-US"/>
              <a:t>B</a:t>
            </a:r>
            <a:r>
              <a:rPr lang="zh-CN" altLang="en-US"/>
              <a:t>公司势均力敌；</a:t>
            </a:r>
            <a:endParaRPr lang="zh-CN" altLang="en-US"/>
          </a:p>
          <a:p>
            <a:pPr marL="0" lvl="0" indent="0">
              <a:lnSpc>
                <a:spcPct val="150000"/>
              </a:lnSpc>
            </a:pPr>
            <a:r>
              <a:rPr lang="zh-CN" altLang="en-US"/>
              <a:t>在北部地区，</a:t>
            </a:r>
            <a:r>
              <a:rPr lang="en-US" altLang="en-US"/>
              <a:t>A</a:t>
            </a:r>
            <a:r>
              <a:rPr lang="zh-CN" altLang="en-US"/>
              <a:t>公司则明显落后于</a:t>
            </a:r>
            <a:r>
              <a:rPr lang="en-US" altLang="en-US"/>
              <a:t>B</a:t>
            </a:r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7413" name="TextBox 174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矩形 5"/>
          <p:cNvSpPr/>
          <p:nvPr/>
        </p:nvSpPr>
        <p:spPr>
          <a:xfrm>
            <a:off x="1793875" y="1125538"/>
            <a:ext cx="5534025" cy="3724275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graphicFrame>
        <p:nvGraphicFramePr>
          <p:cNvPr id="19459" name=""/>
          <p:cNvGraphicFramePr>
            <a:graphicFrameLocks noGrp="1"/>
          </p:cNvGraphicFramePr>
          <p:nvPr>
            <p:ph idx="4294967295"/>
          </p:nvPr>
        </p:nvGraphicFramePr>
        <p:xfrm>
          <a:off x="1865312" y="1795462"/>
          <a:ext cx="5386388" cy="2860675"/>
        </p:xfrm>
        <a:graphic>
          <a:graphicData uri="http://schemas.openxmlformats.org/drawingml/2006/table">
            <a:tbl>
              <a:tblPr/>
              <a:tblGrid>
                <a:gridCol w="1077912"/>
                <a:gridCol w="1076325"/>
                <a:gridCol w="1077912"/>
                <a:gridCol w="1076325"/>
                <a:gridCol w="1077912"/>
              </a:tblGrid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　</a:t>
                      </a: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产品A</a:t>
                      </a:r>
                      <a:endParaRPr lang="en-US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产品B</a:t>
                      </a:r>
                      <a:endParaRPr lang="en-US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产品C</a:t>
                      </a:r>
                      <a:endParaRPr lang="en-US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solidFill>
                            <a:srgbClr val="FFFFFF"/>
                          </a:solidFill>
                          <a:latin typeface="微软雅黑" pitchFamily="34" charset="-122"/>
                        </a:rPr>
                        <a:t>总计</a:t>
                      </a:r>
                      <a:endParaRPr lang="zh-CN" altLang="en-US" sz="1400" b="1">
                        <a:solidFill>
                          <a:srgbClr val="FFFFFF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808080"/>
                    </a:solidFill>
                  </a:tcPr>
                </a:tc>
              </a:tr>
              <a:tr h="477838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88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26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7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121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</a:tr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2月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94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30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8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132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</a:tr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103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36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8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147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</a:tr>
              <a:tr h="477838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4月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113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39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7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159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D8D8D8"/>
                    </a:solidFill>
                  </a:tcPr>
                </a:tc>
              </a:tr>
              <a:tr h="476250"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5月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chemeClr val="tx2"/>
                          </a:solidFill>
                          <a:latin typeface="微软雅黑" pitchFamily="34" charset="-122"/>
                        </a:rPr>
                        <a:t>122</a:t>
                      </a:r>
                      <a:endParaRPr lang="en-US" altLang="en-US" sz="1400" b="1">
                        <a:solidFill>
                          <a:schemeClr val="tx2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chemeClr val="tx2"/>
                          </a:solidFill>
                          <a:latin typeface="微软雅黑" pitchFamily="34" charset="-122"/>
                        </a:rPr>
                        <a:t>40</a:t>
                      </a:r>
                      <a:endParaRPr lang="en-US" altLang="en-US" sz="1400" b="1">
                        <a:solidFill>
                          <a:schemeClr val="tx2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 b="1">
                          <a:solidFill>
                            <a:schemeClr val="tx2"/>
                          </a:solidFill>
                          <a:latin typeface="微软雅黑" pitchFamily="34" charset="-122"/>
                        </a:rPr>
                        <a:t>13</a:t>
                      </a:r>
                      <a:endParaRPr lang="en-US" altLang="en-US" sz="1400" b="1">
                        <a:solidFill>
                          <a:schemeClr val="tx2"/>
                        </a:solidFill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 lIns="9525" tIns="9525" rIns="9525" bIns="0" anchor="ctr" anchorCtr="0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Tahoma" pitchFamily="34" charset="0"/>
                          <a:ea typeface="微软雅黑" pitchFamily="34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en-US" sz="1400">
                          <a:latin typeface="微软雅黑" pitchFamily="34" charset="-122"/>
                        </a:rPr>
                        <a:t>175</a:t>
                      </a:r>
                      <a:endParaRPr lang="en-US" altLang="en-US" sz="1400">
                        <a:latin typeface="微软雅黑" pitchFamily="34" charset="-122"/>
                      </a:endParaRPr>
                    </a:p>
                  </a:txBody>
                  <a:tcPr marL="9525" marR="9525" marT="9525" marB="0" anchor="ctr">
                    <a:lnL w="6350">
                      <a:solidFill>
                        <a:srgbClr val="FFFFFF"/>
                      </a:solidFill>
                      <a:miter lim="800000"/>
                    </a:lnL>
                    <a:lnR w="6350">
                      <a:solidFill>
                        <a:srgbClr val="FFFFFF"/>
                      </a:solidFill>
                      <a:miter lim="800000"/>
                    </a:lnR>
                    <a:lnT w="6350">
                      <a:solidFill>
                        <a:srgbClr val="FFFFFF"/>
                      </a:solidFill>
                      <a:miter lim="800000"/>
                    </a:lnT>
                    <a:lnB w="6350">
                      <a:solidFill>
                        <a:srgbClr val="FFFFFF"/>
                      </a:solidFill>
                      <a:miter lim="800000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19503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805B8E26-D7E1-41E9-92FF-B137099BCB36}" type="slidenum">
              <a:rPr lang="zh-CN" altLang="en-US" sz="1200">
                <a:solidFill>
                  <a:srgbClr val="898989"/>
                </a:solidFill>
              </a:rPr>
              <a:t>8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9504" name="TextBox 6"/>
          <p:cNvSpPr/>
          <p:nvPr/>
        </p:nvSpPr>
        <p:spPr>
          <a:xfrm>
            <a:off x="2681288" y="1344612"/>
            <a:ext cx="350520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b="1"/>
              <a:t>产品销售量，单位：千美元</a:t>
            </a:r>
            <a:endParaRPr lang="zh-CN" altLang="en-US" b="1"/>
          </a:p>
        </p:txBody>
      </p:sp>
      <p:sp>
        <p:nvSpPr>
          <p:cNvPr id="19505" name="矩形 8"/>
          <p:cNvSpPr/>
          <p:nvPr/>
        </p:nvSpPr>
        <p:spPr>
          <a:xfrm rot="16200000" flipV="1">
            <a:off x="4320381" y="2831306"/>
            <a:ext cx="520700" cy="3211512"/>
          </a:xfrm>
          <a:prstGeom prst="rect">
            <a:avLst/>
          </a:prstGeom>
          <a:gradFill rotWithShape="1">
            <a:gsLst>
              <a:gs pos="0">
                <a:srgbClr val="FF8080">
                  <a:alpha val="50196"/>
                </a:srgbClr>
              </a:gs>
              <a:gs pos="50000">
                <a:srgbClr val="FFB3B3">
                  <a:alpha val="50196"/>
                </a:srgbClr>
              </a:gs>
              <a:gs pos="100000">
                <a:srgbClr val="FFDADA">
                  <a:alpha val="50196"/>
                </a:srgbClr>
              </a:gs>
            </a:gsLst>
            <a:lin ang="5400000" scaled="1"/>
          </a:gradFill>
          <a:ln w="3175">
            <a:solidFill>
              <a:schemeClr val="accent1"/>
            </a:solidFill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9506" name="矩形 9"/>
          <p:cNvSpPr/>
          <p:nvPr/>
        </p:nvSpPr>
        <p:spPr>
          <a:xfrm>
            <a:off x="1793875" y="5062538"/>
            <a:ext cx="5584825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>
                <a:solidFill>
                  <a:schemeClr val="tx2"/>
                </a:solidFill>
              </a:rPr>
              <a:t>在</a:t>
            </a:r>
            <a:r>
              <a:rPr lang="en-US" altLang="en-US">
                <a:solidFill>
                  <a:schemeClr val="tx2"/>
                </a:solidFill>
              </a:rPr>
              <a:t>5</a:t>
            </a:r>
            <a:r>
              <a:rPr lang="zh-CN" altLang="en-US">
                <a:solidFill>
                  <a:schemeClr val="tx2"/>
                </a:solidFill>
              </a:rPr>
              <a:t>月里，产品Ａ的销售额大幅领先产品</a:t>
            </a:r>
            <a:r>
              <a:rPr lang="en-US" altLang="en-US">
                <a:solidFill>
                  <a:schemeClr val="tx2"/>
                </a:solidFill>
              </a:rPr>
              <a:t>B</a:t>
            </a:r>
            <a:r>
              <a:rPr lang="zh-CN" altLang="en-US">
                <a:solidFill>
                  <a:schemeClr val="tx2"/>
                </a:solidFill>
              </a:rPr>
              <a:t>和Ｃ</a:t>
            </a:r>
            <a:endParaRPr lang="zh-CN" altLang="en-US">
              <a:solidFill>
                <a:schemeClr val="tx2"/>
              </a:solidFill>
            </a:endParaRPr>
          </a:p>
        </p:txBody>
      </p:sp>
      <p:sp>
        <p:nvSpPr>
          <p:cNvPr id="19507" name="TextBox 195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内容占位符 4" descr="图片3.png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515938" y="1431925"/>
            <a:ext cx="3790950" cy="2578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7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2F8B84AA-424C-4763-AE31-57D18F193AE6}" type="slidenum">
              <a:rPr lang="zh-CN" altLang="en-US" sz="1200">
                <a:solidFill>
                  <a:srgbClr val="898989"/>
                </a:solidFill>
              </a:rPr>
              <a:t>9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1508" name="图片 5" descr="图片4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4837112" y="1390650"/>
            <a:ext cx="3790950" cy="2835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9" name="矩形 6"/>
          <p:cNvSpPr/>
          <p:nvPr/>
        </p:nvSpPr>
        <p:spPr>
          <a:xfrm>
            <a:off x="444500" y="5126038"/>
            <a:ext cx="8216900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b="1">
                <a:solidFill>
                  <a:schemeClr val="tx2"/>
                </a:solidFill>
              </a:rPr>
              <a:t>使用相同的数据却得到完全不同的信息，</a:t>
            </a:r>
            <a:endParaRPr lang="en-US" altLang="en-US" b="1">
              <a:solidFill>
                <a:schemeClr val="tx2"/>
              </a:solidFill>
            </a:endParaRPr>
          </a:p>
          <a:p>
            <a:pPr marL="0" lvl="0" indent="0"/>
            <a:r>
              <a:rPr lang="zh-CN" altLang="en-US"/>
              <a:t>强调销售额还是排名是你决定的，而这个决定就是你要表达的信息</a:t>
            </a:r>
            <a:endParaRPr lang="zh-CN" altLang="en-US"/>
          </a:p>
        </p:txBody>
      </p:sp>
      <p:sp>
        <p:nvSpPr>
          <p:cNvPr id="21510" name="矩形 7"/>
          <p:cNvSpPr/>
          <p:nvPr/>
        </p:nvSpPr>
        <p:spPr>
          <a:xfrm>
            <a:off x="404812" y="4467225"/>
            <a:ext cx="3921125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>
                <a:solidFill>
                  <a:schemeClr val="tx2"/>
                </a:solidFill>
              </a:rPr>
              <a:t>产品Ａ的销售额大幅领先产品</a:t>
            </a:r>
            <a:r>
              <a:rPr lang="en-US" altLang="en-US" sz="1400">
                <a:solidFill>
                  <a:schemeClr val="tx2"/>
                </a:solidFill>
              </a:rPr>
              <a:t>B</a:t>
            </a:r>
            <a:r>
              <a:rPr lang="zh-CN" altLang="en-US" sz="1400">
                <a:solidFill>
                  <a:schemeClr val="tx2"/>
                </a:solidFill>
              </a:rPr>
              <a:t>和Ｃ</a:t>
            </a:r>
            <a:endParaRPr lang="zh-CN" altLang="en-US" sz="1400">
              <a:solidFill>
                <a:schemeClr val="tx2"/>
              </a:solidFill>
            </a:endParaRPr>
          </a:p>
        </p:txBody>
      </p:sp>
      <p:sp>
        <p:nvSpPr>
          <p:cNvPr id="21511" name="矩形 8"/>
          <p:cNvSpPr/>
          <p:nvPr/>
        </p:nvSpPr>
        <p:spPr>
          <a:xfrm>
            <a:off x="4572000" y="4465638"/>
            <a:ext cx="43926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>
                <a:solidFill>
                  <a:schemeClr val="tx2"/>
                </a:solidFill>
              </a:rPr>
              <a:t>产品Ａ销售额所占比例是公司所有产品中最大的</a:t>
            </a:r>
            <a:endParaRPr lang="zh-CN" altLang="en-US" sz="1400">
              <a:solidFill>
                <a:schemeClr val="tx2"/>
              </a:solidFill>
            </a:endParaRPr>
          </a:p>
        </p:txBody>
      </p:sp>
      <p:sp>
        <p:nvSpPr>
          <p:cNvPr id="21512" name="TextBox 215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矩形 10"/>
          <p:cNvSpPr/>
          <p:nvPr/>
        </p:nvSpPr>
        <p:spPr>
          <a:xfrm>
            <a:off x="1462088" y="511175"/>
            <a:ext cx="6183312" cy="4543425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3555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80C42DF2-26C9-4A97-9479-DD1720C89B29}" type="slidenum">
              <a:rPr lang="zh-CN" altLang="en-US" sz="1200">
                <a:solidFill>
                  <a:srgbClr val="898989"/>
                </a:solidFill>
              </a:rPr>
              <a:t>10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3556" name="图表 5"/>
          <p:cNvPicPr/>
          <p:nvPr/>
        </p:nvPicPr>
        <p:blipFill>
          <a:blip r:embed="rId2"/>
          <a:stretch>
            <a:fillRect/>
          </a:stretch>
        </p:blipFill>
        <p:spPr>
          <a:xfrm>
            <a:off x="1362075" y="581025"/>
            <a:ext cx="6270625" cy="4445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7" name="TextBox 6"/>
          <p:cNvSpPr/>
          <p:nvPr/>
        </p:nvSpPr>
        <p:spPr>
          <a:xfrm>
            <a:off x="2151062" y="2020888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西部</a:t>
            </a:r>
            <a:endParaRPr lang="zh-CN" altLang="en-US" sz="1200"/>
          </a:p>
        </p:txBody>
      </p:sp>
      <p:sp>
        <p:nvSpPr>
          <p:cNvPr id="23558" name="TextBox 7"/>
          <p:cNvSpPr/>
          <p:nvPr/>
        </p:nvSpPr>
        <p:spPr>
          <a:xfrm>
            <a:off x="4710112" y="1195388"/>
            <a:ext cx="67627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北部</a:t>
            </a:r>
            <a:endParaRPr lang="zh-CN" altLang="en-US" sz="1200"/>
          </a:p>
        </p:txBody>
      </p:sp>
      <p:sp>
        <p:nvSpPr>
          <p:cNvPr id="23559" name="TextBox 8"/>
          <p:cNvSpPr/>
          <p:nvPr/>
        </p:nvSpPr>
        <p:spPr>
          <a:xfrm>
            <a:off x="5237162" y="4552950"/>
            <a:ext cx="6985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东部</a:t>
            </a:r>
            <a:endParaRPr lang="zh-CN" altLang="en-US" sz="1200"/>
          </a:p>
        </p:txBody>
      </p:sp>
      <p:sp>
        <p:nvSpPr>
          <p:cNvPr id="23560" name="TextBox 9"/>
          <p:cNvSpPr/>
          <p:nvPr/>
        </p:nvSpPr>
        <p:spPr>
          <a:xfrm>
            <a:off x="5868988" y="1898650"/>
            <a:ext cx="949325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200"/>
              <a:t>南部</a:t>
            </a:r>
            <a:endParaRPr lang="zh-CN" altLang="en-US" sz="1200"/>
          </a:p>
        </p:txBody>
      </p:sp>
      <p:sp>
        <p:nvSpPr>
          <p:cNvPr id="23561" name="矩形 11"/>
          <p:cNvSpPr/>
          <p:nvPr/>
        </p:nvSpPr>
        <p:spPr>
          <a:xfrm>
            <a:off x="1544638" y="5314950"/>
            <a:ext cx="6186488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3600" b="1">
                <a:solidFill>
                  <a:schemeClr val="tx2"/>
                </a:solidFill>
              </a:rPr>
              <a:t>这张图你想表达什么信息呢？</a:t>
            </a:r>
            <a:endParaRPr lang="zh-CN" altLang="en-US" sz="3600" b="1">
              <a:solidFill>
                <a:schemeClr val="tx2"/>
              </a:solidFill>
            </a:endParaRPr>
          </a:p>
        </p:txBody>
      </p:sp>
      <p:sp>
        <p:nvSpPr>
          <p:cNvPr id="23562" name="TextBox 235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矩形 7"/>
          <p:cNvSpPr/>
          <p:nvPr/>
        </p:nvSpPr>
        <p:spPr>
          <a:xfrm>
            <a:off x="2339975" y="452438"/>
            <a:ext cx="6284912" cy="3794125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5603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42834418-C662-4B8F-AC5B-CCEC9D70CA9A}" type="slidenum">
              <a:rPr lang="zh-CN" altLang="en-US" sz="1200">
                <a:solidFill>
                  <a:srgbClr val="898989"/>
                </a:solidFill>
              </a:rPr>
              <a:t>11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5604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857500" y="552450"/>
            <a:ext cx="5778500" cy="36703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5" name="矩形 5"/>
          <p:cNvSpPr/>
          <p:nvPr/>
        </p:nvSpPr>
        <p:spPr>
          <a:xfrm>
            <a:off x="2352675" y="4457700"/>
            <a:ext cx="5410200" cy="1754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你可能在向观众传达以下信息：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订单的数量在增长</a:t>
            </a:r>
            <a:endParaRPr lang="zh-CN" altLang="en-US"/>
          </a:p>
          <a:p>
            <a:pPr marL="0" lvl="0" indent="0"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订单的数量在上下波动</a:t>
            </a:r>
            <a:endParaRPr lang="zh-CN" altLang="en-US"/>
          </a:p>
          <a:p>
            <a:pPr marL="0" lvl="0" indent="0"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在</a:t>
            </a:r>
            <a:r>
              <a:rPr lang="en-US" altLang="en-US"/>
              <a:t>8</a:t>
            </a:r>
            <a:r>
              <a:rPr lang="zh-CN" altLang="en-US"/>
              <a:t>月，订单的数量到达了最高点</a:t>
            </a:r>
            <a:endParaRPr lang="zh-CN" altLang="en-US"/>
          </a:p>
          <a:p>
            <a:pPr marL="0" lvl="0" indent="0"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在</a:t>
            </a:r>
            <a:r>
              <a:rPr lang="en-US" altLang="en-US"/>
              <a:t>8</a:t>
            </a:r>
            <a:r>
              <a:rPr lang="zh-CN" altLang="en-US"/>
              <a:t>个月中，有两个月订单的数量在下降</a:t>
            </a:r>
            <a:endParaRPr lang="zh-CN" altLang="en-US"/>
          </a:p>
        </p:txBody>
      </p:sp>
      <p:sp>
        <p:nvSpPr>
          <p:cNvPr id="25606" name="TextBox 256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514350" indent="-514350"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514350" lvl="0" indent="-514350" algn="l">
              <a:lnSpc>
                <a:spcPct val="150000"/>
              </a:lnSpc>
            </a:pPr>
            <a:r>
              <a:rPr lang="en-US" altLang="en-US" sz="2500" b="1">
                <a:solidFill>
                  <a:schemeClr val="tx2"/>
                </a:solidFill>
              </a:rPr>
              <a:t>1.  成分相对关系</a:t>
            </a:r>
            <a:endParaRPr lang="en-US" altLang="en-US" sz="2500" b="1">
              <a:solidFill>
                <a:schemeClr val="tx2"/>
              </a:solidFill>
            </a:endParaRPr>
          </a:p>
        </p:txBody>
      </p:sp>
      <p:sp>
        <p:nvSpPr>
          <p:cNvPr id="27651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832554E9-EEC6-44B4-AA75-25F9E1F1D969}" type="slidenum">
              <a:rPr lang="zh-CN" altLang="en-US" sz="1200">
                <a:solidFill>
                  <a:srgbClr val="898989"/>
                </a:solidFill>
              </a:rPr>
              <a:t>12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7652" name="矩形 5"/>
          <p:cNvSpPr/>
          <p:nvPr/>
        </p:nvSpPr>
        <p:spPr>
          <a:xfrm>
            <a:off x="2339975" y="3429000"/>
            <a:ext cx="6624638" cy="2170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在一个成分相对关系里，我们的兴趣主要在于每一个部分所占的百分比。</a:t>
            </a:r>
            <a:endParaRPr lang="en-US" altLang="en-US" b="1"/>
          </a:p>
          <a:p>
            <a:pPr marL="0" lvl="0" indent="0">
              <a:lnSpc>
                <a:spcPct val="150000"/>
              </a:lnSpc>
            </a:pPr>
            <a:r>
              <a:rPr lang="zh-CN" altLang="en-US" b="1"/>
              <a:t>如：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在</a:t>
            </a:r>
            <a:r>
              <a:rPr lang="en-US" altLang="en-US"/>
              <a:t>5</a:t>
            </a:r>
            <a:r>
              <a:rPr lang="zh-CN" altLang="en-US"/>
              <a:t>月份，</a:t>
            </a:r>
            <a:r>
              <a:rPr lang="en-US" altLang="en-US"/>
              <a:t>A</a:t>
            </a:r>
            <a:r>
              <a:rPr lang="zh-CN" altLang="en-US"/>
              <a:t>产品预计将占到公司总销售额的最大份额。 </a:t>
            </a:r>
            <a:endParaRPr lang="zh-CN" altLang="en-US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en-US" altLang="en-US"/>
              <a:t>2005</a:t>
            </a:r>
            <a:r>
              <a:rPr lang="zh-CN" altLang="en-US"/>
              <a:t>年客户的市场份额少于整个行业</a:t>
            </a:r>
            <a:r>
              <a:rPr lang="en-US" altLang="en-US"/>
              <a:t>10%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27653" name="矩形 6"/>
          <p:cNvSpPr/>
          <p:nvPr/>
        </p:nvSpPr>
        <p:spPr>
          <a:xfrm>
            <a:off x="2339975" y="2428875"/>
            <a:ext cx="538638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成分：占总体的百分比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27654" name="直接连接符 8"/>
          <p:cNvCxnSpPr/>
          <p:nvPr/>
        </p:nvCxnSpPr>
        <p:spPr>
          <a:xfrm>
            <a:off x="2411412" y="32639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27655" name="TextBox 276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355600" indent="-355600"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355600" lvl="0" indent="-355600" algn="l">
              <a:lnSpc>
                <a:spcPct val="150000"/>
              </a:lnSpc>
            </a:pPr>
            <a:r>
              <a:rPr lang="en-US" altLang="en-US" sz="2500" b="1">
                <a:solidFill>
                  <a:schemeClr val="tx2"/>
                </a:solidFill>
              </a:rPr>
              <a:t>3.  时间序列关系</a:t>
            </a:r>
            <a:endParaRPr lang="en-US" altLang="en-US" sz="2500" b="1">
              <a:solidFill>
                <a:schemeClr val="tx2"/>
              </a:solidFill>
            </a:endParaRPr>
          </a:p>
        </p:txBody>
      </p:sp>
      <p:sp>
        <p:nvSpPr>
          <p:cNvPr id="29699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77D4CBDF-DF2F-47BF-9C13-4958686C7C66}" type="slidenum">
              <a:rPr lang="zh-CN" altLang="en-US" sz="1200">
                <a:solidFill>
                  <a:srgbClr val="898989"/>
                </a:solidFill>
              </a:rPr>
              <a:t>13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9700" name="矩形 5"/>
          <p:cNvSpPr/>
          <p:nvPr/>
        </p:nvSpPr>
        <p:spPr>
          <a:xfrm>
            <a:off x="2339975" y="3429000"/>
            <a:ext cx="6624638" cy="2586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时间序列相对关系：对它怎么随着时间变化感兴趣；它每星期、每月、每季度和每年的变化趋势是增长的、减少的、上下波动的或者是基本保持不变。</a:t>
            </a:r>
            <a:endParaRPr lang="en-US" altLang="en-US" b="1"/>
          </a:p>
          <a:p>
            <a:pPr marL="0" lvl="0" indent="0">
              <a:lnSpc>
                <a:spcPct val="150000"/>
              </a:lnSpc>
            </a:pPr>
            <a:r>
              <a:rPr lang="zh-CN" altLang="en-US" b="1"/>
              <a:t>如：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自从</a:t>
            </a:r>
            <a:r>
              <a:rPr lang="en-US" altLang="en-US"/>
              <a:t>1</a:t>
            </a:r>
            <a:r>
              <a:rPr lang="zh-CN" altLang="en-US"/>
              <a:t>月以来销售额稳定增长。 </a:t>
            </a:r>
            <a:endParaRPr lang="zh-CN" altLang="en-US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/>
              <a:t>投资回报在过去的</a:t>
            </a:r>
            <a:r>
              <a:rPr lang="en-US" altLang="en-US"/>
              <a:t>5</a:t>
            </a:r>
            <a:r>
              <a:rPr lang="zh-CN" altLang="en-US"/>
              <a:t>年里急剧下跌。</a:t>
            </a:r>
            <a:endParaRPr lang="zh-CN" altLang="en-US"/>
          </a:p>
        </p:txBody>
      </p:sp>
      <p:sp>
        <p:nvSpPr>
          <p:cNvPr id="29701" name="矩形 6"/>
          <p:cNvSpPr/>
          <p:nvPr/>
        </p:nvSpPr>
        <p:spPr>
          <a:xfrm>
            <a:off x="2339975" y="2428875"/>
            <a:ext cx="662463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时间：如何随着时间变化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29702" name="直接连接符 8"/>
          <p:cNvCxnSpPr/>
          <p:nvPr/>
        </p:nvCxnSpPr>
        <p:spPr>
          <a:xfrm>
            <a:off x="2411412" y="32639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29703" name="TextBox 297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1"/>
          <p:cNvSpPr/>
          <p:nvPr>
            <p:ph type="title" idx="4294967295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355600" indent="-355600"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355600" lvl="0" indent="-355600" algn="l">
              <a:lnSpc>
                <a:spcPct val="150000"/>
              </a:lnSpc>
            </a:pPr>
            <a:r>
              <a:rPr lang="en-US" altLang="en-US" sz="2500" b="1">
                <a:solidFill>
                  <a:schemeClr val="tx2"/>
                </a:solidFill>
              </a:rPr>
              <a:t>5.  相关性相对关系</a:t>
            </a:r>
            <a:endParaRPr lang="en-US" altLang="en-US" sz="2500" b="1">
              <a:solidFill>
                <a:schemeClr val="tx2"/>
              </a:solidFill>
            </a:endParaRPr>
          </a:p>
        </p:txBody>
      </p:sp>
      <p:sp>
        <p:nvSpPr>
          <p:cNvPr id="31747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359D0D9C-4884-4508-8C47-9673C128E424}" type="slidenum">
              <a:rPr lang="zh-CN" altLang="en-US" sz="1200">
                <a:solidFill>
                  <a:srgbClr val="898989"/>
                </a:solidFill>
              </a:rPr>
              <a:t>14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1748" name="矩形 5"/>
          <p:cNvSpPr/>
          <p:nvPr/>
        </p:nvSpPr>
        <p:spPr>
          <a:xfrm>
            <a:off x="2339975" y="3429000"/>
            <a:ext cx="6624638" cy="1754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b="1"/>
              <a:t>两个变量的关系是否符合你所想要证明的模式。</a:t>
            </a:r>
            <a:endParaRPr lang="en-US" altLang="en-US" b="1"/>
          </a:p>
          <a:p>
            <a:pPr marL="0" lvl="0" indent="0">
              <a:lnSpc>
                <a:spcPct val="150000"/>
              </a:lnSpc>
            </a:pPr>
            <a:r>
              <a:rPr lang="zh-CN" altLang="en-US" b="1"/>
              <a:t>如：</a:t>
            </a:r>
            <a:endParaRPr lang="zh-CN" altLang="en-US" b="1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en-US" altLang="en-US"/>
              <a:t>5</a:t>
            </a:r>
            <a:r>
              <a:rPr lang="zh-CN" altLang="en-US"/>
              <a:t>月份销售业绩显示出销售业绩与销售员的经验没有联系。 </a:t>
            </a:r>
            <a:endParaRPr lang="zh-CN" altLang="en-US"/>
          </a:p>
          <a:p>
            <a:pPr marL="0" lvl="0" indent="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en-US" altLang="en-US"/>
              <a:t>CEO</a:t>
            </a:r>
            <a:r>
              <a:rPr lang="zh-CN" altLang="en-US"/>
              <a:t>的薪水并不随着公司规模的变化而改变。 </a:t>
            </a:r>
            <a:endParaRPr lang="zh-CN" altLang="en-US"/>
          </a:p>
        </p:txBody>
      </p:sp>
      <p:sp>
        <p:nvSpPr>
          <p:cNvPr id="31749" name="矩形 6"/>
          <p:cNvSpPr/>
          <p:nvPr/>
        </p:nvSpPr>
        <p:spPr>
          <a:xfrm>
            <a:off x="2339975" y="2428875"/>
            <a:ext cx="662463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相对性：变量之间的关系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31750" name="直接连接符 8"/>
          <p:cNvCxnSpPr/>
          <p:nvPr/>
        </p:nvCxnSpPr>
        <p:spPr>
          <a:xfrm>
            <a:off x="2411412" y="32639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31751" name="TextBox 317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21687052-3004-4C26-9717-517C75D0A69A}" type="slidenum">
              <a:rPr lang="zh-CN" altLang="en-US" sz="1200">
                <a:solidFill>
                  <a:srgbClr val="898989"/>
                </a:solidFill>
              </a:rPr>
              <a:t>15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33840" name="图片 13" descr="ZZ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3175000" y="1187450"/>
            <a:ext cx="4518025" cy="4483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3841" name="TextBox 14"/>
          <p:cNvSpPr/>
          <p:nvPr/>
        </p:nvSpPr>
        <p:spPr>
          <a:xfrm>
            <a:off x="2789238" y="1196975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饼图</a:t>
            </a:r>
            <a:endParaRPr lang="zh-CN" altLang="en-US" sz="1400"/>
          </a:p>
        </p:txBody>
      </p:sp>
      <p:sp>
        <p:nvSpPr>
          <p:cNvPr id="33842" name="TextBox 15"/>
          <p:cNvSpPr/>
          <p:nvPr/>
        </p:nvSpPr>
        <p:spPr>
          <a:xfrm>
            <a:off x="2789238" y="2044700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条形图</a:t>
            </a:r>
            <a:endParaRPr lang="zh-CN" altLang="en-US" sz="1400"/>
          </a:p>
        </p:txBody>
      </p:sp>
      <p:sp>
        <p:nvSpPr>
          <p:cNvPr id="33843" name="TextBox 16"/>
          <p:cNvSpPr/>
          <p:nvPr/>
        </p:nvSpPr>
        <p:spPr>
          <a:xfrm>
            <a:off x="2789238" y="3009900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柱形图</a:t>
            </a:r>
            <a:endParaRPr lang="zh-CN" altLang="en-US" sz="1400"/>
          </a:p>
        </p:txBody>
      </p:sp>
      <p:sp>
        <p:nvSpPr>
          <p:cNvPr id="33844" name="TextBox 17"/>
          <p:cNvSpPr/>
          <p:nvPr/>
        </p:nvSpPr>
        <p:spPr>
          <a:xfrm>
            <a:off x="2789238" y="3911600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折线图</a:t>
            </a:r>
            <a:endParaRPr lang="zh-CN" altLang="en-US" sz="1400"/>
          </a:p>
        </p:txBody>
      </p:sp>
      <p:sp>
        <p:nvSpPr>
          <p:cNvPr id="33845" name="TextBox 18"/>
          <p:cNvSpPr/>
          <p:nvPr/>
        </p:nvSpPr>
        <p:spPr>
          <a:xfrm>
            <a:off x="2789238" y="4733925"/>
            <a:ext cx="401638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anchor="ctr" anchorCtr="0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/>
              <a:t>散点图</a:t>
            </a:r>
            <a:endParaRPr lang="zh-CN" altLang="en-US" sz="1400"/>
          </a:p>
        </p:txBody>
      </p:sp>
      <p:sp>
        <p:nvSpPr>
          <p:cNvPr id="33846" name="矩形 19"/>
          <p:cNvSpPr/>
          <p:nvPr/>
        </p:nvSpPr>
        <p:spPr>
          <a:xfrm>
            <a:off x="3278188" y="866775"/>
            <a:ext cx="6842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成分</a:t>
            </a:r>
            <a:endParaRPr lang="zh-CN" altLang="en-US" sz="1400"/>
          </a:p>
        </p:txBody>
      </p:sp>
      <p:sp>
        <p:nvSpPr>
          <p:cNvPr id="33847" name="矩形 20"/>
          <p:cNvSpPr/>
          <p:nvPr/>
        </p:nvSpPr>
        <p:spPr>
          <a:xfrm>
            <a:off x="4292600" y="866775"/>
            <a:ext cx="5572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项目</a:t>
            </a:r>
            <a:endParaRPr lang="zh-CN" altLang="en-US" sz="1400"/>
          </a:p>
        </p:txBody>
      </p:sp>
      <p:sp>
        <p:nvSpPr>
          <p:cNvPr id="33848" name="矩形 21"/>
          <p:cNvSpPr/>
          <p:nvPr/>
        </p:nvSpPr>
        <p:spPr>
          <a:xfrm>
            <a:off x="4967288" y="866775"/>
            <a:ext cx="1179512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时间序列</a:t>
            </a:r>
            <a:endParaRPr lang="zh-CN" altLang="en-US" sz="1400"/>
          </a:p>
        </p:txBody>
      </p:sp>
      <p:sp>
        <p:nvSpPr>
          <p:cNvPr id="33849" name="矩形 22"/>
          <p:cNvSpPr/>
          <p:nvPr/>
        </p:nvSpPr>
        <p:spPr>
          <a:xfrm>
            <a:off x="5892800" y="866775"/>
            <a:ext cx="1320800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频率分布</a:t>
            </a:r>
            <a:endParaRPr lang="zh-CN" altLang="en-US" sz="1400"/>
          </a:p>
        </p:txBody>
      </p:sp>
      <p:sp>
        <p:nvSpPr>
          <p:cNvPr id="33850" name="矩形 23"/>
          <p:cNvSpPr/>
          <p:nvPr/>
        </p:nvSpPr>
        <p:spPr>
          <a:xfrm>
            <a:off x="6804025" y="866775"/>
            <a:ext cx="723900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400"/>
              <a:t>相对性</a:t>
            </a:r>
            <a:endParaRPr lang="zh-CN" altLang="en-US" sz="1400"/>
          </a:p>
        </p:txBody>
      </p:sp>
      <p:sp>
        <p:nvSpPr>
          <p:cNvPr id="33851" name="任意多边形 24"/>
          <p:cNvSpPr/>
          <p:nvPr/>
        </p:nvSpPr>
        <p:spPr>
          <a:xfrm>
            <a:off x="6018212" y="3997325"/>
            <a:ext cx="549275" cy="571500"/>
          </a:xfrm>
          <a:custGeom>
            <a:cxnLst>
              <a:cxn ang="0">
                <a:pos x="0" y="541155"/>
              </a:cxn>
              <a:cxn ang="0">
                <a:pos x="71608" y="5058"/>
              </a:cxn>
              <a:cxn ang="0">
                <a:pos x="350083" y="510810"/>
              </a:cxn>
              <a:cxn ang="0">
                <a:pos x="461473" y="369199"/>
              </a:cxn>
              <a:cxn ang="0">
                <a:pos x="469430" y="338854"/>
              </a:cxn>
              <a:cxn ang="0">
                <a:pos x="548994" y="308509"/>
              </a:cxn>
            </a:cxnLst>
            <a:rect l="l" t="t" r="r" b="b"/>
            <a:pathLst>
              <a:path w="876300" h="717550">
                <a:moveTo>
                  <a:pt x="0" y="679450"/>
                </a:moveTo>
                <a:cubicBezTo>
                  <a:pt x="10583" y="346075"/>
                  <a:pt x="21167" y="12700"/>
                  <a:pt x="114300" y="6350"/>
                </a:cubicBezTo>
                <a:cubicBezTo>
                  <a:pt x="207433" y="0"/>
                  <a:pt x="455084" y="565150"/>
                  <a:pt x="558800" y="641350"/>
                </a:cubicBezTo>
                <a:cubicBezTo>
                  <a:pt x="662516" y="717550"/>
                  <a:pt x="704850" y="499533"/>
                  <a:pt x="736600" y="463550"/>
                </a:cubicBezTo>
                <a:cubicBezTo>
                  <a:pt x="768350" y="427567"/>
                  <a:pt x="726017" y="438150"/>
                  <a:pt x="749300" y="425450"/>
                </a:cubicBezTo>
                <a:cubicBezTo>
                  <a:pt x="772583" y="412750"/>
                  <a:pt x="808567" y="368300"/>
                  <a:pt x="876300" y="387350"/>
                </a:cubicBezTo>
              </a:path>
            </a:pathLst>
          </a:custGeom>
          <a:noFill/>
          <a:ln cap="flat" cmpd="sng">
            <a:solidFill>
              <a:srgbClr val="FF0000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</p:txBody>
      </p:sp>
      <p:sp>
        <p:nvSpPr>
          <p:cNvPr id="33852" name="TextBox 338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矩形 6"/>
          <p:cNvSpPr/>
          <p:nvPr/>
        </p:nvSpPr>
        <p:spPr>
          <a:xfrm>
            <a:off x="346075" y="1328738"/>
            <a:ext cx="4149725" cy="2887662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35843" name="内容占位符 4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584200" y="1890712"/>
            <a:ext cx="3568700" cy="2200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C82C445B-6F3B-44C7-AFFE-9EF8A90590F6}" type="slidenum">
              <a:rPr lang="zh-CN" altLang="en-US" sz="1200">
                <a:solidFill>
                  <a:srgbClr val="898989"/>
                </a:solidFill>
              </a:rPr>
              <a:t>16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5845" name="矩形 5"/>
          <p:cNvSpPr/>
          <p:nvPr/>
        </p:nvSpPr>
        <p:spPr>
          <a:xfrm>
            <a:off x="973138" y="1517650"/>
            <a:ext cx="2851150" cy="338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600" b="1"/>
              <a:t>第四季度销售额所占比例最少</a:t>
            </a:r>
            <a:endParaRPr lang="zh-CN" altLang="en-US" sz="1600" b="1"/>
          </a:p>
        </p:txBody>
      </p:sp>
      <p:sp>
        <p:nvSpPr>
          <p:cNvPr id="35846" name="矩形 7"/>
          <p:cNvSpPr/>
          <p:nvPr/>
        </p:nvSpPr>
        <p:spPr>
          <a:xfrm>
            <a:off x="4778375" y="1328738"/>
            <a:ext cx="4149725" cy="2887662"/>
          </a:xfrm>
          <a:prstGeom prst="rect">
            <a:avLst/>
          </a:prstGeom>
          <a:solidFill>
            <a:schemeClr val="bg1"/>
          </a:solidFill>
          <a:ln w="3175">
            <a:solidFill>
              <a:srgbClr val="BFBFBF"/>
            </a:solidFill>
            <a:miter lim="800000"/>
          </a:ln>
          <a:effectLst>
            <a:outerShdw dist="38100" dir="5400000" algn="ctr">
              <a:srgbClr val="000000">
                <a:alpha val="39000"/>
              </a:srgbClr>
            </a:outerShdw>
          </a:effectLst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35847" name="内容占位符 4"/>
          <p:cNvPicPr/>
          <p:nvPr/>
        </p:nvPicPr>
        <p:blipFill>
          <a:blip r:embed="rId3"/>
          <a:stretch>
            <a:fillRect/>
          </a:stretch>
        </p:blipFill>
        <p:spPr>
          <a:xfrm>
            <a:off x="5016500" y="1890712"/>
            <a:ext cx="3568700" cy="2200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8" name="矩形 9"/>
          <p:cNvSpPr/>
          <p:nvPr/>
        </p:nvSpPr>
        <p:spPr>
          <a:xfrm>
            <a:off x="5405438" y="1517650"/>
            <a:ext cx="2851150" cy="338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600" b="1"/>
              <a:t>第四季度销售额所占比例最少</a:t>
            </a:r>
            <a:endParaRPr lang="zh-CN" altLang="en-US" sz="1600" b="1"/>
          </a:p>
        </p:txBody>
      </p:sp>
      <p:sp>
        <p:nvSpPr>
          <p:cNvPr id="35849" name="矩形 10"/>
          <p:cNvSpPr/>
          <p:nvPr/>
        </p:nvSpPr>
        <p:spPr>
          <a:xfrm>
            <a:off x="1438275" y="4679950"/>
            <a:ext cx="205422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红色标注突出数据</a:t>
            </a:r>
          </a:p>
          <a:p>
            <a:pPr marL="0" lvl="0" indent="0"/>
            <a:r>
              <a:t>并放置在12点方向</a:t>
            </a:r>
          </a:p>
        </p:txBody>
      </p:sp>
      <p:sp>
        <p:nvSpPr>
          <p:cNvPr id="35850" name="矩形 11"/>
          <p:cNvSpPr/>
          <p:nvPr/>
        </p:nvSpPr>
        <p:spPr>
          <a:xfrm>
            <a:off x="5908675" y="4679950"/>
            <a:ext cx="203200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t>分离出来单独显示</a:t>
            </a:r>
          </a:p>
        </p:txBody>
      </p:sp>
      <p:sp>
        <p:nvSpPr>
          <p:cNvPr id="35851" name="TextBox 358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FB469511-34FE-407B-975A-40E4E039A9DC}" type="slidenum">
              <a:rPr lang="zh-CN" altLang="en-US" sz="1200">
                <a:solidFill>
                  <a:srgbClr val="898989"/>
                </a:solidFill>
              </a:rPr>
              <a:t>17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7891" name="矩形 4"/>
          <p:cNvSpPr/>
          <p:nvPr/>
        </p:nvSpPr>
        <p:spPr>
          <a:xfrm>
            <a:off x="2339975" y="2276475"/>
            <a:ext cx="6624638" cy="3786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在条形图中，</a:t>
            </a:r>
            <a:r>
              <a:rPr lang="zh-CN" altLang="en-US" sz="1600" b="1">
                <a:solidFill>
                  <a:srgbClr val="FF0000"/>
                </a:solidFill>
              </a:rPr>
              <a:t>要做到保持条形图之间的距离比条的宽度小。</a:t>
            </a:r>
            <a:endParaRPr lang="en-US" altLang="en-US" sz="1600" b="1">
              <a:solidFill>
                <a:srgbClr val="FF0000"/>
              </a:solidFill>
            </a:endParaRPr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 b="1">
                <a:solidFill>
                  <a:srgbClr val="FF0000"/>
                </a:solidFill>
              </a:rPr>
              <a:t>使用最能形成对比的颜色及阴影来强调重要的项目</a:t>
            </a:r>
            <a:r>
              <a:rPr lang="zh-CN" altLang="en-US" sz="1600"/>
              <a:t>，以此来强调信息的标题。</a:t>
            </a:r>
            <a:endParaRPr lang="zh-CN" altLang="en-US" sz="1600"/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 b="1">
                <a:solidFill>
                  <a:srgbClr val="FF0000"/>
                </a:solidFill>
              </a:rPr>
              <a:t>为了突显数值，可在顶端（或者在底端）使用一个刻度尺，或者在条形末尾标注数字，但是注意不要两者同时使用。</a:t>
            </a:r>
            <a:endParaRPr lang="en-US" altLang="en-US" sz="1600" b="1">
              <a:solidFill>
                <a:srgbClr val="FF0000"/>
              </a:solidFill>
            </a:endParaRPr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如果你只是想简单标示项目间的关联，可用刻度尺；</a:t>
            </a:r>
            <a:endParaRPr lang="en-US" altLang="en-US" sz="1600"/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如果数字对你很重要那么就是用数字。</a:t>
            </a:r>
            <a:endParaRPr lang="en-US" altLang="en-US" sz="1600"/>
          </a:p>
          <a:p>
            <a:pPr marL="355600" lvl="0" indent="-355600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l"/>
            </a:pPr>
            <a:r>
              <a:rPr lang="zh-CN" altLang="en-US" sz="1600"/>
              <a:t>有时，使用刻度尺的同时标示一个需要特殊强调的数值，也是个好办法。 </a:t>
            </a:r>
            <a:br>
              <a:rPr lang="zh-CN" altLang="en-US" sz="1600"/>
            </a:br>
            <a:endParaRPr lang="zh-CN" altLang="en-US" sz="1600"/>
          </a:p>
        </p:txBody>
      </p:sp>
      <p:sp>
        <p:nvSpPr>
          <p:cNvPr id="37892" name="矩形 5"/>
          <p:cNvSpPr/>
          <p:nvPr/>
        </p:nvSpPr>
        <p:spPr>
          <a:xfrm>
            <a:off x="2339975" y="1095375"/>
            <a:ext cx="538638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4000" b="1">
                <a:solidFill>
                  <a:schemeClr val="tx2"/>
                </a:solidFill>
              </a:rPr>
              <a:t>项目：项目的排名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cxnSp>
        <p:nvCxnSpPr>
          <p:cNvPr id="37893" name="直接连接符 6"/>
          <p:cNvCxnSpPr/>
          <p:nvPr/>
        </p:nvCxnSpPr>
        <p:spPr>
          <a:xfrm>
            <a:off x="2411412" y="1930400"/>
            <a:ext cx="6732588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ash"/>
            <a:miter lim="800000"/>
          </a:ln>
        </p:spPr>
      </p:cxnSp>
      <p:sp>
        <p:nvSpPr>
          <p:cNvPr id="37894" name="TextBox 378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38" name="内容占位符 4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339975" y="1435100"/>
            <a:ext cx="6372225" cy="39036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9939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46C606A1-9871-4BCD-90E3-008D70268880}" type="slidenum">
              <a:rPr lang="zh-CN" altLang="en-US" sz="1200">
                <a:solidFill>
                  <a:srgbClr val="898989"/>
                </a:solidFill>
              </a:rPr>
              <a:t>18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9940" name="Freeform 9"/>
          <p:cNvSpPr/>
          <p:nvPr/>
        </p:nvSpPr>
        <p:spPr>
          <a:xfrm>
            <a:off x="2449512" y="1282700"/>
            <a:ext cx="6008688" cy="104775"/>
          </a:xfrm>
          <a:custGeom>
            <a:cxnLst>
              <a:cxn ang="0">
                <a:pos x="0" y="0"/>
              </a:cxn>
              <a:cxn ang="0">
                <a:pos x="261931" y="0"/>
              </a:cxn>
              <a:cxn ang="0">
                <a:pos x="388566" y="104775"/>
              </a:cxn>
              <a:cxn ang="0">
                <a:pos x="512496" y="0"/>
              </a:cxn>
              <a:cxn ang="0">
                <a:pos x="6008708" y="0"/>
              </a:cxn>
            </a:cxnLst>
            <a:rect l="l" t="t" r="r" b="b"/>
            <a:pathLst>
              <a:path w="11103" h="10000">
                <a:moveTo>
                  <a:pt x="0" y="0"/>
                </a:moveTo>
                <a:lnTo>
                  <a:pt x="484" y="0"/>
                </a:lnTo>
                <a:lnTo>
                  <a:pt x="718" y="10000"/>
                </a:lnTo>
                <a:cubicBezTo>
                  <a:pt x="794" y="6667"/>
                  <a:pt x="871" y="3333"/>
                  <a:pt x="947" y="0"/>
                </a:cubicBezTo>
                <a:lnTo>
                  <a:pt x="11103" y="0"/>
                </a:lnTo>
              </a:path>
            </a:pathLst>
          </a:custGeom>
          <a:noFill/>
          <a:ln w="6350" cmpd="sng">
            <a:solidFill>
              <a:srgbClr val="1F1A17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</p:txBody>
      </p:sp>
      <p:sp>
        <p:nvSpPr>
          <p:cNvPr id="39941" name="矩形 17"/>
          <p:cNvSpPr/>
          <p:nvPr/>
        </p:nvSpPr>
        <p:spPr>
          <a:xfrm>
            <a:off x="2436812" y="876300"/>
            <a:ext cx="6034088" cy="342900"/>
          </a:xfrm>
          <a:prstGeom prst="rect">
            <a:avLst/>
          </a:prstGeom>
          <a:solidFill>
            <a:srgbClr val="D9D9D9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 b="1"/>
              <a:t>全球手机游戏营业额不断增长</a:t>
            </a:r>
            <a:endParaRPr lang="zh-CN" altLang="en-US" sz="1400" b="1"/>
          </a:p>
        </p:txBody>
      </p:sp>
      <p:cxnSp>
        <p:nvCxnSpPr>
          <p:cNvPr id="39942" name="直接连接符 19"/>
          <p:cNvCxnSpPr/>
          <p:nvPr/>
        </p:nvCxnSpPr>
        <p:spPr>
          <a:xfrm>
            <a:off x="2411412" y="5346700"/>
            <a:ext cx="60975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39943" name="TextBox 20"/>
          <p:cNvSpPr/>
          <p:nvPr/>
        </p:nvSpPr>
        <p:spPr>
          <a:xfrm>
            <a:off x="6732588" y="1397000"/>
            <a:ext cx="1725612" cy="276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r"/>
            <a:r>
              <a:rPr lang="zh-CN" altLang="en-US" sz="1200"/>
              <a:t>单位</a:t>
            </a:r>
            <a:r>
              <a:rPr lang="en-US" altLang="en-US" sz="1200"/>
              <a:t>:10</a:t>
            </a:r>
            <a:r>
              <a:rPr lang="zh-CN" altLang="en-US" sz="1200"/>
              <a:t>亿美元</a:t>
            </a:r>
            <a:endParaRPr lang="zh-CN" altLang="en-US" sz="1200"/>
          </a:p>
        </p:txBody>
      </p:sp>
      <p:cxnSp>
        <p:nvCxnSpPr>
          <p:cNvPr id="39944" name="直接连接符 21"/>
          <p:cNvCxnSpPr/>
          <p:nvPr/>
        </p:nvCxnSpPr>
        <p:spPr>
          <a:xfrm>
            <a:off x="2411412" y="5613400"/>
            <a:ext cx="60975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39945" name="矩形 22"/>
          <p:cNvSpPr/>
          <p:nvPr/>
        </p:nvSpPr>
        <p:spPr>
          <a:xfrm>
            <a:off x="2324100" y="5353050"/>
            <a:ext cx="6678612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200"/>
              <a:t>数据来源：</a:t>
            </a:r>
            <a:r>
              <a:rPr lang="en-US" altLang="en-US" sz="1200"/>
              <a:t>Digi-Capital《2011</a:t>
            </a:r>
            <a:r>
              <a:rPr lang="zh-CN" altLang="en-US" sz="1200"/>
              <a:t>年全球电子游戏业投资报告</a:t>
            </a:r>
            <a:r>
              <a:rPr lang="en-US" altLang="en-US" sz="1200"/>
              <a:t>》</a:t>
            </a:r>
            <a:endParaRPr lang="zh-CN" altLang="en-US" sz="1200"/>
          </a:p>
        </p:txBody>
      </p:sp>
      <p:sp>
        <p:nvSpPr>
          <p:cNvPr id="39946" name="TextBox 399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1C625C37-E814-4C40-A6AC-98004E9739F9}" type="slidenum">
              <a:rPr lang="zh-CN" altLang="en-US" sz="1200">
                <a:solidFill>
                  <a:srgbClr val="898989"/>
                </a:solidFill>
              </a:rPr>
              <a:t>19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41987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339975" y="1219200"/>
            <a:ext cx="6624638" cy="4114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988" name="Freeform 9"/>
          <p:cNvSpPr/>
          <p:nvPr/>
        </p:nvSpPr>
        <p:spPr>
          <a:xfrm>
            <a:off x="2424112" y="1003300"/>
            <a:ext cx="6211888" cy="104775"/>
          </a:xfrm>
          <a:custGeom>
            <a:cxnLst>
              <a:cxn ang="0">
                <a:pos x="0" y="0"/>
              </a:cxn>
              <a:cxn ang="0">
                <a:pos x="270751" y="0"/>
              </a:cxn>
              <a:cxn ang="0">
                <a:pos x="401651" y="104775"/>
              </a:cxn>
              <a:cxn ang="0">
                <a:pos x="529755" y="0"/>
              </a:cxn>
              <a:cxn ang="0">
                <a:pos x="6211053" y="0"/>
              </a:cxn>
            </a:cxnLst>
            <a:rect l="l" t="t" r="r" b="b"/>
            <a:pathLst>
              <a:path w="11103" h="10000">
                <a:moveTo>
                  <a:pt x="0" y="0"/>
                </a:moveTo>
                <a:lnTo>
                  <a:pt x="484" y="0"/>
                </a:lnTo>
                <a:lnTo>
                  <a:pt x="718" y="10000"/>
                </a:lnTo>
                <a:cubicBezTo>
                  <a:pt x="794" y="6667"/>
                  <a:pt x="871" y="3333"/>
                  <a:pt x="947" y="0"/>
                </a:cubicBezTo>
                <a:lnTo>
                  <a:pt x="11103" y="0"/>
                </a:lnTo>
              </a:path>
            </a:pathLst>
          </a:custGeom>
          <a:noFill/>
          <a:ln w="6350" cmpd="sng">
            <a:solidFill>
              <a:srgbClr val="1F1A17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</p:txBody>
      </p:sp>
      <p:sp>
        <p:nvSpPr>
          <p:cNvPr id="41989" name="矩形 6"/>
          <p:cNvSpPr/>
          <p:nvPr/>
        </p:nvSpPr>
        <p:spPr>
          <a:xfrm>
            <a:off x="2411412" y="596900"/>
            <a:ext cx="6237288" cy="342900"/>
          </a:xfrm>
          <a:prstGeom prst="rect">
            <a:avLst/>
          </a:prstGeom>
          <a:solidFill>
            <a:srgbClr val="D9D9D9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ctr"/>
            <a:r>
              <a:rPr lang="zh-CN" altLang="en-US" sz="1400" b="1"/>
              <a:t>全球电子游戏各部门收入</a:t>
            </a:r>
            <a:endParaRPr lang="zh-CN" altLang="en-US" sz="1400" b="1"/>
          </a:p>
        </p:txBody>
      </p:sp>
      <p:sp>
        <p:nvSpPr>
          <p:cNvPr id="41990" name="TextBox 7"/>
          <p:cNvSpPr/>
          <p:nvPr/>
        </p:nvSpPr>
        <p:spPr>
          <a:xfrm>
            <a:off x="7011988" y="1016000"/>
            <a:ext cx="1739900" cy="276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 algn="r"/>
            <a:r>
              <a:rPr lang="zh-CN" altLang="en-US" sz="1200"/>
              <a:t>单位</a:t>
            </a:r>
            <a:r>
              <a:rPr lang="en-US" altLang="en-US" sz="1200"/>
              <a:t>:10</a:t>
            </a:r>
            <a:r>
              <a:rPr lang="zh-CN" altLang="en-US" sz="1200"/>
              <a:t>亿美元</a:t>
            </a:r>
            <a:endParaRPr lang="zh-CN" altLang="en-US" sz="1200"/>
          </a:p>
        </p:txBody>
      </p:sp>
      <p:grpSp>
        <p:nvGrpSpPr>
          <p:cNvPr id="41991" name=""/>
          <p:cNvGrpSpPr/>
          <p:nvPr/>
        </p:nvGrpSpPr>
        <p:grpSpPr>
          <a:xfrm>
            <a:off x="2411412" y="5346700"/>
            <a:ext cx="6300788" cy="228600"/>
            <a:chExt cx="6097587" cy="266700"/>
          </a:xfrm>
        </p:grpSpPr>
        <p:cxnSp>
          <p:nvCxnSpPr>
            <p:cNvPr id="41992" name="直接连接符 8"/>
            <p:cNvCxnSpPr/>
            <p:nvPr/>
          </p:nvCxnSpPr>
          <p:spPr>
            <a:xfrm>
              <a:off x="0" y="0"/>
              <a:ext cx="6097587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41993" name="直接连接符 9"/>
            <p:cNvCxnSpPr/>
            <p:nvPr/>
          </p:nvCxnSpPr>
          <p:spPr>
            <a:xfrm>
              <a:off x="0" y="266700"/>
              <a:ext cx="6097587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</p:grpSp>
      <p:sp>
        <p:nvSpPr>
          <p:cNvPr id="41994" name="矩形 10"/>
          <p:cNvSpPr/>
          <p:nvPr/>
        </p:nvSpPr>
        <p:spPr>
          <a:xfrm>
            <a:off x="2324100" y="5327650"/>
            <a:ext cx="5308600" cy="277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sz="1200"/>
              <a:t>数据来源：</a:t>
            </a:r>
            <a:r>
              <a:rPr lang="en-US" altLang="en-US" sz="1200"/>
              <a:t>Digi-Capital《2011</a:t>
            </a:r>
            <a:r>
              <a:rPr lang="zh-CN" altLang="en-US" sz="1200"/>
              <a:t>年全球电子游戏业投资报告</a:t>
            </a:r>
            <a:r>
              <a:rPr lang="en-US" altLang="en-US" sz="1200"/>
              <a:t>》</a:t>
            </a:r>
            <a:endParaRPr lang="zh-CN" altLang="en-US" sz="1200"/>
          </a:p>
        </p:txBody>
      </p:sp>
      <p:sp>
        <p:nvSpPr>
          <p:cNvPr id="41995" name="TextBox 419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灯片编号占位符 3"/>
          <p:cNvSpPr/>
          <p:nvPr/>
        </p:nvSpPr>
        <p:spPr>
          <a:xfrm>
            <a:off x="6686550" y="6453188"/>
            <a:ext cx="213360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lvl="0" algn="r"/>
            <a:fld id="{56D7F9DD-BA33-4DCE-90D9-CA88664599C9}" type="slidenum">
              <a:rPr lang="zh-CN" altLang="en-US" sz="1200">
                <a:solidFill>
                  <a:srgbClr val="898989"/>
                </a:solidFill>
              </a:rPr>
              <a:t>20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44035" name="图表 4"/>
          <p:cNvPicPr/>
          <p:nvPr/>
        </p:nvPicPr>
        <p:blipFill>
          <a:blip r:embed="rId2"/>
          <a:stretch>
            <a:fillRect/>
          </a:stretch>
        </p:blipFill>
        <p:spPr>
          <a:xfrm>
            <a:off x="2590800" y="1536700"/>
            <a:ext cx="6146800" cy="3492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4036" name="TextBox 5"/>
          <p:cNvSpPr/>
          <p:nvPr/>
        </p:nvSpPr>
        <p:spPr>
          <a:xfrm>
            <a:off x="2641600" y="977900"/>
            <a:ext cx="422910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>
            <a:pPr marL="0" lvl="0" indent="0"/>
            <a:r>
              <a:rPr lang="zh-CN" altLang="en-US" b="1"/>
              <a:t>大多数的销售额在</a:t>
            </a:r>
            <a:r>
              <a:rPr lang="en-US" altLang="en-US" b="1"/>
              <a:t>30</a:t>
            </a:r>
            <a:r>
              <a:rPr lang="zh-CN" altLang="en-US" b="1"/>
              <a:t>元至</a:t>
            </a:r>
            <a:r>
              <a:rPr lang="en-US" altLang="en-US" b="1"/>
              <a:t>50</a:t>
            </a:r>
            <a:r>
              <a:rPr lang="zh-CN" altLang="en-US" b="1"/>
              <a:t>元之间</a:t>
            </a:r>
            <a:endParaRPr lang="zh-CN" altLang="en-US" b="1"/>
          </a:p>
        </p:txBody>
      </p:sp>
      <p:sp>
        <p:nvSpPr>
          <p:cNvPr id="44037" name="TextBox 440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Tahoma" pitchFamily="34" charset="0"/>
                <a:ea typeface="微软雅黑" pitchFamily="34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完美诠释用图表说话--麦肯锡商务沟通完全工具箱(1)共40页，您现在浏览的是第20页!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https://d.book118.com/608041030106006030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3_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2_Office 主题">
  <a:themeElements>
    <a:clrScheme name="">
      <a:dk1>
        <a:srgbClr val="FFFFFF"/>
      </a:dk1>
      <a:lt1>
        <a:srgbClr val="000000"/>
      </a:lt1>
      <a:dk2>
        <a:srgbClr val="FFC000"/>
      </a:dk2>
      <a:lt2>
        <a:srgbClr val="C00000"/>
      </a:lt2>
      <a:accent1>
        <a:srgbClr val="FF000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2D050"/>
      </a:hlink>
      <a:folHlink>
        <a:srgbClr val="FFC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FFC000"/>
        </a:dk2>
        <a:lt2>
          <a:srgbClr val="C00000"/>
        </a:lt2>
        <a:accent1>
          <a:srgbClr val="FF0000"/>
        </a:accent1>
        <a:accent2>
          <a:srgbClr val="FFFF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2D050"/>
        </a:hlink>
        <a:folHlink>
          <a:srgbClr val="FFC0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Tahoma</vt:lpstr>
      <vt:lpstr>微软雅黑</vt:lpstr>
      <vt:lpstr>Baskerville Old Face</vt:lpstr>
      <vt:lpstr>宋体</vt:lpstr>
      <vt:lpstr>Impact</vt:lpstr>
      <vt:lpstr>华文细黑</vt:lpstr>
      <vt:lpstr>Wingdings</vt:lpstr>
      <vt:lpstr>Office Theme</vt:lpstr>
      <vt:lpstr>PowerPoint Presentation</vt:lpstr>
      <vt:lpstr>PowerPoint Presentation</vt:lpstr>
      <vt:lpstr>章　选择图表</vt:lpstr>
      <vt:lpstr>步:决定你的信息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1.  成分相对关系</vt:lpstr>
      <vt:lpstr>3.  时间序列关系</vt:lpstr>
      <vt:lpstr>5.  相关性相对关系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2024-09-07T05:17:57.093</cp:lastPrinted>
  <dcterms:created xsi:type="dcterms:W3CDTF">2024-09-06T21:17:57Z</dcterms:created>
  <dcterms:modified xsi:type="dcterms:W3CDTF">2024-09-06T21:17:58Z</dcterms:modified>
</cp:coreProperties>
</file>