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66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1AC49D05-6128-4D0D-A32A-06A5E73B386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5849F42C-2DAE-424C-A4B8-3140182C3E9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C29C99-5948-46A6-82C9-848ED97EF3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D804CB-96A1-4F46-9939-2C55130F3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14CD77-B301-4A2F-9DEA-20F68DC5F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FAE661-B7C5-4F7C-B285-85AA71753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B79416-FD0E-4E8B-99F7-1534960F9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6D2240-ACD7-4A8A-BEDC-DE57DE65E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38FEE4-EAB5-4079-AD10-9ED72EA9E0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68B850-E38F-4481-8DB8-8E9B509F7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EA5C94-08D8-4FA1-9AAE-8786E5CDD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1568CD-23F9-41B4-9A27-1E3EFC71E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94607D-C14D-4810-A7E5-CF4AEEDE6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6.xml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mc:AlternateContent>
    <mc:Choice xmlns:p14="http://schemas.microsoft.com/office/powerpoint/2010/main" Requires="p14">
      <p:transition p14:dur="500"/>
    </mc:Choice>
    <mc:Fallback>
      <p:transition/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tags" Target="../tags/tag6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1.emf" /><Relationship Id="rId4" Type="http://schemas.openxmlformats.org/officeDocument/2006/relationships/vmlDrawing" Target="../drawings/vmlDrawing1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04611211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100000">
              <a:srgbClr val="035C7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 sz="3200" b="1">
                <a:latin typeface="+mj-ea"/>
                <a:ea typeface="+mj-ea"/>
              </a:rPr>
              <a:t> </a:t>
            </a:r>
            <a:endParaRPr lang="en-US" altLang="zh-CN" sz="3200" b="1">
              <a:latin typeface="+mj-ea"/>
              <a:ea typeface="+mj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057275" y="1372235"/>
            <a:ext cx="10464800" cy="925830"/>
          </a:xfrm>
        </p:spPr>
        <p:txBody>
          <a:bodyPr/>
          <a:lstStyle/>
          <a:p>
            <a:r>
              <a:rPr lang="zh-CN" altLang="en-US" sz="4400" b="1">
                <a:latin typeface="+mj-ea"/>
              </a:rPr>
              <a:t>高血压患者的健康管理</a:t>
            </a:r>
            <a:endParaRPr lang="zh-CN" altLang="en-US" sz="4400" b="1">
              <a:latin typeface="+mj-ea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dur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100000">
              <a:srgbClr val="035C7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内容占位符 3"/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669925" y="564515"/>
            <a:ext cx="10852150" cy="542798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CN" altLang="en-US" sz="3200" b="1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内               容</a:t>
            </a:r>
            <a:endParaRPr lang="zh-CN" altLang="en-US" sz="3200" b="1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 algn="just">
              <a:buNone/>
            </a:pPr>
            <a:r>
              <a:rPr lang="zh-CN" altLang="en-US" sz="2400" b="1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一、高血压患者的健康管理</a:t>
            </a:r>
            <a:endParaRPr lang="zh-CN" altLang="en-US" sz="2400" b="1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 algn="just">
              <a:buNone/>
            </a:pPr>
            <a:r>
              <a:rPr lang="zh-CN" altLang="en-US" sz="2400" b="1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二、重点人群资料规范填写</a:t>
            </a:r>
            <a:endParaRPr lang="zh-CN" altLang="en-US" sz="2400" b="1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 algn="just">
              <a:buNone/>
            </a:pPr>
            <a:r>
              <a:rPr lang="zh-CN" altLang="en-US" sz="2400" b="1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三、</a:t>
            </a:r>
            <a:r>
              <a:rPr lang="zh-CN" sz="2400" b="1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重点</a:t>
            </a:r>
            <a:r>
              <a:rPr lang="zh-CN" altLang="en-US" sz="2400" b="1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人群资料规范整理</a:t>
            </a:r>
            <a:endParaRPr lang="zh-CN" altLang="en-US" sz="2400" b="1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 algn="just">
              <a:buNone/>
            </a:pPr>
            <a:r>
              <a:rPr lang="zh-CN" altLang="en-US" sz="2400" b="1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四、慢病患者工作常见的问题</a:t>
            </a:r>
            <a:endParaRPr lang="zh-CN" altLang="en-US" sz="2400" b="1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 algn="l">
              <a:buNone/>
            </a:pPr>
            <a:endParaRPr lang="zh-CN" altLang="en-US" sz="2400" b="1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ym typeface="+mn-ea"/>
              </a:rPr>
              <a:t>对高血压患者全程管理的目的是什么？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sz="2400"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  <a:p>
            <a:endParaRPr sz="2400"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  <a:p>
            <a:r>
              <a:rPr sz="2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缓解症状，控制血压，减少心脑血管疾病的发生，预防并发症，提高患者生活质量，延长寿命，传播健康的理念，引导患者养成良好的生活习惯，能尽早预防高血压，并进行科学干预</a:t>
            </a:r>
            <a:endParaRPr lang="zh-CN" altLang="en-US" sz="2400">
              <a:latin typeface="微软雅黑 Light" panose="020b0502040204020203" charset="-122"/>
              <a:ea typeface="微软雅黑 Light" panose="020b0502040204020203" charset="-122"/>
            </a:endParaRPr>
          </a:p>
          <a:p>
            <a:endParaRPr lang="zh-CN" altLang="en-US" sz="240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669925" y="931545"/>
            <a:ext cx="9999345" cy="5060950"/>
          </a:xfrm>
        </p:spPr>
        <p:txBody>
          <a:bodyPr>
            <a:normAutofit/>
          </a:bodyPr>
          <a:lstStyle/>
          <a:p>
            <a:r>
              <a:rPr lang="zh-CN" altLang="en-US" sz="2800" b="1"/>
              <a:t>高血压的确诊</a:t>
            </a:r>
            <a:endParaRPr lang="zh-CN" altLang="en-US" b="1"/>
          </a:p>
          <a:p>
            <a:r>
              <a:rPr lang="zh-CN" altLang="en-US" sz="2400" b="1"/>
              <a:t>高血压诊断</a:t>
            </a:r>
            <a:endParaRPr lang="zh-CN" altLang="en-US" sz="2400" b="1"/>
          </a:p>
          <a:p>
            <a:pPr algn="l">
              <a:buClr>
                <a:srgbClr val="8064A2"/>
              </a:buClr>
              <a:buSzTx/>
              <a:buFont typeface="Wingdings" panose="05000000000000000000" charset="0"/>
              <a:buChar char="Ø"/>
            </a:pPr>
            <a:r>
              <a:rPr lang="zh-CN" altLang="en-US" sz="2000">
                <a:latin typeface="+mj-lt"/>
                <a:ea typeface="黑体" panose="02010609060101010101" charset="-122"/>
                <a:cs typeface="+mj-cs"/>
                <a:sym typeface="Arial" pitchFamily="34" charset="0"/>
              </a:rPr>
              <a:t>对第一次发现收缩压大于等于140mmHg和(或)舒张压水平大于等于90mmHg。</a:t>
            </a:r>
            <a:endParaRPr lang="zh-CN" altLang="en-US" sz="2000">
              <a:latin typeface="+mj-lt"/>
              <a:ea typeface="黑体" panose="02010609060101010101" charset="-122"/>
              <a:cs typeface="+mj-cs"/>
              <a:sym typeface="Arial" pitchFamily="34" charset="0"/>
            </a:endParaRPr>
          </a:p>
          <a:p>
            <a:pPr marL="0" algn="l">
              <a:buClr>
                <a:srgbClr val="8064A2"/>
              </a:buClr>
              <a:buSzTx/>
              <a:buFont typeface="Wingdings" panose="05000000000000000000" charset="0"/>
              <a:buChar char="Ø"/>
            </a:pPr>
            <a:r>
              <a:rPr lang="zh-CN" altLang="en-US" sz="2000">
                <a:latin typeface="+mj-lt"/>
                <a:ea typeface="黑体" panose="02010609060101010101" charset="-122"/>
                <a:cs typeface="+mj-cs"/>
                <a:sym typeface="Arial" pitchFamily="34" charset="0"/>
              </a:rPr>
              <a:t>在去除可能引起血压升高的因素后预约其复查。</a:t>
            </a:r>
            <a:endParaRPr lang="zh-CN" altLang="en-US" sz="2000">
              <a:latin typeface="+mj-lt"/>
              <a:ea typeface="黑体" panose="02010609060101010101" charset="-122"/>
              <a:cs typeface="+mj-cs"/>
              <a:sym typeface="Arial" pitchFamily="34" charset="0"/>
            </a:endParaRPr>
          </a:p>
          <a:p>
            <a:pPr marL="0" algn="l">
              <a:buClr>
                <a:srgbClr val="8064A2"/>
              </a:buClr>
              <a:buSzTx/>
              <a:buFont typeface="Wingdings" panose="05000000000000000000" charset="0"/>
              <a:buChar char="Ø"/>
            </a:pPr>
            <a:r>
              <a:rPr lang="zh-CN" altLang="en-US" sz="2000">
                <a:latin typeface="+mj-lt"/>
                <a:ea typeface="黑体" panose="02010609060101010101" charset="-122"/>
                <a:cs typeface="+mj-cs"/>
                <a:sym typeface="Arial" pitchFamily="34" charset="0"/>
              </a:rPr>
              <a:t>非同日3次测量血压均高于正常，可初步诊断为高血压。</a:t>
            </a:r>
            <a:endParaRPr lang="zh-CN" altLang="en-US" sz="2000">
              <a:latin typeface="+mj-lt"/>
              <a:ea typeface="黑体" panose="02010609060101010101" charset="-122"/>
              <a:cs typeface="+mj-cs"/>
              <a:sym typeface="Arial" pitchFamily="34" charset="0"/>
            </a:endParaRPr>
          </a:p>
          <a:p>
            <a:pPr marL="0" algn="l"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400" b="1">
                <a:latin typeface="+mj-lt"/>
                <a:ea typeface="黑体" panose="02010609060101010101" charset="-122"/>
                <a:cs typeface="+mj-cs"/>
                <a:sym typeface="Arial" pitchFamily="34" charset="0"/>
              </a:rPr>
              <a:t>诊断步骤</a:t>
            </a:r>
            <a:endParaRPr lang="zh-CN" altLang="en-US" sz="2000" b="1">
              <a:latin typeface="+mj-lt"/>
              <a:ea typeface="黑体" panose="02010609060101010101" charset="-122"/>
              <a:cs typeface="+mj-cs"/>
              <a:sym typeface="Arial" pitchFamily="34" charset="0"/>
            </a:endParaRPr>
          </a:p>
          <a:p>
            <a:pPr marL="0" algn="l">
              <a:buClr>
                <a:srgbClr val="8064A2"/>
              </a:buClr>
              <a:buSzTx/>
              <a:buFont typeface="Wingdings" panose="05000000000000000000" charset="0"/>
              <a:buChar char="Ø"/>
            </a:pPr>
            <a:r>
              <a:rPr lang="zh-CN" altLang="en-US" sz="2000">
                <a:latin typeface="+mj-lt"/>
                <a:ea typeface="黑体" panose="02010609060101010101" charset="-122"/>
                <a:cs typeface="+mj-cs"/>
                <a:sym typeface="Arial" pitchFamily="34" charset="0"/>
              </a:rPr>
              <a:t>初步诊断为高血压后，建议转诊到有条件的上级医院确诊并取得治疗方案;</a:t>
            </a:r>
            <a:endParaRPr lang="zh-CN" altLang="en-US" sz="2000">
              <a:latin typeface="+mj-lt"/>
              <a:ea typeface="黑体" panose="02010609060101010101" charset="-122"/>
              <a:cs typeface="+mj-cs"/>
              <a:sym typeface="Arial" pitchFamily="34" charset="0"/>
            </a:endParaRPr>
          </a:p>
          <a:p>
            <a:pPr marL="0" algn="l">
              <a:buClr>
                <a:srgbClr val="8064A2"/>
              </a:buClr>
              <a:buSzTx/>
              <a:buFont typeface="Wingdings" panose="05000000000000000000" charset="0"/>
              <a:buChar char="Ø"/>
            </a:pPr>
            <a:r>
              <a:rPr lang="zh-CN" altLang="en-US" sz="2000">
                <a:latin typeface="+mj-lt"/>
                <a:ea typeface="黑体" panose="02010609060101010101" charset="-122"/>
                <a:cs typeface="+mj-cs"/>
                <a:sym typeface="Arial" pitchFamily="34" charset="0"/>
              </a:rPr>
              <a:t>2周内随访转诊结果；已确诊的原发性高血压患者纳入高血压患者健康管理;可疑继发性高血压患者进一步跟踪排除。</a:t>
            </a:r>
            <a:endParaRPr lang="zh-CN" altLang="en-US" sz="20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indent="-342900" algn="l" fontAlgn="auto">
              <a:spcBef>
                <a:spcPct val="20000"/>
              </a:spcBef>
              <a:buClr>
                <a:srgbClr val="8064A2"/>
              </a:buClr>
              <a:buSzTx/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chemeClr val="tx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诊断高血压时注意事项</a:t>
            </a:r>
            <a:endParaRPr lang="zh-CN" altLang="en-US">
              <a:solidFill>
                <a:schemeClr val="tx1"/>
              </a:solidFill>
              <a:uFillTx/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indent="-342900" algn="l" fontAlgn="auto">
              <a:spcBef>
                <a:spcPct val="20000"/>
              </a:spcBef>
              <a:buClr>
                <a:srgbClr val="8064A2"/>
              </a:buClr>
              <a:buSzTx/>
              <a:buFont typeface="Wingdings" panose="05000000000000000000" charset="0"/>
              <a:buChar char="Ø"/>
            </a:pPr>
            <a:r>
              <a:rPr lang="zh-CN" altLang="en-US" sz="2000">
                <a:solidFill>
                  <a:schemeClr val="tx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在诊断高血压和确定治疗方案之前，必须用</a:t>
            </a:r>
            <a:r>
              <a:rPr lang="zh-CN" altLang="en-US" sz="2000">
                <a:solidFill>
                  <a:srgbClr val="FF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标准的测量方法</a:t>
            </a:r>
            <a:r>
              <a:rPr lang="zh-CN" altLang="en-US" sz="2000">
                <a:solidFill>
                  <a:schemeClr val="tx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进行测量。</a:t>
            </a:r>
            <a:endParaRPr lang="zh-CN" altLang="en-US" sz="2000">
              <a:solidFill>
                <a:schemeClr val="tx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  <a:sym typeface="+mn-ea"/>
            </a:endParaRPr>
          </a:p>
          <a:p>
            <a:pPr indent="-342900" algn="l" fontAlgn="auto">
              <a:spcBef>
                <a:spcPct val="20000"/>
              </a:spcBef>
              <a:buClr>
                <a:srgbClr val="8064A2"/>
              </a:buClr>
              <a:buSzTx/>
              <a:buFont typeface="Wingdings" panose="05000000000000000000" charset="0"/>
              <a:buChar char="Ø"/>
            </a:pPr>
            <a:r>
              <a:rPr lang="zh-CN" altLang="en-US" sz="2000">
                <a:solidFill>
                  <a:schemeClr val="tx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至少经过三次不同日血压测量，每次测量三次，取其平均值，并经一定时期的观察， 达到诊断标准，方可诊断。</a:t>
            </a:r>
            <a:endParaRPr lang="zh-CN" altLang="en-US" sz="2000">
              <a:solidFill>
                <a:schemeClr val="tx1"/>
              </a:solidFill>
              <a:uFillTx/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indent="-342900" algn="l" fontAlgn="auto">
              <a:spcBef>
                <a:spcPct val="20000"/>
              </a:spcBef>
              <a:buClr>
                <a:srgbClr val="8064A2"/>
              </a:buClr>
              <a:buSzTx/>
              <a:buFont typeface="Wingdings" panose="05000000000000000000" charset="0"/>
              <a:buChar char="Ø"/>
            </a:pPr>
            <a:r>
              <a:rPr lang="zh-CN" altLang="en-US" sz="2000">
                <a:solidFill>
                  <a:srgbClr val="FF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曾确诊为高血压，现服用降压药，血压值虽正常，仍为高血压。</a:t>
            </a:r>
            <a:endParaRPr lang="zh-CN" altLang="en-US" sz="2000">
              <a:solidFill>
                <a:srgbClr val="FF0000"/>
              </a:solidFill>
              <a:uFillTx/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indent="-342900" algn="l" fontAlgn="auto">
              <a:spcBef>
                <a:spcPct val="20000"/>
              </a:spcBef>
              <a:buClr>
                <a:srgbClr val="8064A2"/>
              </a:buClr>
              <a:buSzTx/>
              <a:buFont typeface="Wingdings" panose="05000000000000000000" charset="0"/>
              <a:buChar char="Ø"/>
            </a:pPr>
            <a:r>
              <a:rPr lang="zh-CN" altLang="en-US" sz="2000">
                <a:solidFill>
                  <a:schemeClr val="tx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排除继发性高血压。</a:t>
            </a:r>
            <a:endParaRPr lang="zh-CN" altLang="en-US">
              <a:solidFill>
                <a:schemeClr val="tx1"/>
              </a:solidFill>
              <a:uFillTx/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endParaRPr lang="zh-CN" altLang="en-US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84595" y="199390"/>
            <a:ext cx="4523740" cy="150050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>
                <a:solidFill>
                  <a:schemeClr val="tx1"/>
                </a:solidFill>
              </a:rPr>
              <a:t>小便排空在测量，静坐片刻在桌旁，前臂测量与心平，双脚自然放地上，两到三次取均值，每天</a:t>
            </a:r>
            <a:r>
              <a:rPr lang="en-US" altLang="zh-CN">
                <a:solidFill>
                  <a:schemeClr val="tx1"/>
                </a:solidFill>
              </a:rPr>
              <a:t>2</a:t>
            </a:r>
            <a:r>
              <a:rPr lang="zh-CN" altLang="en-US">
                <a:solidFill>
                  <a:schemeClr val="tx1"/>
                </a:solidFill>
              </a:rPr>
              <a:t>次记心上。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669925" y="952500"/>
            <a:ext cx="10852150" cy="575246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zh-CN" sz="3200" b="1">
                <a:solidFill>
                  <a:schemeClr val="tx1"/>
                </a:solidFill>
                <a:latin typeface="+mj-ea"/>
                <a:ea typeface="+mj-ea"/>
                <a:cs typeface="+mj-ea"/>
                <a:sym typeface="Arial" pitchFamily="34" charset="0"/>
              </a:rPr>
              <a:t> </a:t>
            </a:r>
            <a:r>
              <a:rPr lang="zh-CN" altLang="en-US" sz="3200" b="1">
                <a:solidFill>
                  <a:schemeClr val="tx1"/>
                </a:solidFill>
                <a:latin typeface="+mj-ea"/>
                <a:ea typeface="+mj-ea"/>
                <a:cs typeface="+mj-ea"/>
                <a:sym typeface="Arial" pitchFamily="34" charset="0"/>
              </a:rPr>
              <a:t>服务对象与内容</a:t>
            </a:r>
            <a:br>
              <a:rPr lang="zh-CN" altLang="en-US" sz="2800" b="1">
                <a:solidFill>
                  <a:schemeClr val="tx1"/>
                </a:solidFill>
                <a:latin typeface="+mj-ea"/>
                <a:ea typeface="+mj-ea"/>
                <a:cs typeface="+mj-ea"/>
                <a:sym typeface="Arial" pitchFamily="34" charset="0"/>
              </a:rPr>
            </a:br>
            <a:br>
              <a:rPr lang="zh-CN" altLang="en-US" sz="2800" b="1">
                <a:solidFill>
                  <a:srgbClr val="CC33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Arial" pitchFamily="34" charset="0"/>
              </a:rPr>
            </a:br>
            <a:r>
              <a:rPr lang="zh-CN" altLang="en-US" sz="2800" b="1">
                <a:solidFill>
                  <a:srgbClr val="CC3300"/>
                </a:solidFill>
                <a:latin typeface="+mj-ea"/>
                <a:ea typeface="+mj-ea"/>
                <a:cs typeface="+mn-ea"/>
                <a:sym typeface="Arial" pitchFamily="34" charset="0"/>
              </a:rPr>
              <a:t>服务对象</a:t>
            </a:r>
            <a:endParaRPr lang="zh-CN" altLang="en-US" b="1">
              <a:solidFill>
                <a:srgbClr val="CC3300"/>
              </a:solidFill>
              <a:latin typeface="+mn-ea"/>
              <a:cs typeface="+mn-ea"/>
              <a:sym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zh-CN" altLang="en-US" b="1">
              <a:solidFill>
                <a:srgbClr val="0000CC"/>
              </a:solidFill>
              <a:latin typeface="+mn-ea"/>
              <a:cs typeface="+mn-ea"/>
              <a:sym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zh-CN" sz="2800" b="1">
                <a:solidFill>
                  <a:schemeClr val="accent3">
                    <a:lumMod val="75000"/>
                  </a:schemeClr>
                </a:solidFill>
                <a:latin typeface="+mn-ea"/>
                <a:cs typeface="+mn-ea"/>
                <a:sym typeface="Arial" pitchFamily="34" charset="0"/>
              </a:rPr>
              <a:t> 辖区内</a:t>
            </a:r>
            <a:r>
              <a:rPr lang="en-US" altLang="zh-CN" sz="2800" b="1">
                <a:solidFill>
                  <a:schemeClr val="accent3">
                    <a:lumMod val="75000"/>
                  </a:schemeClr>
                </a:solidFill>
                <a:latin typeface="+mn-ea"/>
                <a:cs typeface="+mn-ea"/>
                <a:sym typeface="Arial" pitchFamily="34" charset="0"/>
              </a:rPr>
              <a:t>35</a:t>
            </a:r>
            <a:r>
              <a:rPr lang="zh-CN" altLang="en-US" sz="2800" b="1">
                <a:solidFill>
                  <a:schemeClr val="accent3">
                    <a:lumMod val="75000"/>
                  </a:schemeClr>
                </a:solidFill>
                <a:latin typeface="+mn-ea"/>
                <a:cs typeface="+mn-ea"/>
                <a:sym typeface="Arial" pitchFamily="34" charset="0"/>
              </a:rPr>
              <a:t>岁及以上</a:t>
            </a:r>
            <a:r>
              <a:rPr lang="zh-CN" altLang="en-US" sz="2800" b="1">
                <a:solidFill>
                  <a:srgbClr val="FF0000"/>
                </a:solidFill>
                <a:latin typeface="+mn-ea"/>
                <a:cs typeface="+mn-ea"/>
                <a:sym typeface="Arial" pitchFamily="34" charset="0"/>
              </a:rPr>
              <a:t>常住居民中</a:t>
            </a:r>
            <a:r>
              <a:rPr lang="zh-CN" altLang="en-US" sz="2800" b="1">
                <a:solidFill>
                  <a:schemeClr val="accent3">
                    <a:lumMod val="75000"/>
                  </a:schemeClr>
                </a:solidFill>
                <a:latin typeface="+mn-ea"/>
                <a:cs typeface="+mn-ea"/>
                <a:sym typeface="Arial" pitchFamily="34" charset="0"/>
              </a:rPr>
              <a:t>原发性高血压患者    </a:t>
            </a:r>
            <a:r>
              <a:rPr lang="zh-CN" altLang="en-US" sz="1000" b="1">
                <a:solidFill>
                  <a:srgbClr val="FF0000"/>
                </a:solidFill>
                <a:latin typeface="+mn-ea"/>
                <a:cs typeface="+mn-ea"/>
                <a:sym typeface="Arial" pitchFamily="34" charset="0"/>
              </a:rPr>
              <a:t> →普及继发性</a:t>
            </a:r>
            <a:br>
              <a:rPr lang="en-US" altLang="zh-CN" sz="1000" b="1">
                <a:solidFill>
                  <a:srgbClr val="FF0000"/>
                </a:solidFill>
                <a:latin typeface="+mj-ea"/>
                <a:ea typeface="+mj-ea"/>
                <a:cs typeface="+mj-ea"/>
                <a:sym typeface="Arial" pitchFamily="34" charset="0"/>
              </a:rPr>
            </a:br>
            <a:br>
              <a:rPr lang="en-US" altLang="zh-CN" sz="2400" b="1">
                <a:solidFill>
                  <a:srgbClr val="0000CC"/>
                </a:solidFill>
                <a:latin typeface="+mj-ea"/>
                <a:ea typeface="+mj-ea"/>
                <a:cs typeface="+mj-ea"/>
                <a:sym typeface="Arial" pitchFamily="34" charset="0"/>
              </a:rPr>
            </a:br>
            <a:r>
              <a:rPr lang="zh-CN" altLang="en-US" sz="2400" b="1">
                <a:solidFill>
                  <a:srgbClr val="FF0000"/>
                </a:solidFill>
                <a:latin typeface="+mj-ea"/>
                <a:ea typeface="+mj-ea"/>
                <a:cs typeface="+mj-ea"/>
                <a:sym typeface="Arial" pitchFamily="34" charset="0"/>
              </a:rPr>
              <a:t>（</a:t>
            </a:r>
            <a:r>
              <a:rPr lang="zh-CN" altLang="en-US" sz="2400" b="1" spc="0" noProof="0">
                <a:solidFill>
                  <a:srgbClr val="FF0000"/>
                </a:solidFill>
                <a:latin typeface="+mj-ea"/>
                <a:ea typeface="+mj-ea"/>
                <a:cs typeface="+mj-ea"/>
                <a:sym typeface="+mn-ea"/>
              </a:rPr>
              <a:t>三要点</a:t>
            </a:r>
            <a:r>
              <a:rPr lang="zh-CN" altLang="en-US" sz="2400" b="1" spc="0" noProof="0">
                <a:solidFill>
                  <a:srgbClr val="080808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2400" b="1" spc="0" noProof="0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35</a:t>
            </a:r>
            <a:r>
              <a:rPr lang="zh-CN" altLang="en-US" sz="2400" b="1" spc="0" noProof="0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岁及以上</a:t>
            </a:r>
            <a:r>
              <a:rPr lang="zh-CN" altLang="en-US" sz="2400" b="1" spc="0" noProof="0">
                <a:solidFill>
                  <a:srgbClr val="080808"/>
                </a:solidFill>
                <a:latin typeface="+mj-ea"/>
                <a:ea typeface="+mj-ea"/>
                <a:cs typeface="+mj-ea"/>
                <a:sym typeface="+mn-ea"/>
              </a:rPr>
              <a:t>，常住居民，原发性高血压</a:t>
            </a:r>
            <a:r>
              <a:rPr lang="zh-CN" altLang="en-US" sz="2400" b="1" spc="0" noProof="0">
                <a:solidFill>
                  <a:srgbClr val="FF0000"/>
                </a:solidFill>
                <a:latin typeface="+mj-ea"/>
                <a:ea typeface="+mj-ea"/>
                <a:cs typeface="+mj-ea"/>
                <a:sym typeface="+mn-ea"/>
              </a:rPr>
              <a:t>）</a:t>
            </a:r>
            <a:endParaRPr lang="en-US" altLang="zh-CN" sz="2000" b="1">
              <a:solidFill>
                <a:srgbClr val="0000CC"/>
              </a:solidFill>
              <a:latin typeface="+mn-ea"/>
              <a:cs typeface="+mn-ea"/>
              <a:sym typeface="Arial" pitchFamily="34" charset="0"/>
            </a:endParaRPr>
          </a:p>
          <a:p>
            <a:pPr eaLnBrk="0" hangingPunct="0">
              <a:lnSpc>
                <a:spcPct val="80000"/>
              </a:lnSpc>
              <a:buClr>
                <a:srgbClr val="6666FF"/>
              </a:buClr>
              <a:buFont typeface="Wingdings" panose="05000000000000000000" pitchFamily="2" charset="2"/>
              <a:buNone/>
            </a:pPr>
            <a:endParaRPr lang="zh-CN" altLang="en-US" sz="2800" b="1">
              <a:solidFill>
                <a:srgbClr val="C00000"/>
              </a:solidFill>
              <a:latin typeface="+mj-ea"/>
              <a:ea typeface="+mj-ea"/>
              <a:cs typeface="+mn-ea"/>
              <a:sym typeface="Arial" pitchFamily="34" charset="0"/>
            </a:endParaRPr>
          </a:p>
          <a:p>
            <a:pPr eaLnBrk="0" hangingPunct="0">
              <a:lnSpc>
                <a:spcPct val="80000"/>
              </a:lnSpc>
              <a:buClr>
                <a:srgbClr val="6666FF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C00000"/>
                </a:solidFill>
                <a:latin typeface="+mj-ea"/>
                <a:ea typeface="+mj-ea"/>
                <a:cs typeface="+mn-ea"/>
                <a:sym typeface="Arial" pitchFamily="34" charset="0"/>
              </a:rPr>
              <a:t>服务内容</a:t>
            </a:r>
            <a:endParaRPr lang="zh-CN" altLang="en-US" b="1">
              <a:solidFill>
                <a:srgbClr val="C00000"/>
              </a:solidFill>
              <a:latin typeface="微软雅黑 Light" panose="020b0502040204020203" charset="-122"/>
              <a:ea typeface="微软雅黑 Light" panose="020b0502040204020203" charset="-122"/>
              <a:cs typeface="+mn-ea"/>
              <a:sym typeface="Arial" pitchFamily="34" charset="0"/>
            </a:endParaRPr>
          </a:p>
          <a:p>
            <a:pPr eaLnBrk="0" hangingPunct="0">
              <a:lnSpc>
                <a:spcPct val="80000"/>
              </a:lnSpc>
              <a:buClr>
                <a:srgbClr val="6666FF"/>
              </a:buClr>
              <a:buFont typeface="Wingdings" panose="05000000000000000000" pitchFamily="2" charset="2"/>
              <a:buChar char="p"/>
            </a:pPr>
            <a:r>
              <a:rPr lang="zh-CN" altLang="en-US" sz="2400" b="1">
                <a:solidFill>
                  <a:schemeClr val="accent2"/>
                </a:solidFill>
                <a:latin typeface="微软雅黑 Light" panose="020b0502040204020203" charset="-122"/>
                <a:ea typeface="微软雅黑 Light" panose="020b0502040204020203" charset="-122"/>
                <a:cs typeface="+mn-ea"/>
                <a:sym typeface="Arial" pitchFamily="34" charset="0"/>
              </a:rPr>
              <a:t>筛查</a:t>
            </a:r>
            <a:endParaRPr lang="zh-CN" altLang="en-US" sz="2400" b="1">
              <a:solidFill>
                <a:schemeClr val="accent2"/>
              </a:solidFill>
              <a:latin typeface="微软雅黑 Light" panose="020b0502040204020203" charset="-122"/>
              <a:ea typeface="微软雅黑 Light" panose="020b0502040204020203" charset="-122"/>
              <a:cs typeface="+mn-ea"/>
              <a:sym typeface="Arial" pitchFamily="34" charset="0"/>
            </a:endParaRPr>
          </a:p>
          <a:p>
            <a:pPr eaLnBrk="0" hangingPunct="0">
              <a:lnSpc>
                <a:spcPct val="80000"/>
              </a:lnSpc>
              <a:buClr>
                <a:srgbClr val="6666FF"/>
              </a:buClr>
              <a:buFont typeface="Wingdings" panose="05000000000000000000" pitchFamily="2" charset="2"/>
              <a:buChar char="p"/>
            </a:pPr>
            <a:r>
              <a:rPr lang="zh-CN" altLang="en-US" sz="2400" b="1">
                <a:solidFill>
                  <a:schemeClr val="accent2"/>
                </a:solidFill>
                <a:latin typeface="微软雅黑 Light" panose="020b0502040204020203" charset="-122"/>
                <a:ea typeface="微软雅黑 Light" panose="020b0502040204020203" charset="-122"/>
                <a:cs typeface="+mn-ea"/>
                <a:sym typeface="Arial" pitchFamily="34" charset="0"/>
              </a:rPr>
              <a:t>随访评估</a:t>
            </a:r>
            <a:endParaRPr lang="zh-CN" altLang="en-US" sz="2400" b="1">
              <a:solidFill>
                <a:schemeClr val="accent2"/>
              </a:solidFill>
              <a:latin typeface="微软雅黑 Light" panose="020b0502040204020203" charset="-122"/>
              <a:ea typeface="微软雅黑 Light" panose="020b0502040204020203" charset="-122"/>
              <a:cs typeface="+mn-ea"/>
              <a:sym typeface="Arial" pitchFamily="34" charset="0"/>
            </a:endParaRPr>
          </a:p>
          <a:p>
            <a:pPr eaLnBrk="0" hangingPunct="0">
              <a:lnSpc>
                <a:spcPct val="80000"/>
              </a:lnSpc>
              <a:buClr>
                <a:srgbClr val="6666FF"/>
              </a:buClr>
              <a:buFont typeface="Wingdings" panose="05000000000000000000" pitchFamily="2" charset="2"/>
              <a:buChar char="p"/>
            </a:pPr>
            <a:r>
              <a:rPr lang="zh-CN" altLang="en-US" sz="2400" b="1">
                <a:solidFill>
                  <a:schemeClr val="accent2"/>
                </a:solidFill>
                <a:latin typeface="微软雅黑 Light" panose="020b0502040204020203" charset="-122"/>
                <a:ea typeface="微软雅黑 Light" panose="020b0502040204020203" charset="-122"/>
                <a:cs typeface="+mn-ea"/>
                <a:sym typeface="Arial" pitchFamily="34" charset="0"/>
              </a:rPr>
              <a:t>分类干预</a:t>
            </a:r>
            <a:endParaRPr lang="zh-CN" altLang="en-US" sz="2400" b="1">
              <a:solidFill>
                <a:schemeClr val="accent2"/>
              </a:solidFill>
              <a:latin typeface="微软雅黑 Light" panose="020b0502040204020203" charset="-122"/>
              <a:ea typeface="微软雅黑 Light" panose="020b0502040204020203" charset="-122"/>
              <a:cs typeface="+mn-ea"/>
              <a:sym typeface="Arial" pitchFamily="34" charset="0"/>
            </a:endParaRPr>
          </a:p>
          <a:p>
            <a:pPr eaLnBrk="0" hangingPunct="0">
              <a:lnSpc>
                <a:spcPct val="80000"/>
              </a:lnSpc>
              <a:buClr>
                <a:srgbClr val="6666FF"/>
              </a:buClr>
              <a:buFont typeface="Wingdings" panose="05000000000000000000" pitchFamily="2" charset="2"/>
              <a:buChar char="p"/>
            </a:pPr>
            <a:r>
              <a:rPr lang="zh-CN" altLang="en-US" sz="2400" b="1">
                <a:solidFill>
                  <a:schemeClr val="accent2"/>
                </a:solidFill>
                <a:latin typeface="微软雅黑 Light" panose="020b0502040204020203" charset="-122"/>
                <a:ea typeface="微软雅黑 Light" panose="020b0502040204020203" charset="-122"/>
                <a:cs typeface="+mn-ea"/>
                <a:sym typeface="Arial" pitchFamily="34" charset="0"/>
              </a:rPr>
              <a:t>健康体检</a:t>
            </a:r>
            <a:endParaRPr lang="zh-CN" altLang="en-US" sz="2400" b="1">
              <a:solidFill>
                <a:schemeClr val="accent2"/>
              </a:solidFill>
              <a:latin typeface="+mn-ea"/>
              <a:cs typeface="+mn-ea"/>
              <a:sym typeface="Arial" pitchFamily="34" charset="0"/>
            </a:endParaRPr>
          </a:p>
          <a:p>
            <a:endParaRPr lang="zh-CN" altLang="en-US" sz="2400">
              <a:latin typeface="+mn-ea"/>
              <a:cs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669925" y="952500"/>
            <a:ext cx="10852150" cy="6034405"/>
          </a:xfrm>
        </p:spPr>
        <p:txBody>
          <a:bodyPr>
            <a:normAutofit fontScale="45000"/>
          </a:bodyPr>
          <a:lstStyle/>
          <a:p>
            <a:pPr marL="0" indent="0">
              <a:buNone/>
            </a:pPr>
            <a:r>
              <a:rPr lang="zh-CN" altLang="en-US" sz="5400" b="1">
                <a:latin typeface="+mj-ea"/>
                <a:ea typeface="+mj-ea"/>
              </a:rPr>
              <a:t>高血压的筛查</a:t>
            </a:r>
            <a:endParaRPr lang="zh-CN" altLang="en-US" sz="3200">
              <a:latin typeface="+mj-ea"/>
              <a:ea typeface="+mj-ea"/>
            </a:endParaRPr>
          </a:p>
          <a:p>
            <a:pPr marL="0" indent="0" algn="ctr">
              <a:buNone/>
            </a:pPr>
            <a:r>
              <a:rPr lang="zh-CN" altLang="en-US" sz="6000" b="1">
                <a:latin typeface="+mj-ea"/>
                <a:ea typeface="+mj-ea"/>
              </a:rPr>
              <a:t>筛       查</a:t>
            </a:r>
            <a:endParaRPr lang="zh-CN" altLang="en-US" sz="4800" b="1">
              <a:latin typeface="+mj-ea"/>
              <a:ea typeface="+mj-ea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4400" b="1">
                <a:latin typeface="+mn-ea"/>
                <a:cs typeface="+mn-ea"/>
                <a:sym typeface="+mn-ea"/>
              </a:rPr>
              <a:t>1</a:t>
            </a:r>
            <a:r>
              <a:rPr lang="zh-CN" altLang="en-US" sz="4400" b="1">
                <a:latin typeface="+mn-ea"/>
                <a:cs typeface="+mn-ea"/>
                <a:sym typeface="+mn-ea"/>
              </a:rPr>
              <a:t>、辖区内</a:t>
            </a:r>
            <a:r>
              <a:rPr lang="en-US" altLang="zh-CN" sz="4400" b="1">
                <a:latin typeface="+mn-ea"/>
                <a:cs typeface="+mn-ea"/>
                <a:sym typeface="+mn-ea"/>
              </a:rPr>
              <a:t>35</a:t>
            </a:r>
            <a:r>
              <a:rPr lang="zh-CN" altLang="en-US" sz="4400" b="1">
                <a:latin typeface="+mn-ea"/>
                <a:cs typeface="+mn-ea"/>
                <a:sym typeface="+mn-ea"/>
              </a:rPr>
              <a:t>岁及以上常住居民</a:t>
            </a:r>
            <a:r>
              <a:rPr lang="zh-CN" altLang="en-US" sz="4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每年免费测量一次血压（</a:t>
            </a:r>
            <a:r>
              <a:rPr lang="en-US" altLang="zh-CN" sz="4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35</a:t>
            </a:r>
            <a:r>
              <a:rPr lang="zh-CN" altLang="en-US" sz="4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岁就诊者首诊测血压登记）（</a:t>
            </a:r>
            <a:r>
              <a:rPr lang="zh-CN" altLang="en-US" sz="4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看门诊日志、体检、慢病筛查任务。录入系统做到有资料可查，慢病全程管理内容之一</a:t>
            </a:r>
            <a:r>
              <a:rPr lang="zh-CN" altLang="en-US" sz="4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sz="44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4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</a:t>
            </a:r>
            <a:r>
              <a:rPr lang="zh-CN" altLang="en-US" sz="4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</a:t>
            </a:r>
            <a:r>
              <a:rPr lang="zh-CN" altLang="en-US" sz="4400" b="1">
                <a:latin typeface="+mn-ea"/>
                <a:cs typeface="+mn-ea"/>
                <a:sym typeface="+mn-ea"/>
              </a:rPr>
              <a:t>高危人群</a:t>
            </a:r>
            <a:r>
              <a:rPr lang="zh-CN" altLang="en-US" sz="4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每半年免费测量一次血压。</a:t>
            </a:r>
            <a:endParaRPr lang="zh-CN" altLang="en-US" sz="44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（</a:t>
            </a:r>
            <a:r>
              <a:rPr lang="en-US" altLang="zh-CN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</a:t>
            </a:r>
            <a:r>
              <a:rPr lang="zh-CN" altLang="en-US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）血压高值（收缩压</a:t>
            </a:r>
            <a:r>
              <a:rPr lang="en-US" altLang="zh-CN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130-139mmhg</a:t>
            </a:r>
            <a:r>
              <a:rPr lang="zh-CN" altLang="en-US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和</a:t>
            </a:r>
            <a:r>
              <a:rPr lang="en-US" altLang="zh-CN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/</a:t>
            </a:r>
            <a:r>
              <a:rPr lang="zh-CN" altLang="en-US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或舒张压</a:t>
            </a:r>
            <a:r>
              <a:rPr lang="en-US" altLang="zh-CN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85-90mmhg</a:t>
            </a:r>
            <a:r>
              <a:rPr lang="zh-CN" altLang="en-US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sz="36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600">
                <a:latin typeface="+mn-ea"/>
                <a:cs typeface="+mn-ea"/>
                <a:sym typeface="+mn-ea"/>
              </a:rPr>
              <a:t>（</a:t>
            </a:r>
            <a:r>
              <a:rPr lang="en-US" altLang="zh-CN" sz="3600">
                <a:latin typeface="+mn-ea"/>
                <a:cs typeface="+mn-ea"/>
                <a:sym typeface="+mn-ea"/>
              </a:rPr>
              <a:t>2</a:t>
            </a:r>
            <a:r>
              <a:rPr lang="zh-CN" altLang="en-US" sz="3600">
                <a:latin typeface="+mn-ea"/>
                <a:cs typeface="+mn-ea"/>
                <a:sym typeface="+mn-ea"/>
              </a:rPr>
              <a:t>）</a:t>
            </a:r>
            <a:r>
              <a:rPr lang="zh-CN" altLang="en-US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超重或肥胖，和（或）腹型肥胖：</a:t>
            </a:r>
            <a:endParaRPr lang="zh-CN" altLang="en-US" sz="36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600">
                <a:latin typeface="+mn-ea"/>
                <a:cs typeface="+mn-ea"/>
                <a:sym typeface="+mn-ea"/>
              </a:rPr>
              <a:t>           </a:t>
            </a:r>
            <a:r>
              <a:rPr lang="zh-CN" altLang="en-US" sz="3600">
                <a:latin typeface="+mn-ea"/>
                <a:cs typeface="+mn-ea"/>
                <a:sym typeface="+mn-ea"/>
              </a:rPr>
              <a:t>超重：</a:t>
            </a:r>
            <a:r>
              <a:rPr lang="en-US" altLang="zh-CN" sz="3600">
                <a:latin typeface="+mn-ea"/>
                <a:cs typeface="+mn-ea"/>
                <a:sym typeface="+mn-ea"/>
              </a:rPr>
              <a:t>28Kg/㎡&gt;BMI≧24Kg/㎡</a:t>
            </a:r>
            <a:r>
              <a:rPr lang="zh-CN" altLang="en-US" sz="3600">
                <a:latin typeface="+mn-ea"/>
                <a:cs typeface="+mn-ea"/>
                <a:sym typeface="+mn-ea"/>
              </a:rPr>
              <a:t>；肥胖</a:t>
            </a:r>
            <a:r>
              <a:rPr lang="en-US" altLang="zh-CN" sz="3600">
                <a:latin typeface="+mn-ea"/>
                <a:cs typeface="+mn-ea"/>
                <a:sym typeface="+mn-ea"/>
              </a:rPr>
              <a:t> BMI≧28Kg/㎡</a:t>
            </a:r>
            <a:endParaRPr lang="en-US" altLang="zh-CN" sz="3600">
              <a:latin typeface="+mn-ea"/>
              <a:cs typeface="+mn-ea"/>
              <a:sym typeface="+mn-ea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         </a:t>
            </a:r>
            <a:r>
              <a:rPr lang="zh-CN" altLang="en-US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腰围：男</a:t>
            </a:r>
            <a:r>
              <a:rPr lang="en-US" altLang="zh-CN" sz="3600">
                <a:latin typeface="+mn-ea"/>
                <a:cs typeface="+mn-ea"/>
                <a:sym typeface="+mn-ea"/>
              </a:rPr>
              <a:t>≧90cm</a:t>
            </a:r>
            <a:r>
              <a:rPr lang="zh-CN" altLang="en-US" sz="3600">
                <a:latin typeface="+mn-ea"/>
                <a:cs typeface="+mn-ea"/>
                <a:sym typeface="+mn-ea"/>
              </a:rPr>
              <a:t>（</a:t>
            </a:r>
            <a:r>
              <a:rPr lang="en-US" altLang="zh-CN" sz="3600">
                <a:latin typeface="+mn-ea"/>
                <a:cs typeface="+mn-ea"/>
                <a:sym typeface="+mn-ea"/>
              </a:rPr>
              <a:t>2.7</a:t>
            </a:r>
            <a:r>
              <a:rPr lang="zh-CN" altLang="en-US" sz="3600">
                <a:latin typeface="+mn-ea"/>
                <a:cs typeface="+mn-ea"/>
                <a:sym typeface="+mn-ea"/>
              </a:rPr>
              <a:t>尺），女</a:t>
            </a:r>
            <a:r>
              <a:rPr lang="en-US" altLang="zh-CN" sz="3600">
                <a:latin typeface="+mn-ea"/>
                <a:cs typeface="+mn-ea"/>
                <a:sym typeface="+mn-ea"/>
              </a:rPr>
              <a:t>≧85cm</a:t>
            </a:r>
            <a:r>
              <a:rPr lang="zh-CN" altLang="en-US" sz="3600">
                <a:latin typeface="+mn-ea"/>
                <a:cs typeface="+mn-ea"/>
                <a:sym typeface="+mn-ea"/>
              </a:rPr>
              <a:t>（</a:t>
            </a:r>
            <a:r>
              <a:rPr lang="en-US" altLang="zh-CN" sz="3600">
                <a:latin typeface="+mn-ea"/>
                <a:cs typeface="+mn-ea"/>
                <a:sym typeface="+mn-ea"/>
              </a:rPr>
              <a:t>2.6</a:t>
            </a:r>
            <a:r>
              <a:rPr lang="zh-CN" altLang="en-US" sz="3600">
                <a:latin typeface="+mn-ea"/>
                <a:cs typeface="+mn-ea"/>
                <a:sym typeface="+mn-ea"/>
              </a:rPr>
              <a:t>尺）为腹型肥胖</a:t>
            </a:r>
            <a:endParaRPr lang="zh-CN" altLang="en-US" sz="36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600">
                <a:latin typeface="+mn-ea"/>
                <a:cs typeface="+mn-ea"/>
                <a:sym typeface="+mn-ea"/>
              </a:rPr>
              <a:t>（3）</a:t>
            </a:r>
            <a:r>
              <a:rPr lang="zh-CN" altLang="en-US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高血压家族史（一、二级亲属）</a:t>
            </a:r>
            <a:endParaRPr lang="zh-CN" altLang="en-US" sz="36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600">
                <a:latin typeface="+mn-ea"/>
                <a:cs typeface="+mn-ea"/>
                <a:sym typeface="+mn-ea"/>
              </a:rPr>
              <a:t>（4）</a:t>
            </a:r>
            <a:r>
              <a:rPr lang="zh-CN" altLang="en-US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长期膳食高盐（居民每天摄盐</a:t>
            </a:r>
            <a:r>
              <a:rPr lang="en-US" altLang="zh-CN" sz="3600">
                <a:latin typeface="+mn-ea"/>
                <a:cs typeface="+mn-ea"/>
                <a:sym typeface="+mn-ea"/>
              </a:rPr>
              <a:t>≧</a:t>
            </a:r>
            <a:r>
              <a:rPr lang="en-US" altLang="zh-CN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10</a:t>
            </a:r>
            <a:r>
              <a:rPr lang="zh-CN" altLang="en-US" sz="36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克）</a:t>
            </a:r>
            <a:endParaRPr lang="zh-CN" altLang="en-US" sz="3600">
              <a:latin typeface="+mn-ea"/>
              <a:cs typeface="+mn-ea"/>
              <a:sym typeface="+mn-ea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600">
                <a:latin typeface="+mn-ea"/>
                <a:cs typeface="+mn-ea"/>
                <a:sym typeface="+mn-ea"/>
              </a:rPr>
              <a:t>（</a:t>
            </a:r>
            <a:r>
              <a:rPr lang="en-US" altLang="zh-CN" sz="3600">
                <a:latin typeface="+mn-ea"/>
                <a:cs typeface="+mn-ea"/>
                <a:sym typeface="+mn-ea"/>
              </a:rPr>
              <a:t>5</a:t>
            </a:r>
            <a:r>
              <a:rPr lang="zh-CN" altLang="en-US" sz="3600">
                <a:latin typeface="+mn-ea"/>
                <a:cs typeface="+mn-ea"/>
                <a:sym typeface="+mn-ea"/>
              </a:rPr>
              <a:t>）长期过量饮酒（每日饮白酒</a:t>
            </a:r>
            <a:r>
              <a:rPr lang="en-US" altLang="zh-CN" sz="3600">
                <a:latin typeface="+mn-ea"/>
                <a:cs typeface="+mn-ea"/>
                <a:sym typeface="+mn-ea"/>
              </a:rPr>
              <a:t>≧100ml</a:t>
            </a:r>
            <a:r>
              <a:rPr lang="zh-CN" altLang="en-US" sz="3600">
                <a:latin typeface="+mn-ea"/>
                <a:cs typeface="+mn-ea"/>
                <a:sym typeface="+mn-ea"/>
              </a:rPr>
              <a:t>）</a:t>
            </a:r>
            <a:endParaRPr lang="zh-CN" altLang="en-US" sz="3600">
              <a:latin typeface="+mn-ea"/>
              <a:cs typeface="+mn-ea"/>
              <a:sym typeface="+mn-ea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600">
                <a:latin typeface="+mn-ea"/>
                <a:cs typeface="+mn-ea"/>
                <a:sym typeface="+mn-ea"/>
              </a:rPr>
              <a:t>（</a:t>
            </a:r>
            <a:r>
              <a:rPr lang="en-US" altLang="zh-CN" sz="3600">
                <a:latin typeface="+mn-ea"/>
                <a:cs typeface="+mn-ea"/>
                <a:sym typeface="+mn-ea"/>
              </a:rPr>
              <a:t>6</a:t>
            </a:r>
            <a:r>
              <a:rPr lang="zh-CN" altLang="en-US" sz="3600">
                <a:latin typeface="+mn-ea"/>
                <a:cs typeface="+mn-ea"/>
                <a:sym typeface="+mn-ea"/>
              </a:rPr>
              <a:t>）年龄</a:t>
            </a:r>
            <a:r>
              <a:rPr lang="en-US" altLang="zh-CN" sz="3600">
                <a:latin typeface="+mn-ea"/>
                <a:cs typeface="+mn-ea"/>
                <a:sym typeface="+mn-ea"/>
              </a:rPr>
              <a:t>≧55</a:t>
            </a:r>
            <a:r>
              <a:rPr lang="zh-CN" altLang="en-US" sz="3600">
                <a:latin typeface="+mn-ea"/>
                <a:cs typeface="+mn-ea"/>
                <a:sym typeface="+mn-ea"/>
              </a:rPr>
              <a:t>岁</a:t>
            </a:r>
            <a:endParaRPr lang="zh-CN" altLang="en-US" sz="3600">
              <a:latin typeface="+mn-ea"/>
              <a:cs typeface="+mn-ea"/>
              <a:sym typeface="+mn-ea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2800">
                <a:latin typeface="+mn-ea"/>
                <a:cs typeface="+mn-ea"/>
                <a:sym typeface="+mn-ea"/>
              </a:rPr>
              <a:t> </a:t>
            </a:r>
            <a:r>
              <a:rPr lang="en-US" altLang="zh-CN" sz="4400">
                <a:latin typeface="+mn-ea"/>
                <a:cs typeface="+mn-ea"/>
                <a:sym typeface="+mn-ea"/>
              </a:rPr>
              <a:t> </a:t>
            </a:r>
            <a:r>
              <a:rPr lang="zh-CN" altLang="en-US" sz="4400" b="1" noProof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对于具有高危因素的患者，应接受医务人员的生活方式指导。（有资料）</a:t>
            </a:r>
            <a:endParaRPr lang="zh-CN" altLang="en-US" sz="4400" b="1" noProof="0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pPr marL="0" indent="0" algn="l">
              <a:buNone/>
            </a:pPr>
            <a:endParaRPr lang="zh-CN" altLang="en-US" sz="4400" b="1">
              <a:latin typeface="+mn-ea"/>
              <a:cs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>
                <a:sym typeface="+mn-ea"/>
              </a:rPr>
              <a:t>国家基本公共卫生服务规范（第三版）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>
                <a:sym typeface="+mn-ea"/>
              </a:rPr>
              <a:t>高血压筛查流程图</a:t>
            </a:r>
            <a:r>
              <a:rPr>
                <a:sym typeface="+mn-ea"/>
              </a:rPr>
              <a:t>：</a:t>
            </a:r>
            <a:endParaRPr lang="zh-CN" altLang="en-US"/>
          </a:p>
          <a:p>
            <a:endParaRPr lang="zh-CN" altLang="en-US"/>
          </a:p>
        </p:txBody>
      </p:sp>
      <p:graphicFrame>
        <p:nvGraphicFramePr>
          <p:cNvPr id="9" name="对象 -2147482618"/>
          <p:cNvGraphicFramePr>
            <a:graphicFrameLocks noChangeAspect="1"/>
          </p:cNvGraphicFramePr>
          <p:nvPr/>
        </p:nvGraphicFramePr>
        <p:xfrm>
          <a:off x="1294130" y="1717675"/>
          <a:ext cx="8784590" cy="46196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8496300" imgH="3733800" progId="">
                  <p:embed/>
                </p:oleObj>
              </mc:Choice>
              <mc:Fallback>
                <p:oleObj r:id="rId2" imgW="8496300" imgH="373380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94130" y="1717675"/>
                        <a:ext cx="8784590" cy="4619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>
                <a:latin typeface="+mj-ea"/>
              </a:rPr>
              <a:t>高血压患者随访评估</a:t>
            </a:r>
            <a:endParaRPr lang="zh-CN" altLang="en-US" sz="3600">
              <a:latin typeface="+mj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z="3200">
              <a:latin typeface="+mn-ea"/>
              <a:cs typeface="+mn-ea"/>
            </a:endParaRPr>
          </a:p>
          <a:p>
            <a:endParaRPr lang="zh-CN" altLang="en-US" sz="3200">
              <a:latin typeface="+mn-ea"/>
              <a:cs typeface="+mn-ea"/>
            </a:endParaRPr>
          </a:p>
          <a:p>
            <a:r>
              <a:rPr lang="zh-CN" altLang="en-US" sz="3200">
                <a:latin typeface="+mn-ea"/>
                <a:cs typeface="+mn-ea"/>
              </a:rPr>
              <a:t>对原发性高血压患者，村卫生室</a:t>
            </a:r>
            <a:r>
              <a:rPr lang="zh-CN" altLang="en-US" sz="3200">
                <a:solidFill>
                  <a:srgbClr val="FF0000"/>
                </a:solidFill>
                <a:latin typeface="+mn-ea"/>
                <a:cs typeface="+mn-ea"/>
              </a:rPr>
              <a:t>每年</a:t>
            </a:r>
            <a:r>
              <a:rPr lang="zh-CN" altLang="en-US" sz="3200">
                <a:latin typeface="+mn-ea"/>
                <a:cs typeface="+mn-ea"/>
              </a:rPr>
              <a:t>要提供</a:t>
            </a:r>
            <a:r>
              <a:rPr lang="zh-CN" altLang="en-US" sz="3200">
                <a:solidFill>
                  <a:srgbClr val="FF0000"/>
                </a:solidFill>
                <a:latin typeface="+mn-ea"/>
                <a:cs typeface="+mn-ea"/>
              </a:rPr>
              <a:t>至少</a:t>
            </a:r>
            <a:r>
              <a:rPr lang="en-US" altLang="zh-CN" sz="3200">
                <a:solidFill>
                  <a:srgbClr val="FF0000"/>
                </a:solidFill>
                <a:latin typeface="+mn-ea"/>
                <a:cs typeface="+mn-ea"/>
              </a:rPr>
              <a:t>4</a:t>
            </a:r>
            <a:r>
              <a:rPr sz="3200">
                <a:solidFill>
                  <a:srgbClr val="FF0000"/>
                </a:solidFill>
                <a:latin typeface="+mn-ea"/>
                <a:cs typeface="+mn-ea"/>
              </a:rPr>
              <a:t>次面对面</a:t>
            </a:r>
            <a:r>
              <a:rPr sz="3200">
                <a:solidFill>
                  <a:schemeClr val="tx1"/>
                </a:solidFill>
                <a:latin typeface="+mn-ea"/>
                <a:cs typeface="+mn-ea"/>
              </a:rPr>
              <a:t>随访。★</a:t>
            </a:r>
            <a:endParaRPr sz="3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0" y="4163695"/>
            <a:ext cx="4187190" cy="24701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775" y="4163695"/>
            <a:ext cx="3818255" cy="2469515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ym typeface="+mn-ea"/>
              </a:rPr>
              <a:t>随访方式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 b="1">
                <a:latin typeface="+mn-ea"/>
                <a:cs typeface="+mn-ea"/>
                <a:sym typeface="+mn-ea"/>
              </a:rPr>
              <a:t>门诊随访</a:t>
            </a:r>
            <a:endParaRPr lang="zh-CN" altLang="en-US" sz="2400" b="1">
              <a:latin typeface="+mn-ea"/>
              <a:cs typeface="+mn-ea"/>
            </a:endParaRPr>
          </a:p>
          <a:p>
            <a:r>
              <a:rPr sz="2400" b="1">
                <a:latin typeface="+mn-ea"/>
                <a:cs typeface="+mn-ea"/>
                <a:sym typeface="+mn-ea"/>
              </a:rPr>
              <a:t>家庭入户随访      </a:t>
            </a:r>
            <a:r>
              <a:rPr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→（通知、带药、家属）</a:t>
            </a:r>
            <a:endParaRPr lang="zh-CN" altLang="en-US" sz="2400" b="1">
              <a:solidFill>
                <a:srgbClr val="FF0000"/>
              </a:solidFill>
              <a:latin typeface="+mn-ea"/>
              <a:cs typeface="+mn-ea"/>
            </a:endParaRPr>
          </a:p>
          <a:p>
            <a:r>
              <a:rPr sz="2400" b="1">
                <a:latin typeface="+mn-ea"/>
                <a:cs typeface="+mn-ea"/>
                <a:sym typeface="+mn-ea"/>
              </a:rPr>
              <a:t>电话随访（</a:t>
            </a:r>
            <a:r>
              <a:rPr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转诊到上级医疗单位需要</a:t>
            </a:r>
            <a:r>
              <a:rPr lang="en-US" altLang="zh-CN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2</a:t>
            </a:r>
            <a:r>
              <a:rPr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周内随访的患者</a:t>
            </a:r>
            <a:r>
              <a:rPr sz="2400" b="1">
                <a:latin typeface="+mn-ea"/>
                <a:cs typeface="+mn-ea"/>
                <a:sym typeface="+mn-ea"/>
              </a:rPr>
              <a:t>）</a:t>
            </a:r>
            <a:endParaRPr lang="zh-CN" altLang="en-US" sz="2400" b="1">
              <a:latin typeface="+mn-ea"/>
              <a:cs typeface="+mn-ea"/>
            </a:endParaRPr>
          </a:p>
          <a:p>
            <a:endParaRPr lang="zh-CN" altLang="en-US" sz="2400" b="1">
              <a:latin typeface="+mn-ea"/>
              <a:cs typeface="+mn-ea"/>
            </a:endParaRPr>
          </a:p>
          <a:p>
            <a:pPr marL="0" indent="0">
              <a:buNone/>
            </a:pPr>
            <a:r>
              <a:rPr lang="en-US" altLang="zh-CN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 4</a:t>
            </a:r>
            <a:r>
              <a:rPr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次面对面随访以后才能电话随访</a:t>
            </a:r>
            <a:endParaRPr sz="2400" b="1">
              <a:solidFill>
                <a:srgbClr val="FF0000"/>
              </a:solidFill>
              <a:latin typeface="+mn-ea"/>
              <a:cs typeface="+mn-ea"/>
            </a:endParaRPr>
          </a:p>
          <a:p>
            <a:endParaRPr lang="zh-CN" altLang="en-US" sz="24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669930" y="909328"/>
            <a:ext cx="10852237" cy="504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b="1"/>
              <a:t>随访的内容</a:t>
            </a:r>
            <a:r>
              <a:rPr lang="zh-CN" altLang="en-US" sz="2800"/>
              <a:t>：</a:t>
            </a:r>
            <a:endParaRPr lang="zh-CN" altLang="en-US"/>
          </a:p>
          <a:p>
            <a:pPr marL="0" indent="0">
              <a:buNone/>
            </a:pPr>
            <a:r>
              <a:rPr lang="zh-CN" altLang="en-US" sz="2400"/>
              <a:t>☆询问上次随访到此次随访期间的症状</a:t>
            </a:r>
            <a:endParaRPr lang="zh-CN" altLang="en-US" sz="2400"/>
          </a:p>
          <a:p>
            <a:pPr marL="0" indent="0">
              <a:buNone/>
            </a:pPr>
            <a:r>
              <a:rPr lang="zh-CN" altLang="en-US" sz="2400">
                <a:sym typeface="+mn-ea"/>
              </a:rPr>
              <a:t>☆测量血压、体重、心率、计算体质指数（</a:t>
            </a:r>
            <a:r>
              <a:rPr lang="en-US" altLang="zh-CN" sz="2400">
                <a:sym typeface="+mn-ea"/>
              </a:rPr>
              <a:t>BMI</a:t>
            </a:r>
            <a:r>
              <a:rPr lang="zh-CN" altLang="en-US" sz="2400">
                <a:sym typeface="+mn-ea"/>
              </a:rPr>
              <a:t>）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(18.5≤BMI＜24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一年只需测量一次身高及体重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)  BMI=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体重÷身高²</a:t>
            </a:r>
            <a:endParaRPr lang="zh-CN" altLang="en-US" sz="2400">
              <a:solidFill>
                <a:srgbClr val="FF0000"/>
              </a:solidFill>
              <a:sym typeface="+mn-ea"/>
            </a:endParaRPr>
          </a:p>
          <a:p>
            <a:pPr marL="0" indent="0">
              <a:buNone/>
            </a:pPr>
            <a:r>
              <a:rPr lang="zh-CN" altLang="en-US" sz="2400">
                <a:sym typeface="+mn-ea"/>
              </a:rPr>
              <a:t>☆询问患者疾病情况和生活方式（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包括心脑血管疾病、糖尿病、吸烟、饮酒、运动、摄盐情况等）</a:t>
            </a:r>
            <a:endParaRPr lang="zh-CN" altLang="en-US" sz="2400">
              <a:solidFill>
                <a:srgbClr val="FF0000"/>
              </a:solidFill>
              <a:sym typeface="+mn-ea"/>
            </a:endParaRPr>
          </a:p>
          <a:p>
            <a:pPr marL="0" indent="0">
              <a:buNone/>
            </a:pPr>
            <a:r>
              <a:rPr lang="zh-CN" altLang="en-US" sz="2400">
                <a:sym typeface="+mn-ea"/>
              </a:rPr>
              <a:t>☆了解患者服药情况。</a:t>
            </a:r>
            <a:endParaRPr lang="zh-CN" altLang="en-US" sz="2400">
              <a:sym typeface="+mn-ea"/>
            </a:endParaRPr>
          </a:p>
          <a:p>
            <a:pPr marL="0" indent="0">
              <a:buNone/>
            </a:pPr>
            <a:endParaRPr lang="en-US" altLang="zh-CN" sz="2400">
              <a:sym typeface="+mn-ea"/>
            </a:endParaRPr>
          </a:p>
          <a:p>
            <a:pPr marL="0" indent="0">
              <a:buNone/>
            </a:pPr>
            <a:endParaRPr lang="en-US" altLang="zh-CN" sz="2400">
              <a:sym typeface="+mn-ea"/>
            </a:endParaRPr>
          </a:p>
          <a:p>
            <a:pPr marL="0" indent="0" algn="ctr">
              <a:buNone/>
            </a:pPr>
            <a:endParaRPr lang="zh-CN" altLang="en-US" sz="24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https://d.book118.com/608046112112006032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custom20187308_1*b*1"/>
  <p:tag name="KSO_WM_UNIT_INDEX" val="1"/>
  <p:tag name="KSO_WM_UNIT_ISCONTENTSTITLE" val="0"/>
  <p:tag name="KSO_WM_UNIT_LAYERLEVEL" val="1"/>
  <p:tag name="KSO_WM_UNIT_NOCLEAR" val="0"/>
  <p:tag name="KSO_WM_UNIT_PRESET_TEXT" val="在此输入您的封面副标题"/>
  <p:tag name="KSO_WM_UNIT_TYPE" val="b"/>
  <p:tag name="KSO_WM_UNIT_VALUE" val="156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custom20187308_1*a*1"/>
  <p:tag name="KSO_WM_UNIT_INDEX" val="1"/>
  <p:tag name="KSO_WM_UNIT_ISCONTENTSTITLE" val="0"/>
  <p:tag name="KSO_WM_UNIT_LAYERLEVEL" val="1"/>
  <p:tag name="KSO_WM_UNIT_NOCLEAR" val="0"/>
  <p:tag name="KSO_WM_UNIT_PRESET_TEXT" val="空白演示"/>
  <p:tag name="KSO_WM_UNIT_TYPE" val="a"/>
  <p:tag name="KSO_WM_UNIT_VALUE" val="13"/>
</p:tagLst>
</file>

<file path=ppt/tags/tag6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5.xml><?xml version="1.0" encoding="utf-8"?>
<p:tagLst xmlns:p="http://schemas.openxmlformats.org/presentationml/2006/main">
  <p:tag name="KSO_WM_BEAUTIFY_FLAG" val="#wm#"/>
  <p:tag name="KSO_WM_UNIT_DIAGRAM_MODELTYPE" val="dynamicNum"/>
  <p:tag name="KSO_WM_UNIT_TYPE" val="ζ_h_f"/>
</p:tagLst>
</file>

<file path=ppt/tags/tag6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微软雅黑</vt:lpstr>
      <vt:lpstr>等线 Light</vt:lpstr>
      <vt:lpstr>等线</vt:lpstr>
      <vt:lpstr>微软雅黑 Light</vt:lpstr>
      <vt:lpstr>Wingdings</vt:lpstr>
      <vt:lpstr>黑体</vt:lpstr>
      <vt:lpstr>Office Theme</vt:lpstr>
      <vt:lpstr>高血压患者的健康管理</vt:lpstr>
      <vt:lpstr>PowerPoint Presentation</vt:lpstr>
      <vt:lpstr>对高血压患者全程管理的目的是什么？</vt:lpstr>
      <vt:lpstr>PowerPoint Presentation</vt:lpstr>
      <vt:lpstr>PowerPoint Presentation</vt:lpstr>
      <vt:lpstr>PowerPoint Presentation</vt:lpstr>
      <vt:lpstr>PowerPoint Presentation</vt:lpstr>
      <vt:lpstr>国家基本公共卫生服务规范（第三版）</vt:lpstr>
      <vt:lpstr>高血压患者随访评估</vt:lpstr>
      <vt:lpstr>随访方式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2024-09-10T08:31:18.545</cp:lastPrinted>
  <dcterms:created xsi:type="dcterms:W3CDTF">2024-09-10T00:31:18Z</dcterms:created>
  <dcterms:modified xsi:type="dcterms:W3CDTF">2024-09-10T00:31:20Z</dcterms:modified>
</cp:coreProperties>
</file>