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6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F5542-9315-4D0A-AE43-5BB01D1CF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7EBE2-7F2E-4045-BB9F-2DE9441D9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E0E39-DCF6-419D-AF93-FBD1AE132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31982-62F3-4FBC-8F7B-7523248B1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1BE185-04F4-4375-9CF0-69B849AFC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AC4A2B-34A7-44BF-82BB-9D8C0EFC0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72CC44-CC15-40A1-8028-F015038B8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2F93CD-1DC2-4C26-853B-26C8E0201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E468C-7E58-4863-BE8B-D00182238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2D93CE-CA6D-4707-BDFE-134CCB71E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314636-B3C6-4EFC-83F4-F5F120538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18" Type="http://schemas.openxmlformats.org/officeDocument/2006/relationships/tags" Target="../tags/tag140.xml" /><Relationship Id="rId19" Type="http://schemas.openxmlformats.org/officeDocument/2006/relationships/tags" Target="../tags/tag141.xml" /><Relationship Id="rId2" Type="http://schemas.openxmlformats.org/officeDocument/2006/relationships/tags" Target="../tags/tag124.xml" /><Relationship Id="rId20" Type="http://schemas.openxmlformats.org/officeDocument/2006/relationships/tags" Target="../tags/tag142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tags" Target="../tags/tag143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19" Type="http://schemas.openxmlformats.org/officeDocument/2006/relationships/tags" Target="../tags/tag200.xml" /><Relationship Id="rId2" Type="http://schemas.openxmlformats.org/officeDocument/2006/relationships/tags" Target="../tags/tag183.xml" /><Relationship Id="rId20" Type="http://schemas.openxmlformats.org/officeDocument/2006/relationships/tags" Target="../tags/tag201.xml" /><Relationship Id="rId21" Type="http://schemas.openxmlformats.org/officeDocument/2006/relationships/tags" Target="../tags/tag202.xml" /><Relationship Id="rId22" Type="http://schemas.openxmlformats.org/officeDocument/2006/relationships/tags" Target="../tags/tag203.xml" /><Relationship Id="rId23" Type="http://schemas.openxmlformats.org/officeDocument/2006/relationships/tags" Target="../tags/tag204.xml" /><Relationship Id="rId24" Type="http://schemas.openxmlformats.org/officeDocument/2006/relationships/tags" Target="../tags/tag205.xml" /><Relationship Id="rId25" Type="http://schemas.openxmlformats.org/officeDocument/2006/relationships/tags" Target="../tags/tag206.xml" /><Relationship Id="rId26" Type="http://schemas.openxmlformats.org/officeDocument/2006/relationships/tags" Target="../tags/tag207.xml" /><Relationship Id="rId27" Type="http://schemas.openxmlformats.org/officeDocument/2006/relationships/tags" Target="../tags/tag208.xml" /><Relationship Id="rId28" Type="http://schemas.openxmlformats.org/officeDocument/2006/relationships/tags" Target="../tags/tag209.xml" /><Relationship Id="rId29" Type="http://schemas.openxmlformats.org/officeDocument/2006/relationships/tags" Target="../tags/tag210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13" Type="http://schemas.openxmlformats.org/officeDocument/2006/relationships/tags" Target="../tags/tag250.xml" /><Relationship Id="rId14" Type="http://schemas.openxmlformats.org/officeDocument/2006/relationships/tags" Target="../tags/tag251.xml" /><Relationship Id="rId15" Type="http://schemas.openxmlformats.org/officeDocument/2006/relationships/tags" Target="../tags/tag252.xml" /><Relationship Id="rId16" Type="http://schemas.openxmlformats.org/officeDocument/2006/relationships/tags" Target="../tags/tag25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5007502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鼻腔肿瘤的个案护理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矩形: 圆角 2"/>
          <p:cNvSpPr/>
          <p:nvPr>
            <p:custDataLst>
              <p:tags r:id="rId7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8"/>
            </p:custDataLst>
          </p:nvPr>
        </p:nvSpPr>
        <p:spPr>
          <a:xfrm>
            <a:off x="4212590" y="83693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9"/>
            </p:custDataLst>
          </p:nvPr>
        </p:nvSpPr>
        <p:spPr>
          <a:xfrm>
            <a:off x="4281170" y="91376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0"/>
            </p:custDataLst>
          </p:nvPr>
        </p:nvSpPr>
        <p:spPr>
          <a:xfrm>
            <a:off x="5363845" y="82994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患者基本信息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7" name="矩形: 圆角 2"/>
          <p:cNvSpPr/>
          <p:nvPr>
            <p:custDataLst>
              <p:tags r:id="rId11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>
            <p:custDataLst>
              <p:tags r:id="rId12"/>
            </p:custDataLst>
          </p:nvPr>
        </p:nvSpPr>
        <p:spPr>
          <a:xfrm>
            <a:off x="4482465" y="194881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序号"/>
          <p:cNvSpPr/>
          <p:nvPr>
            <p:custDataLst>
              <p:tags r:id="rId13"/>
            </p:custDataLst>
          </p:nvPr>
        </p:nvSpPr>
        <p:spPr>
          <a:xfrm>
            <a:off x="4551045" y="202565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2" name="标题"/>
          <p:cNvSpPr txBox="1"/>
          <p:nvPr>
            <p:custDataLst>
              <p:tags r:id="rId14"/>
            </p:custDataLst>
          </p:nvPr>
        </p:nvSpPr>
        <p:spPr>
          <a:xfrm>
            <a:off x="5633720" y="194183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护理计划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4" name="矩形: 圆角 2"/>
          <p:cNvSpPr/>
          <p:nvPr>
            <p:custDataLst>
              <p:tags r:id="rId15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>
            <p:custDataLst>
              <p:tags r:id="rId16"/>
            </p:custDataLst>
          </p:nvPr>
        </p:nvSpPr>
        <p:spPr>
          <a:xfrm>
            <a:off x="4212590" y="528447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序号"/>
          <p:cNvSpPr/>
          <p:nvPr>
            <p:custDataLst>
              <p:tags r:id="rId17"/>
            </p:custDataLst>
          </p:nvPr>
        </p:nvSpPr>
        <p:spPr>
          <a:xfrm>
            <a:off x="4281170" y="536130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18"/>
            </p:custDataLst>
          </p:nvPr>
        </p:nvSpPr>
        <p:spPr>
          <a:xfrm>
            <a:off x="5363845" y="527748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护理总结与建议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6" name="矩形: 圆角 2"/>
          <p:cNvSpPr/>
          <p:nvPr>
            <p:custDataLst>
              <p:tags r:id="rId19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7" name="椭圆 66"/>
          <p:cNvSpPr/>
          <p:nvPr>
            <p:custDataLst>
              <p:tags r:id="rId20"/>
            </p:custDataLst>
          </p:nvPr>
        </p:nvSpPr>
        <p:spPr>
          <a:xfrm>
            <a:off x="4642485" y="306070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序号"/>
          <p:cNvSpPr/>
          <p:nvPr>
            <p:custDataLst>
              <p:tags r:id="rId21"/>
            </p:custDataLst>
          </p:nvPr>
        </p:nvSpPr>
        <p:spPr>
          <a:xfrm>
            <a:off x="4711065" y="313753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5" name="标题"/>
          <p:cNvSpPr txBox="1"/>
          <p:nvPr>
            <p:custDataLst>
              <p:tags r:id="rId22"/>
            </p:custDataLst>
          </p:nvPr>
        </p:nvSpPr>
        <p:spPr>
          <a:xfrm>
            <a:off x="5793740" y="305371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护理措施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7" name="矩形: 圆角 2"/>
          <p:cNvSpPr/>
          <p:nvPr>
            <p:custDataLst>
              <p:tags r:id="rId23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8" name="椭圆 87"/>
          <p:cNvSpPr/>
          <p:nvPr>
            <p:custDataLst>
              <p:tags r:id="rId24"/>
            </p:custDataLst>
          </p:nvPr>
        </p:nvSpPr>
        <p:spPr>
          <a:xfrm>
            <a:off x="4482465" y="417258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9" name="序号"/>
          <p:cNvSpPr/>
          <p:nvPr>
            <p:custDataLst>
              <p:tags r:id="rId25"/>
            </p:custDataLst>
          </p:nvPr>
        </p:nvSpPr>
        <p:spPr>
          <a:xfrm>
            <a:off x="4551045" y="424942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91" name="标题"/>
          <p:cNvSpPr txBox="1"/>
          <p:nvPr>
            <p:custDataLst>
              <p:tags r:id="rId26"/>
            </p:custDataLst>
          </p:nvPr>
        </p:nvSpPr>
        <p:spPr>
          <a:xfrm>
            <a:off x="5633720" y="416560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护理效果评价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患者姓名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 rot="204112">
            <a:off x="608400" y="1900125"/>
            <a:ext cx="3256997" cy="170074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612249" y="1900766"/>
            <a:ext cx="3256997" cy="17007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4"/>
            </p:custDataLst>
          </p:nvPr>
        </p:nvSpPr>
        <p:spPr>
          <a:xfrm>
            <a:off x="800865" y="2033567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姓名：张先生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5"/>
            </p:custDataLst>
          </p:nvPr>
        </p:nvSpPr>
        <p:spPr>
          <a:xfrm rot="204112">
            <a:off x="4462825" y="1900125"/>
            <a:ext cx="3256997" cy="170074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6"/>
            </p:custDataLst>
          </p:nvPr>
        </p:nvSpPr>
        <p:spPr>
          <a:xfrm>
            <a:off x="4466674" y="1900766"/>
            <a:ext cx="3256997" cy="17007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7"/>
            </p:custDataLst>
          </p:nvPr>
        </p:nvSpPr>
        <p:spPr>
          <a:xfrm>
            <a:off x="4655931" y="2033567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年龄：45岁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8"/>
            </p:custDataLst>
          </p:nvPr>
        </p:nvSpPr>
        <p:spPr>
          <a:xfrm rot="204112">
            <a:off x="8317250" y="1900125"/>
            <a:ext cx="3256997" cy="170074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9"/>
            </p:custDataLst>
          </p:nvPr>
        </p:nvSpPr>
        <p:spPr>
          <a:xfrm>
            <a:off x="8321099" y="1900766"/>
            <a:ext cx="3256997" cy="1700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10"/>
            </p:custDataLst>
          </p:nvPr>
        </p:nvSpPr>
        <p:spPr>
          <a:xfrm>
            <a:off x="8509073" y="2033567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性别：男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1"/>
            </p:custDataLst>
          </p:nvPr>
        </p:nvSpPr>
        <p:spPr>
          <a:xfrm rot="204112">
            <a:off x="608400" y="4139130"/>
            <a:ext cx="3256997" cy="170074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2"/>
            </p:custDataLst>
          </p:nvPr>
        </p:nvSpPr>
        <p:spPr>
          <a:xfrm>
            <a:off x="612249" y="4139771"/>
            <a:ext cx="3256997" cy="17007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3"/>
            </p:custDataLst>
          </p:nvPr>
        </p:nvSpPr>
        <p:spPr>
          <a:xfrm>
            <a:off x="800865" y="4272572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职业：教师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12" name="矩形 111"/>
          <p:cNvSpPr/>
          <p:nvPr>
            <p:custDataLst>
              <p:tags r:id="rId14"/>
            </p:custDataLst>
          </p:nvPr>
        </p:nvSpPr>
        <p:spPr>
          <a:xfrm rot="204112">
            <a:off x="4462825" y="4139130"/>
            <a:ext cx="3256997" cy="1700746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3" name="矩形 112"/>
          <p:cNvSpPr/>
          <p:nvPr>
            <p:custDataLst>
              <p:tags r:id="rId15"/>
            </p:custDataLst>
          </p:nvPr>
        </p:nvSpPr>
        <p:spPr>
          <a:xfrm>
            <a:off x="4466674" y="4139771"/>
            <a:ext cx="3256997" cy="17007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10" name="TextBox 2"/>
          <p:cNvSpPr txBox="1"/>
          <p:nvPr>
            <p:custDataLst>
              <p:tags r:id="rId16"/>
            </p:custDataLst>
          </p:nvPr>
        </p:nvSpPr>
        <p:spPr>
          <a:xfrm>
            <a:off x="4655931" y="4272572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婚姻状况：已婚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" name="矩形 8"/>
          <p:cNvSpPr/>
          <p:nvPr>
            <p:custDataLst>
              <p:tags r:id="rId17"/>
            </p:custDataLst>
          </p:nvPr>
        </p:nvSpPr>
        <p:spPr>
          <a:xfrm rot="204112">
            <a:off x="8317250" y="4139130"/>
            <a:ext cx="3256997" cy="1700746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8"/>
            </p:custDataLst>
          </p:nvPr>
        </p:nvSpPr>
        <p:spPr>
          <a:xfrm>
            <a:off x="8321099" y="4139771"/>
            <a:ext cx="3256997" cy="17007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1" name="TextBox 2"/>
          <p:cNvSpPr txBox="1"/>
          <p:nvPr>
            <p:custDataLst>
              <p:tags r:id="rId19"/>
            </p:custDataLst>
          </p:nvPr>
        </p:nvSpPr>
        <p:spPr>
          <a:xfrm>
            <a:off x="8510356" y="4272572"/>
            <a:ext cx="2893544" cy="140420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居住地：北京市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年龄</a:t>
            </a:r>
            <a:endParaRPr lang="zh-CN" altLang="en-US"/>
          </a:p>
        </p:txBody>
      </p:sp>
      <p:sp>
        <p:nvSpPr>
          <p:cNvPr id="29" name="椭圆 28"/>
          <p:cNvSpPr/>
          <p:nvPr>
            <p:custDataLst>
              <p:tags r:id="rId2"/>
            </p:custDataLst>
          </p:nvPr>
        </p:nvSpPr>
        <p:spPr>
          <a:xfrm>
            <a:off x="9411472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3"/>
            </p:custDataLst>
          </p:nvPr>
        </p:nvSpPr>
        <p:spPr>
          <a:xfrm>
            <a:off x="9632661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正文"/>
          <p:cNvSpPr txBox="1"/>
          <p:nvPr>
            <p:custDataLst>
              <p:tags r:id="rId4"/>
            </p:custDataLst>
          </p:nvPr>
        </p:nvSpPr>
        <p:spPr>
          <a:xfrm>
            <a:off x="9677789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健康状况：良好，无重大疾病史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59" name="弧形 58"/>
          <p:cNvSpPr/>
          <p:nvPr>
            <p:custDataLst>
              <p:tags r:id="rId5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6"/>
            </p:custDataLst>
          </p:nvPr>
        </p:nvSpPr>
        <p:spPr>
          <a:xfrm>
            <a:off x="7574586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31"/>
          <p:cNvSpPr/>
          <p:nvPr>
            <p:custDataLst>
              <p:tags r:id="rId7"/>
            </p:custDataLst>
          </p:nvPr>
        </p:nvSpPr>
        <p:spPr>
          <a:xfrm>
            <a:off x="7836453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正文"/>
          <p:cNvSpPr txBox="1"/>
          <p:nvPr>
            <p:custDataLst>
              <p:tags r:id="rId8"/>
            </p:custDataLst>
          </p:nvPr>
        </p:nvSpPr>
        <p:spPr>
          <a:xfrm>
            <a:off x="788158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家庭状况：有子女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8" name="弧形 57"/>
          <p:cNvSpPr/>
          <p:nvPr>
            <p:custDataLst>
              <p:tags r:id="rId9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>
            <a:off x="5925201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11"/>
            </p:custDataLst>
          </p:nvPr>
        </p:nvSpPr>
        <p:spPr>
          <a:xfrm>
            <a:off x="618643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12"/>
            </p:custDataLst>
          </p:nvPr>
        </p:nvSpPr>
        <p:spPr>
          <a:xfrm>
            <a:off x="6232197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婚姻状况：已婚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13"/>
            </p:custDataLst>
          </p:nvPr>
        </p:nvSpPr>
        <p:spPr>
          <a:xfrm>
            <a:off x="4275817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14"/>
            </p:custDataLst>
          </p:nvPr>
        </p:nvSpPr>
        <p:spPr>
          <a:xfrm>
            <a:off x="4537049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15"/>
            </p:custDataLst>
          </p:nvPr>
        </p:nvSpPr>
        <p:spPr>
          <a:xfrm>
            <a:off x="458281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职业：教师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2625797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7"/>
            </p:custDataLst>
          </p:nvPr>
        </p:nvSpPr>
        <p:spPr>
          <a:xfrm>
            <a:off x="2887665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8"/>
            </p:custDataLst>
          </p:nvPr>
        </p:nvSpPr>
        <p:spPr>
          <a:xfrm>
            <a:off x="293279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性别：男性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9"/>
            </p:custDataLst>
          </p:nvPr>
        </p:nvSpPr>
        <p:spPr>
          <a:xfrm>
            <a:off x="789546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20"/>
            </p:custDataLst>
          </p:nvPr>
        </p:nvSpPr>
        <p:spPr>
          <a:xfrm>
            <a:off x="1050778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21"/>
            </p:custDataLst>
          </p:nvPr>
        </p:nvSpPr>
        <p:spPr>
          <a:xfrm>
            <a:off x="109654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患者年龄：45岁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性别</a:t>
            </a:r>
            <a:endParaRPr lang="zh-CN" altLang="en-US"/>
          </a:p>
        </p:txBody>
      </p:sp>
      <p:sp>
        <p:nvSpPr>
          <p:cNvPr id="29" name="椭圆 28"/>
          <p:cNvSpPr/>
          <p:nvPr>
            <p:custDataLst>
              <p:tags r:id="rId2"/>
            </p:custDataLst>
          </p:nvPr>
        </p:nvSpPr>
        <p:spPr>
          <a:xfrm>
            <a:off x="9411472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3"/>
            </p:custDataLst>
          </p:nvPr>
        </p:nvSpPr>
        <p:spPr>
          <a:xfrm>
            <a:off x="9632661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正文"/>
          <p:cNvSpPr txBox="1"/>
          <p:nvPr>
            <p:custDataLst>
              <p:tags r:id="rId4"/>
            </p:custDataLst>
          </p:nvPr>
        </p:nvSpPr>
        <p:spPr>
          <a:xfrm>
            <a:off x="9677789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性别未提及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59" name="弧形 58"/>
          <p:cNvSpPr/>
          <p:nvPr>
            <p:custDataLst>
              <p:tags r:id="rId5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6"/>
            </p:custDataLst>
          </p:nvPr>
        </p:nvSpPr>
        <p:spPr>
          <a:xfrm>
            <a:off x="7574586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31"/>
          <p:cNvSpPr/>
          <p:nvPr>
            <p:custDataLst>
              <p:tags r:id="rId7"/>
            </p:custDataLst>
          </p:nvPr>
        </p:nvSpPr>
        <p:spPr>
          <a:xfrm>
            <a:off x="7836453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正文"/>
          <p:cNvSpPr txBox="1"/>
          <p:nvPr>
            <p:custDataLst>
              <p:tags r:id="rId8"/>
            </p:custDataLst>
          </p:nvPr>
        </p:nvSpPr>
        <p:spPr>
          <a:xfrm>
            <a:off x="788158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性别未确定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8" name="弧形 57"/>
          <p:cNvSpPr/>
          <p:nvPr>
            <p:custDataLst>
              <p:tags r:id="rId9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>
            <a:off x="5925201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11"/>
            </p:custDataLst>
          </p:nvPr>
        </p:nvSpPr>
        <p:spPr>
          <a:xfrm>
            <a:off x="618643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12"/>
            </p:custDataLst>
          </p:nvPr>
        </p:nvSpPr>
        <p:spPr>
          <a:xfrm>
            <a:off x="6232197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性别未公开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13"/>
            </p:custDataLst>
          </p:nvPr>
        </p:nvSpPr>
        <p:spPr>
          <a:xfrm>
            <a:off x="4275817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14"/>
            </p:custDataLst>
          </p:nvPr>
        </p:nvSpPr>
        <p:spPr>
          <a:xfrm>
            <a:off x="4537049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15"/>
            </p:custDataLst>
          </p:nvPr>
        </p:nvSpPr>
        <p:spPr>
          <a:xfrm>
            <a:off x="458281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性别不明确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2625797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7"/>
            </p:custDataLst>
          </p:nvPr>
        </p:nvSpPr>
        <p:spPr>
          <a:xfrm>
            <a:off x="2887665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8"/>
            </p:custDataLst>
          </p:nvPr>
        </p:nvSpPr>
        <p:spPr>
          <a:xfrm>
            <a:off x="293279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女性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9"/>
            </p:custDataLst>
          </p:nvPr>
        </p:nvSpPr>
        <p:spPr>
          <a:xfrm>
            <a:off x="789546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20"/>
            </p:custDataLst>
          </p:nvPr>
        </p:nvSpPr>
        <p:spPr>
          <a:xfrm>
            <a:off x="1050778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21"/>
            </p:custDataLst>
          </p:nvPr>
        </p:nvSpPr>
        <p:spPr>
          <a:xfrm>
            <a:off x="109654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病情状况</a:t>
            </a:r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2"/>
            </p:custDataLst>
          </p:nvPr>
        </p:nvSpPr>
        <p:spPr>
          <a:xfrm rot="2700000">
            <a:off x="4073025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标题"/>
          <p:cNvSpPr txBox="1"/>
          <p:nvPr>
            <p:custDataLst>
              <p:tags r:id="rId3"/>
            </p:custDataLst>
          </p:nvPr>
        </p:nvSpPr>
        <p:spPr>
          <a:xfrm>
            <a:off x="4533552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9" name="文本框 25"/>
          <p:cNvSpPr txBox="1"/>
          <p:nvPr>
            <p:custDataLst>
              <p:tags r:id="rId4"/>
            </p:custDataLst>
          </p:nvPr>
        </p:nvSpPr>
        <p:spPr>
          <a:xfrm>
            <a:off x="4533552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性别：男性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3" name="任意多边形 22"/>
          <p:cNvSpPr/>
          <p:nvPr>
            <p:custDataLst>
              <p:tags r:id="rId5"/>
            </p:custDataLst>
          </p:nvPr>
        </p:nvSpPr>
        <p:spPr>
          <a:xfrm rot="2700000">
            <a:off x="1345242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标题"/>
          <p:cNvSpPr txBox="1"/>
          <p:nvPr>
            <p:custDataLst>
              <p:tags r:id="rId6"/>
            </p:custDataLst>
          </p:nvPr>
        </p:nvSpPr>
        <p:spPr>
          <a:xfrm>
            <a:off x="1805768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1805768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患者年龄：45岁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8" name="任意多边形 27"/>
          <p:cNvSpPr/>
          <p:nvPr>
            <p:custDataLst>
              <p:tags r:id="rId8"/>
            </p:custDataLst>
          </p:nvPr>
        </p:nvSpPr>
        <p:spPr>
          <a:xfrm rot="2700000">
            <a:off x="9528592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标题"/>
          <p:cNvSpPr txBox="1"/>
          <p:nvPr>
            <p:custDataLst>
              <p:tags r:id="rId9"/>
            </p:custDataLst>
          </p:nvPr>
        </p:nvSpPr>
        <p:spPr>
          <a:xfrm>
            <a:off x="9989119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1" name="文本框 25"/>
          <p:cNvSpPr txBox="1"/>
          <p:nvPr>
            <p:custDataLst>
              <p:tags r:id="rId10"/>
            </p:custDataLst>
          </p:nvPr>
        </p:nvSpPr>
        <p:spPr>
          <a:xfrm>
            <a:off x="9989119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症状：鼻塞、流涕、头痛、嗅觉减退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3" name="任意多边形 32"/>
          <p:cNvSpPr/>
          <p:nvPr>
            <p:custDataLst>
              <p:tags r:id="rId11"/>
            </p:custDataLst>
          </p:nvPr>
        </p:nvSpPr>
        <p:spPr>
          <a:xfrm rot="2700000">
            <a:off x="6800809" y="1537668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标题"/>
          <p:cNvSpPr txBox="1"/>
          <p:nvPr>
            <p:custDataLst>
              <p:tags r:id="rId12"/>
            </p:custDataLst>
          </p:nvPr>
        </p:nvSpPr>
        <p:spPr>
          <a:xfrm>
            <a:off x="7261335" y="1711867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7261335" y="2526798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病史：无明显病史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custDataLst>
              <p:tags r:id="rId14"/>
            </p:custDataLst>
          </p:nvPr>
        </p:nvSpPr>
        <p:spPr>
          <a:xfrm>
            <a:off x="3641199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标题"/>
          <p:cNvSpPr txBox="1"/>
          <p:nvPr>
            <p:custDataLst>
              <p:tags r:id="rId15"/>
            </p:custDataLst>
          </p:nvPr>
        </p:nvSpPr>
        <p:spPr>
          <a:xfrm>
            <a:off x="913415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1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29" name="标题"/>
          <p:cNvSpPr txBox="1"/>
          <p:nvPr>
            <p:custDataLst>
              <p:tags r:id="rId16"/>
            </p:custDataLst>
          </p:nvPr>
        </p:nvSpPr>
        <p:spPr>
          <a:xfrm>
            <a:off x="9096766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标题"/>
          <p:cNvSpPr txBox="1"/>
          <p:nvPr>
            <p:custDataLst>
              <p:tags r:id="rId17"/>
            </p:custDataLst>
          </p:nvPr>
        </p:nvSpPr>
        <p:spPr>
          <a:xfrm>
            <a:off x="6368982" y="1512306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" name="任意多边形 4"/>
          <p:cNvSpPr/>
          <p:nvPr>
            <p:custDataLst>
              <p:tags r:id="rId18"/>
            </p:custDataLst>
          </p:nvPr>
        </p:nvSpPr>
        <p:spPr>
          <a:xfrm rot="2700000">
            <a:off x="5435916" y="3986466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标题"/>
          <p:cNvSpPr txBox="1"/>
          <p:nvPr>
            <p:custDataLst>
              <p:tags r:id="rId19"/>
            </p:custDataLst>
          </p:nvPr>
        </p:nvSpPr>
        <p:spPr>
          <a:xfrm>
            <a:off x="5896442" y="416066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7" name="文本框 25"/>
          <p:cNvSpPr txBox="1"/>
          <p:nvPr>
            <p:custDataLst>
              <p:tags r:id="rId20"/>
            </p:custDataLst>
          </p:nvPr>
        </p:nvSpPr>
        <p:spPr>
          <a:xfrm>
            <a:off x="5896442" y="4975597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治疗方案：手术切除肿瘤，配合放疗和化疗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1"/>
            </p:custDataLst>
          </p:nvPr>
        </p:nvSpPr>
        <p:spPr>
          <a:xfrm rot="2700000">
            <a:off x="2708132" y="3986466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标题"/>
          <p:cNvSpPr txBox="1"/>
          <p:nvPr>
            <p:custDataLst>
              <p:tags r:id="rId22"/>
            </p:custDataLst>
          </p:nvPr>
        </p:nvSpPr>
        <p:spPr>
          <a:xfrm>
            <a:off x="3168659" y="416066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3"/>
            </p:custDataLst>
          </p:nvPr>
        </p:nvSpPr>
        <p:spPr>
          <a:xfrm>
            <a:off x="3168659" y="4975597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诊断：鼻腔肿瘤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2" name="任意多边形 11"/>
          <p:cNvSpPr/>
          <p:nvPr>
            <p:custDataLst>
              <p:tags r:id="rId24"/>
            </p:custDataLst>
          </p:nvPr>
        </p:nvSpPr>
        <p:spPr>
          <a:xfrm rot="2700000">
            <a:off x="8163699" y="3986466"/>
            <a:ext cx="180206" cy="165455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标题"/>
          <p:cNvSpPr txBox="1"/>
          <p:nvPr>
            <p:custDataLst>
              <p:tags r:id="rId25"/>
            </p:custDataLst>
          </p:nvPr>
        </p:nvSpPr>
        <p:spPr>
          <a:xfrm>
            <a:off x="8624226" y="4160665"/>
            <a:ext cx="1589149" cy="79891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6"/>
            </p:custDataLst>
          </p:nvPr>
        </p:nvSpPr>
        <p:spPr>
          <a:xfrm>
            <a:off x="8624226" y="4975597"/>
            <a:ext cx="1589149" cy="12520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cs typeface="+mn-ea"/>
                <a:sym typeface="+mn-ea"/>
              </a:rPr>
              <a:t>预后：良好，患者恢复良好，无复发迹象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7" name="标题"/>
          <p:cNvSpPr txBox="1"/>
          <p:nvPr>
            <p:custDataLst>
              <p:tags r:id="rId27"/>
            </p:custDataLst>
          </p:nvPr>
        </p:nvSpPr>
        <p:spPr>
          <a:xfrm>
            <a:off x="5004089" y="3961104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20" name="标题"/>
          <p:cNvSpPr txBox="1"/>
          <p:nvPr>
            <p:custDataLst>
              <p:tags r:id="rId28"/>
            </p:custDataLst>
          </p:nvPr>
        </p:nvSpPr>
        <p:spPr>
          <a:xfrm>
            <a:off x="2276306" y="3961104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标题"/>
          <p:cNvSpPr txBox="1"/>
          <p:nvPr>
            <p:custDataLst>
              <p:tags r:id="rId29"/>
            </p:custDataLst>
          </p:nvPr>
        </p:nvSpPr>
        <p:spPr>
          <a:xfrm>
            <a:off x="7731873" y="3961104"/>
            <a:ext cx="862986" cy="16171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7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护理计划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心理护理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鼓励患者积极参与治疗，增强自信心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提供心理辅导，帮助患者调整心态，适应治疗过程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建立良好的医患关系，增强患者的信任感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提供心理支持，帮助患者缓解焦虑和恐惧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饮食护理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营养均衡：保证蛋白质、脂肪、碳水化合物、维生素和矿物质的摄入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避免刺激性食物：避免辛辣、油腻、生冷等刺激性食物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保持水分：多喝水，保持口腔湿润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饮食卫生：注意饮食卫生，避免感染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疼痛护理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692994" y="2285616"/>
            <a:ext cx="1825900" cy="345498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评估疼痛程度：使用疼痛量表进行评估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2936954" y="2285616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制定疼痛管理计划：根据评估结果制定个性化的疼痛管理计划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5180278" y="2285616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药物治疗：使用非甾体抗炎药、阿片类药物等药物进行治疗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7424238" y="2285616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非药物治疗：使用物理治疗、心理治疗等非药物治疗方法进行辅助治疗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14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5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9668199" y="2287525"/>
            <a:ext cx="1825900" cy="345634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定期评估：定期评估疼痛程度，调整疼痛管理计划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并发症预防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定期检查：定期进行鼻腔检查，及时发现并发症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药物治疗：根据病情，合理使用药物进行治疗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生活方式调整：保持良好的生活习惯，如戒烟、戒酒等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心理支持：给予患者心理支持，减轻心理压力，提高生活质量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https://d.book118.com/608050075023006041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2"/>
  <p:tag name="KSO_WM_UNIT_INDEX" val="1_2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5_1"/>
  <p:tag name="KSO_WM_UNIT_INDEX" val="1_5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5_3"/>
  <p:tag name="KSO_WM_UNIT_INDEX" val="1_5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5_2"/>
  <p:tag name="KSO_WM_UNIT_INDEX" val="1_5_2"/>
  <p:tag name="KSO_WM_UNIT_LAYERLEVEL" val="1_1_1"/>
  <p:tag name="KSO_WM_UNIT_PRESET_TEXT" val="05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5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  <p:tag name="KSO_WM_UNIT_VALUE" val="12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  <p:tag name="KSO_WM_UNIT_VALUE" val="12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66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66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  <p:tag name="KSO_WM_UNIT_VALUE" val="12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6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6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42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1"/>
  <p:tag name="KSO_WM_UNIT_INDEX" val="1_6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2"/>
  <p:tag name="KSO_WM_UNIT_INDEX" val="1_6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6_1"/>
  <p:tag name="KSO_WM_UNIT_INDEX" val="1_6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5*l_h_i*1_5_1"/>
  <p:tag name="KSO_WM_UNIT_INDEX" val="1_5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5_2"/>
  <p:tag name="KSO_WM_UNIT_INDEX" val="1_5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1"/>
  <p:tag name="KSO_WM_UNIT_INDEX" val="1_4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2"/>
  <p:tag name="KSO_WM_UNIT_INDEX" val="1_4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5*l_h_i*1_3_1"/>
  <p:tag name="KSO_WM_UNIT_INDEX" val="1_3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1"/>
  <p:tag name="KSO_WM_UNIT_INDEX" val="1_2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5*l_h_i*1_1_1"/>
  <p:tag name="KSO_WM_UNIT_INDEX" val="1_1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1"/>
  <p:tag name="KSO_WM_UNIT_INDEX" val="1_6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2"/>
  <p:tag name="KSO_WM_UNIT_INDEX" val="1_6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6_1"/>
  <p:tag name="KSO_WM_UNIT_INDEX" val="1_6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5*l_h_i*1_5_1"/>
  <p:tag name="KSO_WM_UNIT_INDEX" val="1_5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5_2"/>
  <p:tag name="KSO_WM_UNIT_INDEX" val="1_5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1"/>
  <p:tag name="KSO_WM_UNIT_INDEX" val="1_4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2"/>
  <p:tag name="KSO_WM_UNIT_INDEX" val="1_4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5*l_h_i*1_3_1"/>
  <p:tag name="KSO_WM_UNIT_INDEX" val="1_3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1"/>
  <p:tag name="KSO_WM_UNIT_INDEX" val="1_2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5*l_h_i*1_1_1"/>
  <p:tag name="KSO_WM_UNIT_INDEX" val="1_1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2_1"/>
  <p:tag name="KSO_WM_UNIT_INDEX" val="1_2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2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1_1"/>
  <p:tag name="KSO_WM_UNIT_INDEX" val="1_1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4_1"/>
  <p:tag name="KSO_WM_UNIT_INDEX" val="1_4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2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3_1"/>
  <p:tag name="KSO_WM_UNIT_INDEX" val="1_3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2"/>
  <p:tag name="KSO_WM_UNIT_SUBTYPE" val="d"/>
  <p:tag name="KSO_WM_UNIT_TEXT_FILL_FORE_SCHEMECOLOR_INDEX" val="5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1"/>
  <p:tag name="KSO_WM_UNIT_SUBTYPE" val="d"/>
  <p:tag name="KSO_WM_UNIT_TEXT_FILL_FORE_SCHEMECOLOR_INDEX" val="5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4"/>
  <p:tag name="KSO_WM_UNIT_SUBTYPE" val="d"/>
  <p:tag name="KSO_WM_UNIT_TEXT_FILL_FORE_SCHEMECOLOR_INDEX" val="5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3"/>
  <p:tag name="KSO_WM_UNIT_SUBTYPE" val="d"/>
  <p:tag name="KSO_WM_UNIT_TEXT_FILL_FORE_SCHEMECOLOR_INDEX" val="5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6_1"/>
  <p:tag name="KSO_WM_UNIT_INDEX" val="1_6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5_1"/>
  <p:tag name="KSO_WM_UNIT_INDEX" val="1_5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7_2"/>
  <p:tag name="KSO_WM_UNIT_INDEX" val="1_7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7_1"/>
  <p:tag name="KSO_WM_UNIT_INDEX" val="1_7_1"/>
  <p:tag name="KSO_WM_UNIT_LAYERLEVEL" val="1_1_1"/>
  <p:tag name="KSO_WM_UNIT_NOCLEAR" val="0"/>
  <p:tag name="KSO_WM_UNIT_PRESET_TEXT" val="此处输入你的智能图形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6"/>
  <p:tag name="KSO_WM_UNIT_SUBTYPE" val="d"/>
  <p:tag name="KSO_WM_UNIT_TEXT_FILL_FORE_SCHEMECOLOR_INDEX" val="5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5"/>
  <p:tag name="KSO_WM_UNIT_SUBTYPE" val="d"/>
  <p:tag name="KSO_WM_UNIT_TEXT_FILL_FORE_SCHEMECOLOR_INDEX" val="5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7"/>
  <p:tag name="KSO_WM_UNIT_SUBTYPE" val="d"/>
  <p:tag name="KSO_WM_UNIT_TEXT_FILL_FORE_SCHEMECOLOR_INDEX" val="5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6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4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1_1"/>
  <p:tag name="KSO_WM_UNIT_INDEX" val="1_1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4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2_1"/>
  <p:tag name="KSO_WM_UNIT_INDEX" val="1_2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4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3_1"/>
  <p:tag name="KSO_WM_UNIT_INDEX" val="1_3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04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4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4_1"/>
  <p:tag name="KSO_WM_UNIT_INDEX" val="1_4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04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4*l_h_i*1_5_1"/>
  <p:tag name="KSO_WM_UNIT_INDEX" val="1_5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5_2"/>
  <p:tag name="KSO_WM_UNIT_INDEX" val="1_5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5_1"/>
  <p:tag name="KSO_WM_UNIT_INDEX" val="1_5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04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68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Office Theme</vt:lpstr>
      <vt:lpstr>鼻腔肿瘤的个案护理</vt:lpstr>
      <vt:lpstr>目录</vt:lpstr>
      <vt:lpstr>患者基本信息</vt:lpstr>
      <vt:lpstr>患者姓名</vt:lpstr>
      <vt:lpstr>年龄</vt:lpstr>
      <vt:lpstr>性别</vt:lpstr>
      <vt:lpstr>病情状况</vt:lpstr>
      <vt:lpstr>护理计划</vt:lpstr>
      <vt:lpstr>心理护理</vt:lpstr>
      <vt:lpstr>饮食护理</vt:lpstr>
      <vt:lpstr>疼痛护理</vt:lpstr>
      <vt:lpstr>并发症预防</vt:lpstr>
      <vt:lpstr>护理措施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2024-09-19T19:35:35.358</cp:lastPrinted>
  <dcterms:created xsi:type="dcterms:W3CDTF">2024-09-19T11:35:35Z</dcterms:created>
  <dcterms:modified xsi:type="dcterms:W3CDTF">2024-09-19T11:35:37Z</dcterms:modified>
</cp:coreProperties>
</file>