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CD7373-E310-403A-979C-EE205756A2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03CF75-5352-4CE8-AD0A-A9E8D07AA6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7E24BB-FAE3-4188-827C-E252EDA3C7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911698-AD66-46A7-9DE1-B6B3B8EB33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5047764-2972-4A3F-AAC6-48979BC3F9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78D9237-3736-42B4-88E4-1189BF9973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151DCC9-91F5-47F2-B908-047265E8EA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FD8C30-15EA-47CE-BC0F-B0A0A8348A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CE6E0A-F405-43DA-B1BB-FFEE270D71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8996BF-3CFF-4747-8D67-34DF852EB0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C88454-0086-4A6C-803B-E6A845CC04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8056064021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:文小库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2023-12-31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小儿重症肺炎护理查房PPT课件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重症肺炎概述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小儿重症肺炎的护理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小儿重症肺炎的药物治疗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小儿重症肺炎的辅助治疗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小儿重症肺炎的预防与保健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重症肺炎概述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805582" y="2081786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6433527" y="1751433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重症肺炎是指病情严重，需要特殊治疗和护理的肺炎，通常包括肺炎链球菌、流感嗜血杆菌、金黄色葡萄球菌等病原体感染所致的肺炎。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33527" y="4146638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重症肺炎通常会导致严重的呼吸系统症状，如呼吸困难、低氧血症等，甚至可能引发多器官功能衰竭和死亡。</a:t>
            </a:r>
          </a:p>
        </p:txBody>
      </p:sp>
      <p:sp>
        <p:nvSpPr>
          <p:cNvPr id="6" name="Freeform 6"/>
          <p:cNvSpPr/>
          <p:nvPr/>
        </p:nvSpPr>
        <p:spPr>
          <a:xfrm>
            <a:off x="1012384" y="231038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22011" y="231038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611221" y="2317815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93891" y="218846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重症肺炎的定义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6757" r="3675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499" r="3149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939" r="3293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重症肺炎的病因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重症肺炎也可能由其他疾病引起，如心脏病、呼吸道发育异常等。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重症肺炎的常见病因包括细菌、病毒、支原体等感染，其中细菌感染是最常见的病因。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4356" b="435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重症肺炎的症状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重症肺炎的症状包括高热、咳嗽、气促、呼吸困难等，严重时可能出现紫绀、三凹征等严重呼吸系统症状。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重症肺炎还可能导致其他系统的症状，如消化系统症状、神经系统症状等。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小儿重症肺炎的护理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66806" y="1875568"/>
            <a:ext cx="3824955" cy="3826383"/>
            <a:chOff x="4166806" y="1875568"/>
            <a:chExt cx="3824955" cy="3826383"/>
          </a:xfrm>
        </p:grpSpPr>
        <p:sp>
          <p:nvSpPr>
            <p:cNvPr id="3" name="Freeform 3"/>
            <p:cNvSpPr/>
            <p:nvPr/>
          </p:nvSpPr>
          <p:spPr>
            <a:xfrm>
              <a:off x="416680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0" y="83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157" y="0"/>
                    <a:pt x="285" y="128"/>
                    <a:pt x="285" y="286"/>
                  </a:cubicBezTo>
                  <a:cubicBezTo>
                    <a:pt x="202" y="286"/>
                    <a:pt x="202" y="286"/>
                    <a:pt x="202" y="286"/>
                  </a:cubicBezTo>
                  <a:cubicBezTo>
                    <a:pt x="202" y="174"/>
                    <a:pt x="111" y="83"/>
                    <a:pt x="0" y="83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416680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0" y="202"/>
                  </a:moveTo>
                  <a:cubicBezTo>
                    <a:pt x="0" y="285"/>
                    <a:pt x="0" y="285"/>
                    <a:pt x="0" y="285"/>
                  </a:cubicBezTo>
                  <a:cubicBezTo>
                    <a:pt x="157" y="285"/>
                    <a:pt x="285" y="157"/>
                    <a:pt x="285" y="0"/>
                  </a:cubicBezTo>
                  <a:cubicBezTo>
                    <a:pt x="202" y="0"/>
                    <a:pt x="202" y="0"/>
                    <a:pt x="202" y="0"/>
                  </a:cubicBezTo>
                  <a:cubicBezTo>
                    <a:pt x="202" y="111"/>
                    <a:pt x="111" y="202"/>
                    <a:pt x="0" y="20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575338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285" y="83"/>
                  </a:moveTo>
                  <a:cubicBezTo>
                    <a:pt x="285" y="0"/>
                    <a:pt x="285" y="0"/>
                    <a:pt x="285" y="0"/>
                  </a:cubicBezTo>
                  <a:cubicBezTo>
                    <a:pt x="128" y="0"/>
                    <a:pt x="0" y="128"/>
                    <a:pt x="0" y="286"/>
                  </a:cubicBezTo>
                  <a:cubicBezTo>
                    <a:pt x="83" y="286"/>
                    <a:pt x="83" y="286"/>
                    <a:pt x="83" y="286"/>
                  </a:cubicBezTo>
                  <a:cubicBezTo>
                    <a:pt x="83" y="174"/>
                    <a:pt x="174" y="83"/>
                    <a:pt x="285" y="8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75338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285" y="202"/>
                  </a:moveTo>
                  <a:cubicBezTo>
                    <a:pt x="285" y="285"/>
                    <a:pt x="285" y="285"/>
                    <a:pt x="285" y="285"/>
                  </a:cubicBezTo>
                  <a:cubicBezTo>
                    <a:pt x="128" y="285"/>
                    <a:pt x="0" y="157"/>
                    <a:pt x="0" y="0"/>
                  </a:cubicBezTo>
                  <a:cubicBezTo>
                    <a:pt x="83" y="0"/>
                    <a:pt x="83" y="0"/>
                    <a:pt x="83" y="0"/>
                  </a:cubicBezTo>
                  <a:cubicBezTo>
                    <a:pt x="83" y="111"/>
                    <a:pt x="174" y="202"/>
                    <a:pt x="285" y="20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211033" y="2959322"/>
            <a:ext cx="1645728" cy="1705738"/>
            <a:chOff x="5211033" y="2959322"/>
            <a:chExt cx="1645728" cy="1705738"/>
          </a:xfrm>
        </p:grpSpPr>
        <p:sp>
          <p:nvSpPr>
            <p:cNvPr id="8" name="Freeform 8"/>
            <p:cNvSpPr/>
            <p:nvPr/>
          </p:nvSpPr>
          <p:spPr>
            <a:xfrm>
              <a:off x="5211033" y="3015424"/>
              <a:ext cx="541973" cy="425577"/>
            </a:xfrm>
            <a:custGeom>
              <a:rect l="l" t="t" r="r" b="b"/>
              <a:pathLst>
                <a:path w="105" h="83">
                  <a:moveTo>
                    <a:pt x="19" y="26"/>
                  </a:moveTo>
                  <a:cubicBezTo>
                    <a:pt x="50" y="11"/>
                    <a:pt x="50" y="11"/>
                    <a:pt x="50" y="11"/>
                  </a:cubicBezTo>
                  <a:cubicBezTo>
                    <a:pt x="50" y="11"/>
                    <a:pt x="51" y="11"/>
                    <a:pt x="51" y="11"/>
                  </a:cubicBezTo>
                  <a:cubicBezTo>
                    <a:pt x="51" y="11"/>
                    <a:pt x="51" y="11"/>
                    <a:pt x="51" y="11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51" y="42"/>
                    <a:pt x="51" y="43"/>
                    <a:pt x="51" y="43"/>
                  </a:cubicBezTo>
                  <a:cubicBezTo>
                    <a:pt x="51" y="43"/>
                    <a:pt x="50" y="43"/>
                    <a:pt x="50" y="43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6"/>
                    <a:pt x="19" y="26"/>
                    <a:pt x="19" y="26"/>
                  </a:cubicBezTo>
                  <a:close/>
                  <a:moveTo>
                    <a:pt x="55" y="11"/>
                  </a:moveTo>
                  <a:cubicBezTo>
                    <a:pt x="55" y="42"/>
                    <a:pt x="55" y="42"/>
                    <a:pt x="55" y="42"/>
                  </a:cubicBezTo>
                  <a:cubicBezTo>
                    <a:pt x="55" y="42"/>
                    <a:pt x="55" y="43"/>
                    <a:pt x="55" y="43"/>
                  </a:cubicBezTo>
                  <a:cubicBezTo>
                    <a:pt x="55" y="43"/>
                    <a:pt x="56" y="43"/>
                    <a:pt x="56" y="43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6"/>
                    <a:pt x="87" y="26"/>
                    <a:pt x="87" y="26"/>
                  </a:cubicBezTo>
                  <a:cubicBezTo>
                    <a:pt x="56" y="11"/>
                    <a:pt x="56" y="11"/>
                    <a:pt x="56" y="11"/>
                  </a:cubicBezTo>
                  <a:cubicBezTo>
                    <a:pt x="56" y="11"/>
                    <a:pt x="55" y="11"/>
                    <a:pt x="55" y="11"/>
                  </a:cubicBezTo>
                  <a:cubicBezTo>
                    <a:pt x="55" y="11"/>
                    <a:pt x="55" y="11"/>
                    <a:pt x="55" y="11"/>
                  </a:cubicBezTo>
                  <a:close/>
                  <a:moveTo>
                    <a:pt x="48" y="45"/>
                  </a:moveTo>
                  <a:cubicBezTo>
                    <a:pt x="15" y="29"/>
                    <a:pt x="15" y="29"/>
                    <a:pt x="15" y="29"/>
                  </a:cubicBezTo>
                  <a:cubicBezTo>
                    <a:pt x="15" y="29"/>
                    <a:pt x="15" y="29"/>
                    <a:pt x="14" y="29"/>
                  </a:cubicBezTo>
                  <a:cubicBezTo>
                    <a:pt x="1" y="35"/>
                    <a:pt x="1" y="35"/>
                    <a:pt x="1" y="35"/>
                  </a:cubicBezTo>
                  <a:cubicBezTo>
                    <a:pt x="1" y="36"/>
                    <a:pt x="0" y="36"/>
                    <a:pt x="0" y="36"/>
                  </a:cubicBezTo>
                  <a:cubicBezTo>
                    <a:pt x="0" y="37"/>
                    <a:pt x="1" y="37"/>
                    <a:pt x="1" y="37"/>
                  </a:cubicBezTo>
                  <a:cubicBezTo>
                    <a:pt x="33" y="53"/>
                    <a:pt x="33" y="53"/>
                    <a:pt x="33" y="53"/>
                  </a:cubicBezTo>
                  <a:cubicBezTo>
                    <a:pt x="34" y="54"/>
                    <a:pt x="34" y="54"/>
                    <a:pt x="34" y="53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47"/>
                    <a:pt x="48" y="46"/>
                    <a:pt x="48" y="46"/>
                  </a:cubicBezTo>
                  <a:cubicBezTo>
                    <a:pt x="48" y="45"/>
                    <a:pt x="48" y="45"/>
                    <a:pt x="48" y="45"/>
                  </a:cubicBezTo>
                  <a:close/>
                  <a:moveTo>
                    <a:pt x="105" y="16"/>
                  </a:moveTo>
                  <a:cubicBezTo>
                    <a:pt x="105" y="17"/>
                    <a:pt x="106" y="17"/>
                    <a:pt x="106" y="17"/>
                  </a:cubicBezTo>
                  <a:cubicBezTo>
                    <a:pt x="106" y="18"/>
                    <a:pt x="105" y="18"/>
                    <a:pt x="105" y="18"/>
                  </a:cubicBezTo>
                  <a:cubicBezTo>
                    <a:pt x="92" y="25"/>
                    <a:pt x="92" y="25"/>
                    <a:pt x="92" y="25"/>
                  </a:cubicBezTo>
                  <a:cubicBezTo>
                    <a:pt x="91" y="25"/>
                    <a:pt x="91" y="25"/>
                    <a:pt x="91" y="25"/>
                  </a:cubicBezTo>
                  <a:cubicBezTo>
                    <a:pt x="58" y="9"/>
                    <a:pt x="58" y="9"/>
                    <a:pt x="58" y="9"/>
                  </a:cubicBezTo>
                  <a:cubicBezTo>
                    <a:pt x="58" y="8"/>
                    <a:pt x="58" y="8"/>
                    <a:pt x="58" y="8"/>
                  </a:cubicBezTo>
                  <a:cubicBezTo>
                    <a:pt x="58" y="7"/>
                    <a:pt x="58" y="7"/>
                    <a:pt x="58" y="7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105" y="16"/>
                    <a:pt x="105" y="16"/>
                    <a:pt x="105" y="16"/>
                  </a:cubicBezTo>
                  <a:close/>
                  <a:moveTo>
                    <a:pt x="105" y="35"/>
                  </a:moveTo>
                  <a:cubicBezTo>
                    <a:pt x="105" y="36"/>
                    <a:pt x="106" y="36"/>
                    <a:pt x="106" y="36"/>
                  </a:cubicBezTo>
                  <a:cubicBezTo>
                    <a:pt x="106" y="37"/>
                    <a:pt x="105" y="37"/>
                    <a:pt x="105" y="37"/>
                  </a:cubicBezTo>
                  <a:cubicBezTo>
                    <a:pt x="72" y="53"/>
                    <a:pt x="72" y="53"/>
                    <a:pt x="72" y="53"/>
                  </a:cubicBezTo>
                  <a:cubicBezTo>
                    <a:pt x="72" y="54"/>
                    <a:pt x="72" y="54"/>
                    <a:pt x="72" y="53"/>
                  </a:cubicBezTo>
                  <a:cubicBezTo>
                    <a:pt x="58" y="47"/>
                    <a:pt x="58" y="47"/>
                    <a:pt x="58" y="47"/>
                  </a:cubicBezTo>
                  <a:cubicBezTo>
                    <a:pt x="58" y="47"/>
                    <a:pt x="58" y="46"/>
                    <a:pt x="58" y="46"/>
                  </a:cubicBezTo>
                  <a:cubicBezTo>
                    <a:pt x="58" y="45"/>
                    <a:pt x="58" y="45"/>
                    <a:pt x="58" y="45"/>
                  </a:cubicBezTo>
                  <a:cubicBezTo>
                    <a:pt x="91" y="29"/>
                    <a:pt x="91" y="29"/>
                    <a:pt x="91" y="29"/>
                  </a:cubicBezTo>
                  <a:cubicBezTo>
                    <a:pt x="91" y="29"/>
                    <a:pt x="91" y="29"/>
                    <a:pt x="92" y="29"/>
                  </a:cubicBezTo>
                  <a:cubicBezTo>
                    <a:pt x="105" y="35"/>
                    <a:pt x="105" y="35"/>
                    <a:pt x="105" y="35"/>
                  </a:cubicBezTo>
                  <a:close/>
                  <a:moveTo>
                    <a:pt x="48" y="7"/>
                  </a:moveTo>
                  <a:cubicBezTo>
                    <a:pt x="34" y="0"/>
                    <a:pt x="34" y="0"/>
                    <a:pt x="34" y="0"/>
                  </a:cubicBezTo>
                  <a:cubicBezTo>
                    <a:pt x="34" y="0"/>
                    <a:pt x="34" y="0"/>
                    <a:pt x="33" y="0"/>
                  </a:cubicBezTo>
                  <a:cubicBezTo>
                    <a:pt x="1" y="16"/>
                    <a:pt x="1" y="16"/>
                    <a:pt x="1" y="16"/>
                  </a:cubicBezTo>
                  <a:cubicBezTo>
                    <a:pt x="1" y="17"/>
                    <a:pt x="0" y="17"/>
                    <a:pt x="0" y="17"/>
                  </a:cubicBezTo>
                  <a:cubicBezTo>
                    <a:pt x="0" y="18"/>
                    <a:pt x="1" y="18"/>
                    <a:pt x="1" y="18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8"/>
                    <a:pt x="48" y="8"/>
                    <a:pt x="48" y="8"/>
                  </a:cubicBezTo>
                  <a:cubicBezTo>
                    <a:pt x="48" y="7"/>
                    <a:pt x="48" y="7"/>
                    <a:pt x="48" y="7"/>
                  </a:cubicBezTo>
                  <a:close/>
                  <a:moveTo>
                    <a:pt x="55" y="50"/>
                  </a:moveTo>
                  <a:cubicBezTo>
                    <a:pt x="55" y="82"/>
                    <a:pt x="55" y="82"/>
                    <a:pt x="55" y="82"/>
                  </a:cubicBezTo>
                  <a:cubicBezTo>
                    <a:pt x="55" y="82"/>
                    <a:pt x="55" y="83"/>
                    <a:pt x="55" y="83"/>
                  </a:cubicBezTo>
                  <a:cubicBezTo>
                    <a:pt x="55" y="83"/>
                    <a:pt x="56" y="83"/>
                    <a:pt x="56" y="83"/>
                  </a:cubicBezTo>
                  <a:cubicBezTo>
                    <a:pt x="89" y="66"/>
                    <a:pt x="89" y="66"/>
                    <a:pt x="89" y="66"/>
                  </a:cubicBezTo>
                  <a:cubicBezTo>
                    <a:pt x="89" y="66"/>
                    <a:pt x="90" y="66"/>
                    <a:pt x="90" y="65"/>
                  </a:cubicBezTo>
                  <a:cubicBezTo>
                    <a:pt x="90" y="50"/>
                    <a:pt x="90" y="50"/>
                    <a:pt x="90" y="50"/>
                  </a:cubicBezTo>
                  <a:cubicBezTo>
                    <a:pt x="90" y="50"/>
                    <a:pt x="89" y="49"/>
                    <a:pt x="89" y="49"/>
                  </a:cubicBezTo>
                  <a:cubicBezTo>
                    <a:pt x="89" y="49"/>
                    <a:pt x="89" y="49"/>
                    <a:pt x="88" y="49"/>
                  </a:cubicBezTo>
                  <a:cubicBezTo>
                    <a:pt x="73" y="57"/>
                    <a:pt x="73" y="57"/>
                    <a:pt x="73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56" y="49"/>
                    <a:pt x="56" y="49"/>
                    <a:pt x="56" y="49"/>
                  </a:cubicBezTo>
                  <a:cubicBezTo>
                    <a:pt x="56" y="49"/>
                    <a:pt x="55" y="49"/>
                    <a:pt x="55" y="49"/>
                  </a:cubicBezTo>
                  <a:cubicBezTo>
                    <a:pt x="55" y="49"/>
                    <a:pt x="55" y="50"/>
                    <a:pt x="55" y="50"/>
                  </a:cubicBezTo>
                  <a:close/>
                  <a:moveTo>
                    <a:pt x="16" y="50"/>
                  </a:moveTo>
                  <a:cubicBezTo>
                    <a:pt x="16" y="50"/>
                    <a:pt x="17" y="49"/>
                    <a:pt x="17" y="49"/>
                  </a:cubicBezTo>
                  <a:cubicBezTo>
                    <a:pt x="17" y="49"/>
                    <a:pt x="17" y="49"/>
                    <a:pt x="18" y="49"/>
                  </a:cubicBezTo>
                  <a:cubicBezTo>
                    <a:pt x="33" y="57"/>
                    <a:pt x="33" y="57"/>
                    <a:pt x="33" y="57"/>
                  </a:cubicBezTo>
                  <a:cubicBezTo>
                    <a:pt x="34" y="57"/>
                    <a:pt x="34" y="57"/>
                    <a:pt x="34" y="57"/>
                  </a:cubicBezTo>
                  <a:cubicBezTo>
                    <a:pt x="50" y="49"/>
                    <a:pt x="50" y="49"/>
                    <a:pt x="50" y="49"/>
                  </a:cubicBezTo>
                  <a:cubicBezTo>
                    <a:pt x="50" y="49"/>
                    <a:pt x="51" y="49"/>
                    <a:pt x="51" y="49"/>
                  </a:cubicBezTo>
                  <a:cubicBezTo>
                    <a:pt x="51" y="49"/>
                    <a:pt x="51" y="50"/>
                    <a:pt x="51" y="50"/>
                  </a:cubicBezTo>
                  <a:cubicBezTo>
                    <a:pt x="51" y="82"/>
                    <a:pt x="51" y="82"/>
                    <a:pt x="51" y="82"/>
                  </a:cubicBezTo>
                  <a:cubicBezTo>
                    <a:pt x="51" y="82"/>
                    <a:pt x="51" y="83"/>
                    <a:pt x="51" y="83"/>
                  </a:cubicBezTo>
                  <a:cubicBezTo>
                    <a:pt x="51" y="83"/>
                    <a:pt x="50" y="83"/>
                    <a:pt x="50" y="83"/>
                  </a:cubicBezTo>
                  <a:cubicBezTo>
                    <a:pt x="17" y="66"/>
                    <a:pt x="17" y="66"/>
                    <a:pt x="17" y="66"/>
                  </a:cubicBezTo>
                  <a:cubicBezTo>
                    <a:pt x="17" y="66"/>
                    <a:pt x="16" y="66"/>
                    <a:pt x="16" y="65"/>
                  </a:cubicBezTo>
                  <a:lnTo>
                    <a:pt x="16" y="5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475952" y="2959322"/>
              <a:ext cx="380809" cy="537400"/>
            </a:xfrm>
            <a:custGeom>
              <a:rect l="l" t="t" r="r" b="b"/>
              <a:pathLst>
                <a:path w="21543" h="21574">
                  <a:moveTo>
                    <a:pt x="13864" y="16422"/>
                  </a:moveTo>
                  <a:cubicBezTo>
                    <a:pt x="13295" y="16782"/>
                    <a:pt x="12583" y="17013"/>
                    <a:pt x="11740" y="17115"/>
                  </a:cubicBezTo>
                  <a:lnTo>
                    <a:pt x="11752" y="18333"/>
                  </a:lnTo>
                  <a:lnTo>
                    <a:pt x="9908" y="18336"/>
                  </a:lnTo>
                  <a:lnTo>
                    <a:pt x="9897" y="17119"/>
                  </a:lnTo>
                  <a:cubicBezTo>
                    <a:pt x="9066" y="17021"/>
                    <a:pt x="8316" y="16773"/>
                    <a:pt x="7666" y="16391"/>
                  </a:cubicBezTo>
                  <a:cubicBezTo>
                    <a:pt x="6892" y="15916"/>
                    <a:pt x="6492" y="15369"/>
                    <a:pt x="6466" y="14757"/>
                  </a:cubicBezTo>
                  <a:lnTo>
                    <a:pt x="6503" y="14424"/>
                  </a:lnTo>
                  <a:lnTo>
                    <a:pt x="8292" y="14419"/>
                  </a:lnTo>
                  <a:lnTo>
                    <a:pt x="8298" y="14543"/>
                  </a:lnTo>
                  <a:cubicBezTo>
                    <a:pt x="8309" y="15050"/>
                    <a:pt x="8528" y="15427"/>
                    <a:pt x="8960" y="15694"/>
                  </a:cubicBezTo>
                  <a:cubicBezTo>
                    <a:pt x="9384" y="15964"/>
                    <a:pt x="10003" y="16098"/>
                    <a:pt x="10790" y="16098"/>
                  </a:cubicBezTo>
                  <a:cubicBezTo>
                    <a:pt x="11584" y="16093"/>
                    <a:pt x="12202" y="15951"/>
                    <a:pt x="12633" y="15680"/>
                  </a:cubicBezTo>
                  <a:cubicBezTo>
                    <a:pt x="13064" y="15409"/>
                    <a:pt x="13270" y="15036"/>
                    <a:pt x="13270" y="14552"/>
                  </a:cubicBezTo>
                  <a:cubicBezTo>
                    <a:pt x="13270" y="14153"/>
                    <a:pt x="13070" y="13842"/>
                    <a:pt x="12652" y="13606"/>
                  </a:cubicBezTo>
                  <a:cubicBezTo>
                    <a:pt x="12221" y="13367"/>
                    <a:pt x="11477" y="13158"/>
                    <a:pt x="10433" y="12985"/>
                  </a:cubicBezTo>
                  <a:cubicBezTo>
                    <a:pt x="9278" y="12794"/>
                    <a:pt x="8385" y="12496"/>
                    <a:pt x="7803" y="12110"/>
                  </a:cubicBezTo>
                  <a:cubicBezTo>
                    <a:pt x="7210" y="11710"/>
                    <a:pt x="6897" y="11199"/>
                    <a:pt x="6892" y="10591"/>
                  </a:cubicBezTo>
                  <a:cubicBezTo>
                    <a:pt x="6886" y="9899"/>
                    <a:pt x="7266" y="9321"/>
                    <a:pt x="8023" y="8877"/>
                  </a:cubicBezTo>
                  <a:cubicBezTo>
                    <a:pt x="8534" y="8574"/>
                    <a:pt x="9147" y="8376"/>
                    <a:pt x="9833" y="8282"/>
                  </a:cubicBezTo>
                  <a:lnTo>
                    <a:pt x="9822" y="7225"/>
                  </a:lnTo>
                  <a:lnTo>
                    <a:pt x="11665" y="7216"/>
                  </a:lnTo>
                  <a:lnTo>
                    <a:pt x="11671" y="8242"/>
                  </a:lnTo>
                  <a:cubicBezTo>
                    <a:pt x="12496" y="8322"/>
                    <a:pt x="13183" y="8527"/>
                    <a:pt x="13727" y="8841"/>
                  </a:cubicBezTo>
                  <a:cubicBezTo>
                    <a:pt x="14451" y="9272"/>
                    <a:pt x="14851" y="9867"/>
                    <a:pt x="14907" y="10617"/>
                  </a:cubicBezTo>
                  <a:lnTo>
                    <a:pt x="14914" y="10748"/>
                  </a:lnTo>
                  <a:lnTo>
                    <a:pt x="13114" y="10754"/>
                  </a:lnTo>
                  <a:lnTo>
                    <a:pt x="13089" y="10650"/>
                  </a:lnTo>
                  <a:cubicBezTo>
                    <a:pt x="13002" y="10183"/>
                    <a:pt x="12783" y="9832"/>
                    <a:pt x="12427" y="9610"/>
                  </a:cubicBezTo>
                  <a:cubicBezTo>
                    <a:pt x="12077" y="9392"/>
                    <a:pt x="11565" y="9277"/>
                    <a:pt x="10895" y="9282"/>
                  </a:cubicBezTo>
                  <a:cubicBezTo>
                    <a:pt x="10196" y="9282"/>
                    <a:pt x="9640" y="9401"/>
                    <a:pt x="9259" y="9632"/>
                  </a:cubicBezTo>
                  <a:cubicBezTo>
                    <a:pt x="8878" y="9858"/>
                    <a:pt x="8698" y="10160"/>
                    <a:pt x="8702" y="10572"/>
                  </a:cubicBezTo>
                  <a:cubicBezTo>
                    <a:pt x="8702" y="10924"/>
                    <a:pt x="8878" y="11204"/>
                    <a:pt x="9229" y="11408"/>
                  </a:cubicBezTo>
                  <a:cubicBezTo>
                    <a:pt x="9584" y="11621"/>
                    <a:pt x="10216" y="11808"/>
                    <a:pt x="11115" y="11954"/>
                  </a:cubicBezTo>
                  <a:cubicBezTo>
                    <a:pt x="12421" y="12172"/>
                    <a:pt x="13414" y="12492"/>
                    <a:pt x="14076" y="12914"/>
                  </a:cubicBezTo>
                  <a:cubicBezTo>
                    <a:pt x="14732" y="13335"/>
                    <a:pt x="15076" y="13877"/>
                    <a:pt x="15076" y="14521"/>
                  </a:cubicBezTo>
                  <a:cubicBezTo>
                    <a:pt x="15082" y="15289"/>
                    <a:pt x="14676" y="15929"/>
                    <a:pt x="13864" y="16422"/>
                  </a:cubicBezTo>
                  <a:cubicBezTo>
                    <a:pt x="13864" y="16422"/>
                    <a:pt x="13864" y="16422"/>
                    <a:pt x="13864" y="16422"/>
                  </a:cubicBezTo>
                  <a:close/>
                  <a:moveTo>
                    <a:pt x="13995" y="4271"/>
                  </a:moveTo>
                  <a:lnTo>
                    <a:pt x="13995" y="4298"/>
                  </a:lnTo>
                  <a:lnTo>
                    <a:pt x="7161" y="4325"/>
                  </a:lnTo>
                  <a:lnTo>
                    <a:pt x="7372" y="4045"/>
                  </a:lnTo>
                  <a:lnTo>
                    <a:pt x="7754" y="3756"/>
                  </a:lnTo>
                  <a:lnTo>
                    <a:pt x="13245" y="3739"/>
                  </a:lnTo>
                  <a:lnTo>
                    <a:pt x="14789" y="0"/>
                  </a:lnTo>
                  <a:lnTo>
                    <a:pt x="6535" y="31"/>
                  </a:lnTo>
                  <a:lnTo>
                    <a:pt x="7722" y="3668"/>
                  </a:lnTo>
                  <a:cubicBezTo>
                    <a:pt x="6866" y="2984"/>
                    <a:pt x="4761" y="1540"/>
                    <a:pt x="2855" y="2042"/>
                  </a:cubicBezTo>
                  <a:lnTo>
                    <a:pt x="3061" y="2446"/>
                  </a:lnTo>
                  <a:cubicBezTo>
                    <a:pt x="4687" y="2020"/>
                    <a:pt x="6673" y="3472"/>
                    <a:pt x="7372" y="4045"/>
                  </a:cubicBezTo>
                  <a:cubicBezTo>
                    <a:pt x="6210" y="4348"/>
                    <a:pt x="4699" y="4569"/>
                    <a:pt x="3805" y="4001"/>
                  </a:cubicBezTo>
                  <a:lnTo>
                    <a:pt x="3399" y="4329"/>
                  </a:lnTo>
                  <a:cubicBezTo>
                    <a:pt x="3930" y="4667"/>
                    <a:pt x="4605" y="4783"/>
                    <a:pt x="5310" y="4783"/>
                  </a:cubicBezTo>
                  <a:cubicBezTo>
                    <a:pt x="5729" y="4783"/>
                    <a:pt x="6155" y="4734"/>
                    <a:pt x="6566" y="4667"/>
                  </a:cubicBezTo>
                  <a:cubicBezTo>
                    <a:pt x="2687" y="6563"/>
                    <a:pt x="-26" y="10769"/>
                    <a:pt x="0" y="13957"/>
                  </a:cubicBezTo>
                  <a:cubicBezTo>
                    <a:pt x="32" y="18189"/>
                    <a:pt x="4886" y="21600"/>
                    <a:pt x="10828" y="21573"/>
                  </a:cubicBezTo>
                  <a:cubicBezTo>
                    <a:pt x="16782" y="21556"/>
                    <a:pt x="21574" y="18105"/>
                    <a:pt x="21543" y="13877"/>
                  </a:cubicBezTo>
                  <a:cubicBezTo>
                    <a:pt x="21518" y="10468"/>
                    <a:pt x="18344" y="5897"/>
                    <a:pt x="13995" y="4271"/>
                  </a:cubicBezTo>
                  <a:cubicBezTo>
                    <a:pt x="13995" y="4271"/>
                    <a:pt x="13995" y="4271"/>
                    <a:pt x="13995" y="427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5297043" y="4240435"/>
              <a:ext cx="513778" cy="424625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228112" y="4279582"/>
            <a:ext cx="496157" cy="415672"/>
            <a:chOff x="6228112" y="4279582"/>
            <a:chExt cx="496157" cy="415672"/>
          </a:xfrm>
        </p:grpSpPr>
        <p:sp>
          <p:nvSpPr>
            <p:cNvPr id="12" name="Freeform 12"/>
            <p:cNvSpPr/>
            <p:nvPr/>
          </p:nvSpPr>
          <p:spPr>
            <a:xfrm>
              <a:off x="6312789" y="4402646"/>
              <a:ext cx="324707" cy="292608"/>
            </a:xfrm>
            <a:custGeom>
              <a:rect l="l" t="t" r="r" b="b"/>
              <a:pathLst>
                <a:path w="161" h="145">
                  <a:moveTo>
                    <a:pt x="0" y="62"/>
                  </a:moveTo>
                  <a:lnTo>
                    <a:pt x="0" y="145"/>
                  </a:lnTo>
                  <a:lnTo>
                    <a:pt x="31" y="145"/>
                  </a:lnTo>
                  <a:lnTo>
                    <a:pt x="130" y="145"/>
                  </a:lnTo>
                  <a:lnTo>
                    <a:pt x="161" y="145"/>
                  </a:lnTo>
                  <a:lnTo>
                    <a:pt x="161" y="62"/>
                  </a:lnTo>
                  <a:lnTo>
                    <a:pt x="81" y="0"/>
                  </a:lnTo>
                  <a:lnTo>
                    <a:pt x="0" y="6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6228112" y="4279582"/>
              <a:ext cx="496157" cy="248221"/>
            </a:xfrm>
            <a:custGeom>
              <a:rect l="l" t="t" r="r" b="b"/>
              <a:pathLst>
                <a:path w="246" h="123">
                  <a:moveTo>
                    <a:pt x="225" y="80"/>
                  </a:moveTo>
                  <a:lnTo>
                    <a:pt x="225" y="21"/>
                  </a:lnTo>
                  <a:lnTo>
                    <a:pt x="182" y="21"/>
                  </a:lnTo>
                  <a:lnTo>
                    <a:pt x="182" y="47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0" y="97"/>
                  </a:lnTo>
                  <a:lnTo>
                    <a:pt x="21" y="123"/>
                  </a:lnTo>
                  <a:lnTo>
                    <a:pt x="123" y="42"/>
                  </a:lnTo>
                  <a:lnTo>
                    <a:pt x="225" y="123"/>
                  </a:lnTo>
                  <a:lnTo>
                    <a:pt x="246" y="97"/>
                  </a:lnTo>
                  <a:lnTo>
                    <a:pt x="225" y="8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1002893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保持室内空气流通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17207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保持呼吸道通畅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02893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合理饮食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417207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休息与活动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基础护理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1002893" y="1707444"/>
            <a:ext cx="3771900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确保病房空气新鲜，每日定时开窗通风，避免交叉感染。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417207" y="1707444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鼓励患儿多饮水，协助排痰，定期为患儿翻身、拍背。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002893" y="4594193"/>
            <a:ext cx="3771900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给予患儿营养丰富、易于消化的食物，避免过饱或过饿。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417207" y="4594193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保证患儿充足的休息时间，病情允许的情况下可适当活动。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838147" y="1287233"/>
            <a:ext cx="2035112" cy="2035112"/>
            <a:chOff x="3838147" y="1287233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838147" y="1287233"/>
              <a:ext cx="2035112" cy="2035112"/>
            </a:xfrm>
            <a:prstGeom prst="ellipse">
              <a:avLst/>
            </a:prstGeom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56617" y="1941220"/>
            <a:ext cx="595503" cy="1060133"/>
            <a:chOff x="4556617" y="194122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56617" y="194122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61323" y="2678169"/>
            <a:ext cx="653320" cy="651796"/>
            <a:chOff x="1061323" y="2678169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61323" y="2678169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95557" y="2678169"/>
            <a:ext cx="653320" cy="651796"/>
            <a:chOff x="3695557" y="2678169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95557" y="2678169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337221" y="2678169"/>
            <a:ext cx="653320" cy="651796"/>
            <a:chOff x="6337221" y="2678169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337221" y="2678169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62406" y="2678169"/>
            <a:ext cx="651796" cy="651796"/>
            <a:chOff x="8962406" y="2678169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62406" y="2678169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观察体温变化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观察呼吸状况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观察缺氧情况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观察并发症先兆</a:t>
            </a:r>
          </a:p>
        </p:txBody>
      </p:sp>
      <p:grpSp>
        <p:nvGrpSpPr>
          <p:cNvPr id="82" name="Group 8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3" name="AutoShape 8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TextBox 10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病情观察</a:t>
              </a:r>
            </a:p>
          </p:txBody>
        </p:sp>
      </p:grpSp>
      <p:sp>
        <p:nvSpPr>
          <p:cNvPr id="104" name="TextBox 104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观察口唇、甲床等部位有无发绀，及时发现并处理缺氧症状。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注意呼吸频率、节律及深度，有无呼吸困难表现。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定时记录患儿体温，观察热型及伴随症状。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如出现心悸、胸闷、气急等症状，及时报告医生处理。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预防心力衰竭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预防呼吸衰竭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预防中毒性脑病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预防脓胸和脓气胸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并发症预防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4567" r="14567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5109" b="510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24942" r="24942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控制患儿活动量，避免剧烈运动和情绪激动，减少心脏负担。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密切观察患儿呼吸状况，及时处理呼吸道梗阻，保持呼吸道通畅。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注意观察患儿意识状态、瞳孔变化及惊厥先兆，及时处理。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观察患儿有无胸痛、呼吸困难等症状，及时行胸部X线检查，以便早期发现和处理。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小儿重症肺炎的药物治疗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https://d.book118.com/608056064021006024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2024-08-31T01:28:49.667</cp:lastPrinted>
  <dcterms:created xsi:type="dcterms:W3CDTF">2024-08-30T17:28:49Z</dcterms:created>
  <dcterms:modified xsi:type="dcterms:W3CDTF">2024-08-30T17:28:51Z</dcterms:modified>
</cp:coreProperties>
</file>