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GELAND+MS-UIGothic"/>
      <p:regular r:id="rId19"/>
    </p:embeddedFont>
    <p:embeddedFont>
      <p:font typeface="NLANKN+PVESIN+ArialMT"/>
      <p:regular r:id="rId20"/>
    </p:embeddedFont>
    <p:embeddedFont>
      <p:font typeface="VGJVVL+ANISEV+Arial-BoldMT"/>
      <p:regular r:id="rId21"/>
    </p:embeddedFont>
    <p:embeddedFont>
      <p:font typeface="NBGOSE+BWDDJA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AC7C4-29EB-4845-B705-8DF18ABEF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7724C-DAAA-4522-B136-E18CE856A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886C5-86E1-4BA8-A627-BD40F51E8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16234-2FEC-4CA5-A977-6854F7C43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75FF30-CCFD-4FD3-9D82-67DDA4FD7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AF158-77DC-47F3-8B14-2ADCC4728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AD1C4F-5E56-403C-A02B-6BD1834BA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74CCA-A6C6-4928-9F1F-C86E33943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8467B-FA64-4492-A736-0B451ADB2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23579-A944-4F13-A9F9-AC2BCD2AF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532F2-04BD-46B8-8EC4-7A7980DB2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6121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GELAND+MS-UIGothic"/>
                <a:cs typeface="GELAND+MS-UIGothic"/>
              </a:rPr>
              <a:t>洛神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491930"/>
            <a:ext cx="3404501" cy="13322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NLANKN+PVESIN+ArialMT"/>
                <a:cs typeface="NLANKN+PVESIN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GELAND+MS-UIGothic"/>
                <a:cs typeface="GELAND+MS-UIGothic"/>
              </a:rPr>
              <a:t>洛神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赋</a:t>
            </a:r>
            <a:r>
              <a:rPr sz="2400">
                <a:solidFill>
                  <a:srgbClr val="FFEACF"/>
                </a:solidFill>
                <a:latin typeface="GELAND+MS-UIGothic"/>
                <a:cs typeface="GELAND+MS-UIGothic"/>
              </a:rPr>
              <a:t>中的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艺术</a:t>
            </a:r>
            <a:r>
              <a:rPr sz="2400">
                <a:solidFill>
                  <a:srgbClr val="FFEACF"/>
                </a:solidFill>
                <a:latin typeface="GELAND+MS-UIGothic"/>
                <a:cs typeface="GELAND+MS-UIGothic"/>
              </a:rPr>
              <a:t>特色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NLANKN+PVESIN+ArialMT"/>
                <a:cs typeface="NLANKN+PVESIN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GELAND+MS-UIGothic"/>
                <a:cs typeface="GELAND+MS-UIGothic"/>
              </a:rPr>
              <a:t>洛神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赋</a:t>
            </a:r>
            <a:r>
              <a:rPr sz="2400">
                <a:solidFill>
                  <a:srgbClr val="FFEACF"/>
                </a:solidFill>
                <a:latin typeface="GELAND+MS-UIGothic"/>
                <a:cs typeface="GELAND+MS-UIGothic"/>
              </a:rPr>
              <a:t>中的文化内涵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VGJVVL+ANISEV+Arial-BoldMT"/>
                <a:cs typeface="VGJVVL+ANISEV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41215" y="4137893"/>
            <a:ext cx="37687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GELAND+MS-UIGothic"/>
                <a:cs typeface="GELAND+MS-UIGothic"/>
              </a:rPr>
              <a:t>洛神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赋简</a:t>
            </a:r>
            <a:r>
              <a:rPr sz="4550">
                <a:solidFill>
                  <a:srgbClr val="FFEACF"/>
                </a:solidFill>
                <a:latin typeface="GELAND+MS-UIGothic"/>
                <a:cs typeface="GELAND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ELAND+MS-UIGothic"/>
                <a:cs typeface="GELAND+MS-UIGothic"/>
              </a:rPr>
              <a:t>文本梳理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NBGOSE+BWDDJA+MicrosoftYaHei-Bold"/>
                <a:cs typeface="NBGOSE+BWDDJA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NBGOSE+BWDDJA+MicrosoftYaHei-Bold"/>
                <a:cs typeface="NBGOSE+BWDDJA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ELAND+MS-UIGothic"/>
                <a:cs typeface="GELAND+MS-UIGothic"/>
              </a:rPr>
              <a:t>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FF960E"/>
                </a:solidFill>
                <a:latin typeface="GELAND+MS-UIGothic"/>
                <a:cs typeface="GELAND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FFFFFF"/>
                </a:solidFill>
                <a:latin typeface="GELAND+MS-UIGothic"/>
                <a:cs typeface="GELAND+MS-UIGothic"/>
              </a:rPr>
              <a:t>《洛神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赋</a:t>
            </a:r>
            <a:r>
              <a:rPr sz="1350">
                <a:solidFill>
                  <a:srgbClr val="FFFFFF"/>
                </a:solidFill>
                <a:latin typeface="GELAND+MS-UIGothic"/>
                <a:cs typeface="GELAND+MS-UIGothic"/>
              </a:rPr>
              <a:t>》中的人神之恋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GELAND+MS-UIGothic"/>
                <a:cs typeface="GELAND+MS-UIGothic"/>
              </a:rPr>
              <a:t>行深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ELAND+MS-UIGothic"/>
                <a:cs typeface="GELAND+MS-UIGothic"/>
              </a:rPr>
              <a:t>入剖析，探究其背后的文化内涵与情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ELAND+MS-UIGothic"/>
                <a:cs typeface="GELAND+MS-UIGothic"/>
              </a:rPr>
              <a:t>感表达。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艺术</a:t>
            </a:r>
            <a:r>
              <a:rPr sz="3000">
                <a:solidFill>
                  <a:srgbClr val="FF960E"/>
                </a:solidFill>
                <a:latin typeface="GELAND+MS-UIGothic"/>
                <a:cs typeface="GELAND+MS-UIGothic"/>
              </a:rPr>
              <a:t>手法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鉴赏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ELAND+MS-UIGothic"/>
                <a:cs typeface="GELAND+MS-UIGothic"/>
              </a:rPr>
              <a:t>文化背景探究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VGJVVL+ANISEV+Arial-BoldMT"/>
                <a:cs typeface="VGJVVL+ANISEV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GELAND+MS-UIGothic"/>
                <a:cs typeface="GELAND+MS-UIGothic"/>
              </a:rPr>
              <a:t>洛神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赋</a:t>
            </a:r>
            <a:r>
              <a:rPr sz="4550" spc="25">
                <a:solidFill>
                  <a:srgbClr val="FFEACF"/>
                </a:solidFill>
                <a:latin typeface="GELAND+MS-UIGothic"/>
                <a:cs typeface="GELAND+MS-UIGothic"/>
              </a:rPr>
              <a:t>中的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艺术</a:t>
            </a:r>
            <a:r>
              <a:rPr sz="4550" spc="27">
                <a:solidFill>
                  <a:srgbClr val="FFEACF"/>
                </a:solidFill>
                <a:latin typeface="GELAND+MS-UIGothic"/>
                <a:cs typeface="GELAND+MS-UIGothic"/>
              </a:rPr>
              <a:t>特色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FF960E"/>
                </a:solidFill>
                <a:latin typeface="GELAND+MS-UIGothic"/>
                <a:cs typeface="GELAND+MS-UIGothic"/>
              </a:rPr>
              <a:t>言与修辞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BGOSE+BWDDJA+MicrosoftYaHei-Bold"/>
                <a:cs typeface="NBGOSE+BWDDJ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BGOSE+BWDDJA+MicrosoftYaHei-Bold"/>
                <a:cs typeface="NBGOSE+BWDDJ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BGOSE+BWDDJA+MicrosoftYaHei-Bold"/>
                <a:cs typeface="NBGOSE+BWDDJ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FF960E"/>
                </a:solidFill>
                <a:latin typeface="GELAND+MS-UIGothic"/>
                <a:cs typeface="GELAND+MS-UIGothic"/>
              </a:rPr>
              <a:t>言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FF960E"/>
                </a:solidFill>
                <a:latin typeface="GELAND+MS-UIGothic"/>
                <a:cs typeface="GELAND+MS-UIGothic"/>
              </a:rPr>
              <a:t>美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GELAND+MS-UIGothic"/>
                <a:cs typeface="GELAND+MS-UIGothic"/>
              </a:rPr>
              <a:t>音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乐</a:t>
            </a:r>
            <a:r>
              <a:rPr sz="2000" spc="25">
                <a:solidFill>
                  <a:srgbClr val="FF960E"/>
                </a:solidFill>
                <a:latin typeface="GELAND+MS-UIGothic"/>
                <a:cs typeface="GELAND+MS-UIGothic"/>
              </a:rPr>
              <a:t>感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GELAND+MS-UIGothic"/>
                <a:cs typeface="GELAND+MS-UIGothic"/>
              </a:rPr>
              <a:t>画面感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ELAND+MS-UIGothic"/>
                <a:cs typeface="GELAND+MS-UIGothic"/>
              </a:rPr>
              <a:t>意象与意境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GELAND+MS-UIGothic"/>
                <a:cs typeface="GELAND+MS-UIGothic"/>
              </a:rPr>
              <a:t>浪漫的意境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GELAND+MS-UIGothic"/>
                <a:cs typeface="GELAND+MS-UIGothic"/>
              </a:rPr>
              <a:t>独特的意象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GELAND+MS-UIGothic"/>
                <a:cs typeface="GELAND+MS-UIGothic"/>
              </a:rPr>
              <a:t>寓言的象征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ELAND+MS-UIGothic"/>
                <a:cs typeface="GELAND+MS-UIGothic"/>
              </a:rPr>
              <a:t>人物塑造与情感表达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GELAND+MS-UIGothic"/>
                <a:cs typeface="GELAND+MS-UIGothic"/>
              </a:rPr>
              <a:t>人物形象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鲜</a:t>
            </a:r>
            <a:r>
              <a:rPr sz="2000">
                <a:solidFill>
                  <a:srgbClr val="FF960E"/>
                </a:solidFill>
                <a:latin typeface="GELAND+MS-UIGothic"/>
                <a:cs typeface="GELAND+MS-UIGothic"/>
              </a:rPr>
              <a:t>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GELAND+MS-UIGothic"/>
                <a:cs typeface="GELAND+MS-UIGothic"/>
              </a:rPr>
              <a:t>情感真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挚动</a:t>
            </a:r>
            <a:r>
              <a:rPr sz="2000">
                <a:solidFill>
                  <a:srgbClr val="FF960E"/>
                </a:solidFill>
                <a:latin typeface="GELAND+MS-UIGothic"/>
                <a:cs typeface="GELAND+MS-UIGothic"/>
              </a:rPr>
              <a:t>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GELAND+MS-UIGothic"/>
                <a:cs typeface="GELAND+MS-UIGothic"/>
              </a:rPr>
              <a:t>哲理深刻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作者通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过细腻</a:t>
            </a: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的描写，使洛神形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象栩栩如生，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者仿佛能感受到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她的温柔、美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和深情。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赋</a:t>
            </a: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中表达了作者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美好事物的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和追求，以及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人生短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暂</a:t>
            </a: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和无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常的感慨，情感真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挚动</a:t>
            </a: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人。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赋</a:t>
            </a: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还蕴</a:t>
            </a: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含着深刻的哲理，如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人生无常的感悟，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美好生活的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向往等，使作品具有深刻的思想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ELAND+MS-UIGothic"/>
                <a:cs typeface="GELAND+MS-UIGothic"/>
              </a:rPr>
              <a:t>内涵。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VGJVVL+ANISEV+Arial-BoldMT"/>
                <a:cs typeface="VGJVVL+ANISEV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9165" y="4137893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GELAND+MS-UIGothic"/>
                <a:cs typeface="GELAND+MS-UIGothic"/>
              </a:rPr>
              <a:t>洛神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赋</a:t>
            </a:r>
            <a:r>
              <a:rPr sz="4550" spc="25">
                <a:solidFill>
                  <a:srgbClr val="FFEACF"/>
                </a:solidFill>
                <a:latin typeface="GELAND+MS-UIGothic"/>
                <a:cs typeface="GELAND+MS-UIGothic"/>
              </a:rPr>
              <a:t>中的文化内涵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ELAND+MS-UIGothic"/>
                <a:cs typeface="GELAND+MS-UIGothic"/>
              </a:rPr>
              <a:t>中国古代文化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传统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GELAND+MS-UIGothic"/>
                <a:cs typeface="GELAND+MS-UIGothic"/>
              </a:rPr>
              <a:t>尊重自然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GELAND+MS-UIGothic"/>
                <a:cs typeface="GELAND+MS-UIGothic"/>
              </a:rPr>
              <a:t>追求和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GELAND+MS-UIGothic"/>
                <a:cs typeface="GELAND+MS-UIGothic"/>
              </a:rPr>
              <a:t>道德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约</a:t>
            </a:r>
            <a:r>
              <a:rPr sz="2300">
                <a:solidFill>
                  <a:srgbClr val="FF960E"/>
                </a:solidFill>
                <a:latin typeface="GELAND+MS-UIGothic"/>
                <a:cs typeface="GELAND+MS-UIGothic"/>
              </a:rPr>
              <a:t>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GELAND+MS-UIGothic"/>
                <a:cs typeface="GELAND+MS-UIGothic"/>
              </a:rPr>
              <a:t>儒家思想与道家思想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GELAND+MS-UIGothic"/>
                <a:cs typeface="GELAND+MS-UIGothic"/>
              </a:rPr>
              <a:t>儒家思想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GELAND+MS-UIGothic"/>
                <a:cs typeface="GELAND+MS-UIGothic"/>
              </a:rPr>
              <a:t>道家思想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GELAND+MS-UIGothic"/>
                <a:cs typeface="GELAND+MS-UIGothic"/>
              </a:rPr>
              <a:t>融合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https://d.book118.com/608066121070006042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GELAND+MS-UIGothic</vt:lpstr>
      <vt:lpstr>NLANKN+PVESIN+ArialMT</vt:lpstr>
      <vt:lpstr>Times New Roman</vt:lpstr>
      <vt:lpstr>SimSun</vt:lpstr>
      <vt:lpstr>VGJVVL+ANISEV+Arial-BoldMT</vt:lpstr>
      <vt:lpstr>NBGOSE+BWDDJA+MicrosoftYaHei-Bold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2024-09-21T16:34:33.616</cp:lastPrinted>
  <dcterms:created xsi:type="dcterms:W3CDTF">2024-09-21T08:34:33Z</dcterms:created>
  <dcterms:modified xsi:type="dcterms:W3CDTF">2024-09-21T08:34:34Z</dcterms:modified>
</cp:coreProperties>
</file>