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95C4377-C01C-48B3-A9D6-1926BE25AA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5EBD239-B73E-41EA-AC42-14E802329B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70D2329-6D04-4578-A767-E13FAF20BA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D5FEF24-FD1B-4EE7-BCAC-63879AD8711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ED406F0-E702-483C-B692-F3169610650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C073209-110C-4E30-8DB1-A18F89F4931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57E0100-98AF-4676-AAB7-33655046C5E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D31CE95-A605-4D37-8BC2-DCD30581FA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27BE4D1-8C39-411C-8A94-D6BB47AC554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968636-78EC-4BB8-982F-A956918411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391B515-7506-4F70-80AF-3F7D05172C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080710040520060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solidFill>
                <a:latin typeface="Microsoft Yahei"/>
                <a:ea typeface="Microsoft Yahei"/>
                <a:cs typeface="Microsoft Yahei"/>
              </a:rPr>
              <a:t>岗位胜任力评价课件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岗位胜任力评价概述</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岗位胜任力评价标准</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岗位胜任力评价方法</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岗位胜任力评价实施</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岗位胜任力评价案例分析</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岗位胜任力评价总结与展望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solidFill>
                <a:latin typeface="Microsoft Yahei"/>
                <a:ea typeface="Microsoft Yahei"/>
                <a:cs typeface="Microsoft Yahei"/>
              </a:rPr>
              <a:t>岗位胜任力评价概述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776" r="2377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岗位胜任力评价是指通过系统的方法和工具，对员工在特定岗位上的工作能力和表现进行评估的过程。</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帮助组织了解员工的工作能力和表现，为员工的职业发展提供指导，同时为组织的人力资源管理提供依据。</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意义</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定义与意义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目的</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岗位胜任力评价的目的是为了提供员工在特定岗位上的工作能力和表现的评价标准，帮助组织了解员工的能力和需求，为员工的职业发展提供指导，同时为组织的人力资源管理提供依据。</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原则</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岗位胜任力评价应遵循公平、公正、客观、全面和标准化的原则，以确保评价结果的准确性和可靠性。</a:t>
            </a:r>
          </a:p>
        </p:txBody>
      </p:sp>
      <p:sp>
        <p:nvSpPr>
          <p:cNvPr id="6" name="AutoShape 6"/>
          <p:cNvSpPr/>
          <p:nvPr/>
        </p:nvSpPr>
        <p:spPr>
          <a:xfrm>
            <a:off x="88440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评价的目的和原则</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6824385" y="841294"/>
            <a:ext cx="4968573" cy="5706182"/>
            <a:chOff x="6824385" y="841294"/>
            <a:chExt cx="4968573" cy="5706182"/>
          </a:xfrm>
        </p:grpSpPr>
        <p:pic>
          <p:nvPicPr>
            <p:cNvPr id="3" name="Picture 3"/>
            <p:cNvPicPr>
              <a:picLocks noChangeAspect="1"/>
            </p:cNvPicPr>
            <p:nvPr/>
          </p:nvPicPr>
          <p:blipFill>
            <a:blip r:embed="rId2">
              <a:alphaModFix/>
            </a:blip>
            <a:stretch>
              <a:fillRect/>
            </a:stretch>
          </p:blipFill>
          <p:spPr>
            <a:xfrm>
              <a:off x="9032810" y="3787328"/>
              <a:ext cx="2760148" cy="2760148"/>
            </a:xfrm>
            <a:prstGeom prst="parallelogram">
              <a:avLst/>
            </a:prstGeom>
          </p:spPr>
        </p:pic>
        <p:pic>
          <p:nvPicPr>
            <p:cNvPr id="4" name="Picture 4"/>
            <p:cNvPicPr>
              <a:picLocks noChangeAspect="1"/>
            </p:cNvPicPr>
            <p:nvPr/>
          </p:nvPicPr>
          <p:blipFill>
            <a:blip r:embed="rId3">
              <a:alphaModFix/>
            </a:blip>
            <a:srcRect t="12500" b="12500"/>
            <a:stretch>
              <a:fillRect/>
            </a:stretch>
          </p:blipFill>
          <p:spPr>
            <a:xfrm>
              <a:off x="6824385" y="3787328"/>
              <a:ext cx="2760148" cy="2760148"/>
            </a:xfrm>
            <a:prstGeom prst="parallelogram">
              <a:avLst/>
            </a:prstGeom>
          </p:spPr>
        </p:pic>
        <p:pic>
          <p:nvPicPr>
            <p:cNvPr id="5" name="Picture 5"/>
            <p:cNvPicPr>
              <a:picLocks noChangeAspect="1"/>
            </p:cNvPicPr>
            <p:nvPr/>
          </p:nvPicPr>
          <p:blipFill>
            <a:blip r:embed="rId4">
              <a:alphaModFix/>
            </a:blip>
            <a:stretch>
              <a:fillRect/>
            </a:stretch>
          </p:blipFill>
          <p:spPr>
            <a:xfrm>
              <a:off x="8544638" y="841294"/>
              <a:ext cx="2760148" cy="2760148"/>
            </a:xfrm>
            <a:prstGeom prst="parallelogram">
              <a:avLst/>
            </a:prstGeom>
          </p:spPr>
        </p:pic>
      </p:grpSp>
      <p:sp>
        <p:nvSpPr>
          <p:cNvPr id="6" name="Freeform 6"/>
          <p:cNvSpPr/>
          <p:nvPr/>
        </p:nvSpPr>
        <p:spPr>
          <a:xfrm>
            <a:off x="1017623" y="5380730"/>
            <a:ext cx="380341" cy="469833"/>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7" name="Freeform 7"/>
          <p:cNvSpPr/>
          <p:nvPr/>
        </p:nvSpPr>
        <p:spPr>
          <a:xfrm>
            <a:off x="1397964" y="5380730"/>
            <a:ext cx="380341" cy="469833"/>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8" name="Freeform 8"/>
          <p:cNvSpPr/>
          <p:nvPr/>
        </p:nvSpPr>
        <p:spPr>
          <a:xfrm>
            <a:off x="1778306" y="5380730"/>
            <a:ext cx="380341" cy="469833"/>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lumMod val="40000"/>
              <a:lumOff val="6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9" name="TextBox 9"/>
          <p:cNvSpPr txBox="1"/>
          <p:nvPr/>
        </p:nvSpPr>
        <p:spPr>
          <a:xfrm>
            <a:off x="763201" y="1453600"/>
            <a:ext cx="5647282" cy="3901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solidFill>
                <a:latin typeface="Microsoft Yahei"/>
                <a:ea typeface="Microsoft Yahei"/>
                <a:cs typeface="Microsoft Yahei"/>
              </a:rPr>
              <a:t>流程：岗位胜任力评价通常包括以下步骤：1）确定评价目标和评价标准；2）收集和分析数据；3）制定评价计划；4）实施评价；5）撰写评价报告；6）反馈和改进。</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评价的流程和步骤</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步骤</a:t>
            </a:r>
          </a:p>
        </p:txBody>
      </p:sp>
      <p:sp>
        <p:nvSpPr>
          <p:cNvPr id="4" name="AutoShape 4"/>
          <p:cNvSpPr/>
          <p:nvPr/>
        </p:nvSpPr>
        <p:spPr>
          <a:xfrm>
            <a:off x="1491031" y="3030193"/>
            <a:ext cx="8008040" cy="1267968"/>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1. 确定评价目标和评价标准：根据组织的战略目标和员工的实际情况，确定评价的目标和标准。</a:t>
            </a:r>
          </a:p>
        </p:txBody>
      </p:sp>
      <p:pic>
        <p:nvPicPr>
          <p:cNvPr id="6" name="Picture 6"/>
          <p:cNvPicPr>
            <a:picLocks noChangeAspect="1"/>
          </p:cNvPicPr>
          <p:nvPr/>
        </p:nvPicPr>
        <p:blipFill>
          <a:blip r:embed="rId2"/>
          <a:srcRect t="21899" b="21899"/>
          <a:stretch>
            <a:fillRect/>
          </a:stretch>
        </p:blipFill>
        <p:spPr>
          <a:xfrm>
            <a:off x="539110" y="1388510"/>
            <a:ext cx="2256056" cy="1267968"/>
          </a:xfrm>
          <a:prstGeom prst="rect">
            <a:avLst/>
          </a:prstGeom>
        </p:spPr>
      </p:pic>
      <p:pic>
        <p:nvPicPr>
          <p:cNvPr id="7" name="Picture 7"/>
          <p:cNvPicPr>
            <a:picLocks noChangeAspect="1"/>
          </p:cNvPicPr>
          <p:nvPr/>
        </p:nvPicPr>
        <p:blipFill>
          <a:blip r:embed="rId3"/>
          <a:srcRect t="21899" b="21899"/>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2. 收集和分析数据：通过问卷调查、面试、观察、绩效评估等方式收集数据，并对数据进行整理和分析。</a:t>
            </a:r>
          </a:p>
        </p:txBody>
      </p:sp>
      <p:pic>
        <p:nvPicPr>
          <p:cNvPr id="10" name="Picture 10"/>
          <p:cNvPicPr>
            <a:picLocks noChangeAspect="1"/>
          </p:cNvPicPr>
          <p:nvPr/>
        </p:nvPicPr>
        <p:blipFill>
          <a:blip r:embed="rId4"/>
          <a:srcRect t="21899" b="21899"/>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评价的流程和步骤</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style>
          <a:lnRef idx="0">
            <a:schemeClr val="dk1"/>
          </a:lnRef>
          <a:fillRef idx="1">
            <a:schemeClr val="dk1"/>
          </a:fillRef>
          <a:effectRef idx="0">
            <a:schemeClr val="dk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style>
          <a:lnRef idx="0">
            <a:schemeClr val="dk1"/>
          </a:lnRef>
          <a:fillRef idx="1">
            <a:schemeClr val="dk1"/>
          </a:fillRef>
          <a:effectRef idx="0">
            <a:schemeClr val="dk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pic>
        <p:nvPicPr>
          <p:cNvPr id="4" name="Picture 4"/>
          <p:cNvPicPr>
            <a:picLocks noChangeAspect="1"/>
          </p:cNvPicPr>
          <p:nvPr/>
        </p:nvPicPr>
        <p:blipFill>
          <a:blip r:embed="rId2"/>
          <a:srcRect t="116" b="116"/>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267" r="12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solidFill>
                <a:latin typeface="Microsoft Yahei"/>
                <a:ea typeface="Microsoft Yahei"/>
                <a:cs typeface="Microsoft Yahei"/>
              </a:rPr>
              <a:t>根据评价目标和标准，制定具体的评价计划，包括评价的时间、人员、方法等。</a:t>
            </a:r>
            <a:endParaRPr lang="en-US" sz="1100"/>
          </a:p>
        </p:txBody>
      </p:sp>
      <p:sp>
        <p:nvSpPr>
          <p:cNvPr id="15" name="AutoShape 15"/>
          <p:cNvSpPr/>
          <p:nvPr/>
        </p:nvSpPr>
        <p:spPr>
          <a:xfrm>
            <a:off x="747336" y="2037683"/>
            <a:ext cx="2553871" cy="42262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solidFill>
                <a:latin typeface="Microsoft Yahei"/>
                <a:ea typeface="Microsoft Yahei"/>
                <a:cs typeface="Microsoft Yahei"/>
              </a:rPr>
              <a:t>3. 制定评价计划</a:t>
            </a:r>
            <a:endParaRPr lang="en-US" sz="1100"/>
          </a:p>
        </p:txBody>
      </p:sp>
      <p:sp>
        <p:nvSpPr>
          <p:cNvPr id="16" name="AutoShape 16"/>
          <p:cNvSpPr/>
          <p:nvPr/>
        </p:nvSpPr>
        <p:spPr>
          <a:xfrm>
            <a:off x="1940528" y="5092530"/>
            <a:ext cx="2552700" cy="891876"/>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solidFill>
                <a:latin typeface="Microsoft Yahei"/>
                <a:ea typeface="Microsoft Yahei"/>
                <a:cs typeface="Microsoft Yahei"/>
              </a:rPr>
              <a:t>按照评价计划，对员工进行具体的评价，包括工作能力、工作表现、职业素养等方面。</a:t>
            </a:r>
            <a:endParaRPr lang="en-US" sz="1100"/>
          </a:p>
        </p:txBody>
      </p:sp>
      <p:sp>
        <p:nvSpPr>
          <p:cNvPr id="17" name="AutoShape 17"/>
          <p:cNvSpPr/>
          <p:nvPr/>
        </p:nvSpPr>
        <p:spPr>
          <a:xfrm>
            <a:off x="1940528" y="4661950"/>
            <a:ext cx="2084356" cy="403578"/>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solidFill>
                <a:latin typeface="Microsoft Yahei"/>
                <a:ea typeface="Microsoft Yahei"/>
                <a:cs typeface="Microsoft Yahei"/>
              </a:rPr>
              <a:t>4. 实施评价</a:t>
            </a:r>
            <a:endParaRPr lang="en-US" sz="1100"/>
          </a:p>
        </p:txBody>
      </p:sp>
      <p:sp>
        <p:nvSpPr>
          <p:cNvPr id="18" name="AutoShape 18"/>
          <p:cNvSpPr/>
          <p:nvPr/>
        </p:nvSpPr>
        <p:spPr>
          <a:xfrm>
            <a:off x="8872233" y="2402205"/>
            <a:ext cx="2552700" cy="108278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根据评价结果，撰写评价报告，对员工的工作能力和表现进行总结和分析。</a:t>
            </a:r>
            <a:endParaRPr lang="en-US" sz="1100"/>
          </a:p>
        </p:txBody>
      </p:sp>
      <p:sp>
        <p:nvSpPr>
          <p:cNvPr id="19" name="AutoShape 19"/>
          <p:cNvSpPr/>
          <p:nvPr/>
        </p:nvSpPr>
        <p:spPr>
          <a:xfrm>
            <a:off x="8872233" y="2037683"/>
            <a:ext cx="2569478" cy="44168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solidFill>
                <a:latin typeface="Microsoft Yahei"/>
                <a:ea typeface="Microsoft Yahei"/>
                <a:cs typeface="Microsoft Yahei"/>
              </a:rPr>
              <a:t>5. 撰写评价报告</a:t>
            </a:r>
            <a:endParaRPr lang="en-US" sz="1100"/>
          </a:p>
        </p:txBody>
      </p:sp>
      <p:sp>
        <p:nvSpPr>
          <p:cNvPr id="20" name="AutoShape 20"/>
          <p:cNvSpPr/>
          <p:nvPr/>
        </p:nvSpPr>
        <p:spPr>
          <a:xfrm>
            <a:off x="7814024" y="5112856"/>
            <a:ext cx="2552700" cy="933977"/>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solidFill>
                <a:latin typeface="Microsoft Yahei"/>
                <a:ea typeface="Microsoft Yahei"/>
                <a:cs typeface="Microsoft Yahei"/>
              </a:rPr>
              <a:t>将评价结果反馈给员工和管理层，针对问题和不足进行改进和提升。</a:t>
            </a:r>
            <a:endParaRPr lang="en-US" sz="1100"/>
          </a:p>
        </p:txBody>
      </p:sp>
      <p:sp>
        <p:nvSpPr>
          <p:cNvPr id="21" name="AutoShape 21"/>
          <p:cNvSpPr/>
          <p:nvPr/>
        </p:nvSpPr>
        <p:spPr>
          <a:xfrm>
            <a:off x="8314658" y="4661950"/>
            <a:ext cx="2084356" cy="42262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solidFill>
                <a:latin typeface="Microsoft Yahei"/>
                <a:ea typeface="Microsoft Yahei"/>
                <a:cs typeface="Microsoft Yahei"/>
              </a:rPr>
              <a:t>6. 反馈和改进</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评价的流程和步骤</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solidFill>
                <a:latin typeface="Microsoft Yahei"/>
                <a:ea typeface="Microsoft Yahei"/>
                <a:cs typeface="Microsoft Yahei"/>
              </a:rPr>
              <a:t>岗位胜任力评价标准</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pic>
        <p:nvPicPr>
          <p:cNvPr id="4" name="Picture 4"/>
          <p:cNvPicPr>
            <a:picLocks noChangeAspect="1"/>
          </p:cNvPicPr>
          <p:nvPr/>
        </p:nvPicPr>
        <p:blipFill>
          <a:blip r:embed="rId2">
            <a:alphaModFix amt="70000"/>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总结词：核心能力</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详细描述：对专业知识和技能的掌握是岗位胜任力的基础，评价时应重点考虑员工是否具备足够的理论知识和实践技能，能否独立完成该岗位的工作任务。</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专业知识与技能</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https://d.book118.com/608071004052006023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40</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2024-08-29T22:05:47.832</cp:lastPrinted>
  <dcterms:created xsi:type="dcterms:W3CDTF">2024-08-29T14:05:47Z</dcterms:created>
  <dcterms:modified xsi:type="dcterms:W3CDTF">2024-08-29T14:05:49Z</dcterms:modified>
</cp:coreProperties>
</file>