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1" r:id="rId24"/>
  </p:sldIdLst>
  <p:sldSz cx="9144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6FDE653-60A9-48F7-B03B-8548C767A7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FDAFF1-1CA2-4A28-A8AB-323B6A32DE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BC67D87-C436-4296-B270-C668D2D068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29AD8FE-90A7-4022-8801-944C037C99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EE3316F-D2F8-4B0C-A964-742A6BCE076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FD42295-3BA5-48D7-92F5-6BFCDD4F578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32FD221-2CAA-4BE3-A171-9CEAFF1C935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362F65-ED96-48F1-BBD0-EA1C41938F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1C9743-378D-47D0-B6B4-012B3338E3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65E191-D27A-4657-87BD-FA706A0BBE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3B5A44-97E7-455C-BE6B-50E11A963B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sz="4400" b="1" i="0">
                <a:solidFill>
                  <a:srgbClr val="FFCC00"/>
                </a:solidFill>
                <a:latin typeface="Microsoft JhengHei"/>
                <a:cs typeface="Microsoft JhengHei"/>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3200" b="0" i="0">
                <a:solidFill>
                  <a:schemeClr val="bg1"/>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defRPr sz="1400" b="0" i="0">
                <a:solidFill>
                  <a:schemeClr val="bg1"/>
                </a:solidFill>
                <a:latin typeface="Arial"/>
                <a:cs typeface="Arial"/>
              </a:defRPr>
            </a:lvl1pPr>
          </a:lstStyle>
          <a:p>
            <a:pPr marL="12700">
              <a:lnSpc>
                <a:spcPts val="1645"/>
              </a:lnSpc>
            </a:pPr>
            <a:r>
              <a:rPr spc="-10"/>
              <a:t>2023/11/13</a:t>
            </a:r>
          </a:p>
        </p:txBody>
      </p:sp>
      <p:sp>
        <p:nvSpPr>
          <p:cNvPr id="6" name="Holder 6"/>
          <p:cNvSpPr>
            <a:spLocks noGrp="1"/>
          </p:cNvSpPr>
          <p:nvPr>
            <p:ph type="sldNum" sz="quarter" idx="7"/>
          </p:nvPr>
        </p:nvSpPr>
        <p:spPr/>
        <p:txBody>
          <a:bodyPr lIns="0" tIns="0" rIns="0" bIns="0"/>
          <a:lstStyle>
            <a:lvl1pPr>
              <a:defRPr sz="1400" b="0" i="0">
                <a:solidFill>
                  <a:schemeClr val="bg1"/>
                </a:solidFill>
                <a:latin typeface="Arial"/>
                <a:cs typeface="Arial"/>
              </a:defRPr>
            </a:lvl1pPr>
          </a:lstStyle>
          <a:p>
            <a:pPr marL="38100">
              <a:lnSpc>
                <a:spcPts val="1645"/>
              </a:lnSpc>
            </a:pPr>
            <a:fld id="{81D60167-4931-47E6-BA6A-407CBD079E47}" type="slidenum">
              <a:rPr spc="-25"/>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400" b="1" i="0">
                <a:solidFill>
                  <a:srgbClr val="FFCC00"/>
                </a:solidFill>
                <a:latin typeface="Microsoft JhengHei"/>
                <a:cs typeface="Microsoft JhengHei"/>
              </a:defRPr>
            </a:lvl1pPr>
          </a:lstStyle>
          <a:p/>
        </p:txBody>
      </p:sp>
      <p:sp>
        <p:nvSpPr>
          <p:cNvPr id="3" name="Holder 3"/>
          <p:cNvSpPr>
            <a:spLocks noGrp="1"/>
          </p:cNvSpPr>
          <p:nvPr>
            <p:ph type="body" idx="1"/>
          </p:nvPr>
        </p:nvSpPr>
        <p:spPr/>
        <p:txBody>
          <a:bodyPr lIns="0" tIns="0" rIns="0" bIns="0"/>
          <a:lstStyle>
            <a:lvl1pPr>
              <a:defRPr sz="3200" b="0" i="0">
                <a:solidFill>
                  <a:schemeClr val="bg1"/>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defRPr sz="1400" b="0" i="0">
                <a:solidFill>
                  <a:schemeClr val="bg1"/>
                </a:solidFill>
                <a:latin typeface="Arial"/>
                <a:cs typeface="Arial"/>
              </a:defRPr>
            </a:lvl1pPr>
          </a:lstStyle>
          <a:p>
            <a:pPr marL="12700">
              <a:lnSpc>
                <a:spcPts val="1645"/>
              </a:lnSpc>
            </a:pPr>
            <a:r>
              <a:rPr spc="-10"/>
              <a:t>2023/11/13</a:t>
            </a:r>
          </a:p>
        </p:txBody>
      </p:sp>
      <p:sp>
        <p:nvSpPr>
          <p:cNvPr id="6" name="Holder 6"/>
          <p:cNvSpPr>
            <a:spLocks noGrp="1"/>
          </p:cNvSpPr>
          <p:nvPr>
            <p:ph type="sldNum" sz="quarter" idx="7"/>
          </p:nvPr>
        </p:nvSpPr>
        <p:spPr/>
        <p:txBody>
          <a:bodyPr lIns="0" tIns="0" rIns="0" bIns="0"/>
          <a:lstStyle>
            <a:lvl1pPr>
              <a:defRPr sz="1400" b="0" i="0">
                <a:solidFill>
                  <a:schemeClr val="bg1"/>
                </a:solidFill>
                <a:latin typeface="Arial"/>
                <a:cs typeface="Arial"/>
              </a:defRPr>
            </a:lvl1pPr>
          </a:lstStyle>
          <a:p>
            <a:pPr marL="38100">
              <a:lnSpc>
                <a:spcPts val="1645"/>
              </a:lnSpc>
            </a:pPr>
            <a:fld id="{81D60167-4931-47E6-BA6A-407CBD079E47}" type="slidenum">
              <a:rPr spc="-25"/>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400" b="1" i="0">
                <a:solidFill>
                  <a:srgbClr val="FFCC00"/>
                </a:solidFill>
                <a:latin typeface="Microsoft JhengHei"/>
                <a:cs typeface="Microsoft JhengHei"/>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defRPr sz="1400" b="0" i="0">
                <a:solidFill>
                  <a:schemeClr val="bg1"/>
                </a:solidFill>
                <a:latin typeface="Arial"/>
                <a:cs typeface="Arial"/>
              </a:defRPr>
            </a:lvl1pPr>
          </a:lstStyle>
          <a:p>
            <a:pPr marL="12700">
              <a:lnSpc>
                <a:spcPts val="1645"/>
              </a:lnSpc>
            </a:pPr>
            <a:r>
              <a:rPr spc="-10"/>
              <a:t>2023/11/13</a:t>
            </a:r>
          </a:p>
        </p:txBody>
      </p:sp>
      <p:sp>
        <p:nvSpPr>
          <p:cNvPr id="7" name="Holder 7"/>
          <p:cNvSpPr>
            <a:spLocks noGrp="1"/>
          </p:cNvSpPr>
          <p:nvPr>
            <p:ph type="sldNum" sz="quarter" idx="7"/>
          </p:nvPr>
        </p:nvSpPr>
        <p:spPr/>
        <p:txBody>
          <a:bodyPr lIns="0" tIns="0" rIns="0" bIns="0"/>
          <a:lstStyle>
            <a:lvl1pPr>
              <a:defRPr sz="1400" b="0" i="0">
                <a:solidFill>
                  <a:schemeClr val="bg1"/>
                </a:solidFill>
                <a:latin typeface="Arial"/>
                <a:cs typeface="Arial"/>
              </a:defRPr>
            </a:lvl1pPr>
          </a:lstStyle>
          <a:p>
            <a:pPr marL="38100">
              <a:lnSpc>
                <a:spcPts val="1645"/>
              </a:lnSpc>
            </a:pPr>
            <a:fld id="{81D60167-4931-47E6-BA6A-407CBD079E47}" type="slidenum">
              <a:rPr spc="-25"/>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400" b="1" i="0">
                <a:solidFill>
                  <a:srgbClr val="FFCC00"/>
                </a:solidFill>
                <a:latin typeface="Microsoft JhengHei"/>
                <a:cs typeface="Microsoft JhengHei"/>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defRPr sz="1400" b="0" i="0">
                <a:solidFill>
                  <a:schemeClr val="bg1"/>
                </a:solidFill>
                <a:latin typeface="Arial"/>
                <a:cs typeface="Arial"/>
              </a:defRPr>
            </a:lvl1pPr>
          </a:lstStyle>
          <a:p>
            <a:pPr marL="12700">
              <a:lnSpc>
                <a:spcPts val="1645"/>
              </a:lnSpc>
            </a:pPr>
            <a:r>
              <a:rPr spc="-10"/>
              <a:t>2023/11/13</a:t>
            </a:r>
          </a:p>
        </p:txBody>
      </p:sp>
      <p:sp>
        <p:nvSpPr>
          <p:cNvPr id="5" name="Holder 5"/>
          <p:cNvSpPr>
            <a:spLocks noGrp="1"/>
          </p:cNvSpPr>
          <p:nvPr>
            <p:ph type="sldNum" sz="quarter" idx="7"/>
          </p:nvPr>
        </p:nvSpPr>
        <p:spPr/>
        <p:txBody>
          <a:bodyPr lIns="0" tIns="0" rIns="0" bIns="0"/>
          <a:lstStyle>
            <a:lvl1pPr>
              <a:defRPr sz="1400" b="0" i="0">
                <a:solidFill>
                  <a:schemeClr val="bg1"/>
                </a:solidFill>
                <a:latin typeface="Arial"/>
                <a:cs typeface="Arial"/>
              </a:defRPr>
            </a:lvl1pPr>
          </a:lstStyle>
          <a:p>
            <a:pPr marL="38100">
              <a:lnSpc>
                <a:spcPts val="1645"/>
              </a:lnSpc>
            </a:pPr>
            <a:fld id="{81D60167-4931-47E6-BA6A-407CBD079E47}" type="slidenum">
              <a:rPr spc="-25"/>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defRPr sz="1400" b="0" i="0">
                <a:solidFill>
                  <a:schemeClr val="bg1"/>
                </a:solidFill>
                <a:latin typeface="Arial"/>
                <a:cs typeface="Arial"/>
              </a:defRPr>
            </a:lvl1pPr>
          </a:lstStyle>
          <a:p>
            <a:pPr marL="12700">
              <a:lnSpc>
                <a:spcPts val="1645"/>
              </a:lnSpc>
            </a:pPr>
            <a:r>
              <a:rPr spc="-10"/>
              <a:t>2023/11/13</a:t>
            </a:r>
          </a:p>
        </p:txBody>
      </p:sp>
      <p:sp>
        <p:nvSpPr>
          <p:cNvPr id="4" name="Holder 4"/>
          <p:cNvSpPr>
            <a:spLocks noGrp="1"/>
          </p:cNvSpPr>
          <p:nvPr>
            <p:ph type="sldNum" sz="quarter" idx="7"/>
          </p:nvPr>
        </p:nvSpPr>
        <p:spPr/>
        <p:txBody>
          <a:bodyPr lIns="0" tIns="0" rIns="0" bIns="0"/>
          <a:lstStyle>
            <a:lvl1pPr>
              <a:defRPr sz="1400" b="0" i="0">
                <a:solidFill>
                  <a:schemeClr val="bg1"/>
                </a:solidFill>
                <a:latin typeface="Arial"/>
                <a:cs typeface="Arial"/>
              </a:defRPr>
            </a:lvl1pPr>
          </a:lstStyle>
          <a:p>
            <a:pPr marL="38100">
              <a:lnSpc>
                <a:spcPts val="1645"/>
              </a:lnSpc>
            </a:pPr>
            <a:fld id="{81D60167-4931-47E6-BA6A-407CBD079E47}" type="slidenum">
              <a:rPr spc="-25"/>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5.png" /><Relationship Id="rId11" Type="http://schemas.openxmlformats.org/officeDocument/2006/relationships/image" Target="../media/image6.png" /><Relationship Id="rId12" Type="http://schemas.openxmlformats.org/officeDocument/2006/relationships/image" Target="../media/image7.png" /><Relationship Id="rId13" Type="http://schemas.openxmlformats.org/officeDocument/2006/relationships/image" Target="../media/image8.png" /><Relationship Id="rId14" Type="http://schemas.openxmlformats.org/officeDocument/2006/relationships/image" Target="../media/image9.png" /><Relationship Id="rId15" Type="http://schemas.openxmlformats.org/officeDocument/2006/relationships/image" Target="../media/image10.png" /><Relationship Id="rId16" Type="http://schemas.openxmlformats.org/officeDocument/2006/relationships/image" Target="../media/image11.png" /><Relationship Id="rId17" Type="http://schemas.openxmlformats.org/officeDocument/2006/relationships/image" Target="../media/image12.png" /><Relationship Id="rId18" Type="http://schemas.openxmlformats.org/officeDocument/2006/relationships/image" Target="../media/image13.png" /><Relationship Id="rId19" Type="http://schemas.openxmlformats.org/officeDocument/2006/relationships/image" Target="../media/image14.png" /><Relationship Id="rId2" Type="http://schemas.openxmlformats.org/officeDocument/2006/relationships/slideLayout" Target="../slideLayouts/slideLayout13.xml" /><Relationship Id="rId20" Type="http://schemas.openxmlformats.org/officeDocument/2006/relationships/image" Target="../media/image15.png" /><Relationship Id="rId21" Type="http://schemas.openxmlformats.org/officeDocument/2006/relationships/image" Target="../media/image16.png" /><Relationship Id="rId22" Type="http://schemas.openxmlformats.org/officeDocument/2006/relationships/image" Target="../media/image17.png" /><Relationship Id="rId23" Type="http://schemas.openxmlformats.org/officeDocument/2006/relationships/image" Target="../media/image18.png" /><Relationship Id="rId24" Type="http://schemas.openxmlformats.org/officeDocument/2006/relationships/image" Target="../media/image19.png" /><Relationship Id="rId25" Type="http://schemas.openxmlformats.org/officeDocument/2006/relationships/image" Target="../media/image20.png" /><Relationship Id="rId26" Type="http://schemas.openxmlformats.org/officeDocument/2006/relationships/image" Target="../media/image21.png" /><Relationship Id="rId27" Type="http://schemas.openxmlformats.org/officeDocument/2006/relationships/image" Target="../media/image22.png" /><Relationship Id="rId28" Type="http://schemas.openxmlformats.org/officeDocument/2006/relationships/image" Target="../media/image23.png" /><Relationship Id="rId29" Type="http://schemas.openxmlformats.org/officeDocument/2006/relationships/image" Target="../media/image24.png" /><Relationship Id="rId3" Type="http://schemas.openxmlformats.org/officeDocument/2006/relationships/slideLayout" Target="../slideLayouts/slideLayout14.xml" /><Relationship Id="rId30" Type="http://schemas.openxmlformats.org/officeDocument/2006/relationships/image" Target="../media/image25.png" /><Relationship Id="rId31" Type="http://schemas.openxmlformats.org/officeDocument/2006/relationships/theme" Target="../theme/theme2.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png" /><Relationship Id="rId7" Type="http://schemas.openxmlformats.org/officeDocument/2006/relationships/image" Target="../media/image2.png" /><Relationship Id="rId8" Type="http://schemas.openxmlformats.org/officeDocument/2006/relationships/image" Target="../media/image3.png" /><Relationship Id="rId9" Type="http://schemas.openxmlformats.org/officeDocument/2006/relationships/image" Target="../media/image4.png"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6" name="bg object 16"/>
          <p:cNvSpPr/>
          <p:nvPr/>
        </p:nvSpPr>
        <p:spPr>
          <a:xfrm>
            <a:off x="0" y="0"/>
            <a:ext cx="9144000" cy="6858000"/>
          </a:xfrm>
          <a:custGeom>
            <a:rect l="l" t="t" r="r" b="b"/>
            <a:pathLst>
              <a:path w="9144000" h="6858000">
                <a:moveTo>
                  <a:pt x="9144000" y="6858000"/>
                </a:moveTo>
                <a:lnTo>
                  <a:pt x="0" y="6858000"/>
                </a:lnTo>
                <a:lnTo>
                  <a:pt x="0" y="0"/>
                </a:lnTo>
                <a:lnTo>
                  <a:pt x="9144000" y="0"/>
                </a:lnTo>
                <a:lnTo>
                  <a:pt x="9144000" y="6858000"/>
                </a:lnTo>
                <a:close/>
              </a:path>
            </a:pathLst>
          </a:custGeom>
          <a:solidFill>
            <a:srgbClr val="000066"/>
          </a:solidFill>
        </p:spPr>
        <p:txBody>
          <a:bodyPr wrap="square" lIns="0" tIns="0" rIns="0" bIns="0" rtlCol="0"/>
          <a:lstStyle/>
          <a:p/>
        </p:txBody>
      </p:sp>
      <p:pic>
        <p:nvPicPr>
          <p:cNvPr id="17" name="bg object 17"/>
          <p:cNvPicPr/>
          <p:nvPr/>
        </p:nvPicPr>
        <p:blipFill>
          <a:blip r:embed="rId6"/>
          <a:stretch>
            <a:fillRect/>
          </a:stretch>
        </p:blipFill>
        <p:spPr>
          <a:xfrm>
            <a:off x="2590800" y="6349"/>
            <a:ext cx="2749932" cy="6851650"/>
          </a:xfrm>
          <a:prstGeom prst="rect">
            <a:avLst/>
          </a:prstGeom>
        </p:spPr>
      </p:pic>
      <p:pic>
        <p:nvPicPr>
          <p:cNvPr id="18" name="bg object 18"/>
          <p:cNvPicPr/>
          <p:nvPr/>
        </p:nvPicPr>
        <p:blipFill>
          <a:blip r:embed="rId7"/>
          <a:stretch>
            <a:fillRect/>
          </a:stretch>
        </p:blipFill>
        <p:spPr>
          <a:xfrm>
            <a:off x="0" y="3175"/>
            <a:ext cx="2752594" cy="6854824"/>
          </a:xfrm>
          <a:prstGeom prst="rect">
            <a:avLst/>
          </a:prstGeom>
        </p:spPr>
      </p:pic>
      <p:pic>
        <p:nvPicPr>
          <p:cNvPr id="19" name="bg object 19"/>
          <p:cNvPicPr/>
          <p:nvPr/>
        </p:nvPicPr>
        <p:blipFill>
          <a:blip r:embed="rId8"/>
          <a:stretch>
            <a:fillRect/>
          </a:stretch>
        </p:blipFill>
        <p:spPr>
          <a:xfrm>
            <a:off x="5943600" y="7937"/>
            <a:ext cx="2753980" cy="6850062"/>
          </a:xfrm>
          <a:prstGeom prst="rect">
            <a:avLst/>
          </a:prstGeom>
        </p:spPr>
      </p:pic>
      <p:pic>
        <p:nvPicPr>
          <p:cNvPr id="20" name="bg object 20"/>
          <p:cNvPicPr/>
          <p:nvPr/>
        </p:nvPicPr>
        <p:blipFill>
          <a:blip r:embed="rId9"/>
          <a:stretch>
            <a:fillRect/>
          </a:stretch>
        </p:blipFill>
        <p:spPr>
          <a:xfrm>
            <a:off x="3048000" y="0"/>
            <a:ext cx="3300462" cy="6857999"/>
          </a:xfrm>
          <a:prstGeom prst="rect">
            <a:avLst/>
          </a:prstGeom>
        </p:spPr>
      </p:pic>
      <p:pic>
        <p:nvPicPr>
          <p:cNvPr id="21" name="bg object 21"/>
          <p:cNvPicPr/>
          <p:nvPr/>
        </p:nvPicPr>
        <p:blipFill>
          <a:blip r:embed="rId10"/>
          <a:stretch>
            <a:fillRect/>
          </a:stretch>
        </p:blipFill>
        <p:spPr>
          <a:xfrm>
            <a:off x="185737" y="168275"/>
            <a:ext cx="5562600" cy="2438400"/>
          </a:xfrm>
          <a:prstGeom prst="rect">
            <a:avLst/>
          </a:prstGeom>
        </p:spPr>
      </p:pic>
      <p:pic>
        <p:nvPicPr>
          <p:cNvPr id="22" name="bg object 22"/>
          <p:cNvPicPr/>
          <p:nvPr/>
        </p:nvPicPr>
        <p:blipFill>
          <a:blip r:embed="rId11"/>
          <a:stretch>
            <a:fillRect/>
          </a:stretch>
        </p:blipFill>
        <p:spPr>
          <a:xfrm>
            <a:off x="2451791" y="34862"/>
            <a:ext cx="1722364" cy="3991710"/>
          </a:xfrm>
          <a:prstGeom prst="rect">
            <a:avLst/>
          </a:prstGeom>
        </p:spPr>
      </p:pic>
      <p:pic>
        <p:nvPicPr>
          <p:cNvPr id="23" name="bg object 23"/>
          <p:cNvPicPr/>
          <p:nvPr/>
        </p:nvPicPr>
        <p:blipFill>
          <a:blip r:embed="rId12"/>
          <a:stretch>
            <a:fillRect/>
          </a:stretch>
        </p:blipFill>
        <p:spPr>
          <a:xfrm>
            <a:off x="131762" y="92074"/>
            <a:ext cx="5562600" cy="2438400"/>
          </a:xfrm>
          <a:prstGeom prst="rect">
            <a:avLst/>
          </a:prstGeom>
        </p:spPr>
      </p:pic>
      <p:pic>
        <p:nvPicPr>
          <p:cNvPr id="24" name="bg object 24"/>
          <p:cNvPicPr/>
          <p:nvPr/>
        </p:nvPicPr>
        <p:blipFill>
          <a:blip r:embed="rId13"/>
          <a:stretch>
            <a:fillRect/>
          </a:stretch>
        </p:blipFill>
        <p:spPr>
          <a:xfrm>
            <a:off x="247815" y="5643"/>
            <a:ext cx="1917831" cy="5761744"/>
          </a:xfrm>
          <a:prstGeom prst="rect">
            <a:avLst/>
          </a:prstGeom>
        </p:spPr>
      </p:pic>
      <p:pic>
        <p:nvPicPr>
          <p:cNvPr id="25" name="bg object 25"/>
          <p:cNvPicPr/>
          <p:nvPr/>
        </p:nvPicPr>
        <p:blipFill>
          <a:blip r:embed="rId14"/>
          <a:stretch>
            <a:fillRect/>
          </a:stretch>
        </p:blipFill>
        <p:spPr>
          <a:xfrm>
            <a:off x="3552433" y="0"/>
            <a:ext cx="2803045" cy="5691292"/>
          </a:xfrm>
          <a:prstGeom prst="rect">
            <a:avLst/>
          </a:prstGeom>
        </p:spPr>
      </p:pic>
      <p:pic>
        <p:nvPicPr>
          <p:cNvPr id="26" name="bg object 26"/>
          <p:cNvPicPr/>
          <p:nvPr/>
        </p:nvPicPr>
        <p:blipFill>
          <a:blip r:embed="rId15"/>
          <a:stretch>
            <a:fillRect/>
          </a:stretch>
        </p:blipFill>
        <p:spPr>
          <a:xfrm>
            <a:off x="4121621" y="26743"/>
            <a:ext cx="3240634" cy="5160532"/>
          </a:xfrm>
          <a:prstGeom prst="rect">
            <a:avLst/>
          </a:prstGeom>
        </p:spPr>
      </p:pic>
      <p:pic>
        <p:nvPicPr>
          <p:cNvPr id="27" name="bg object 27"/>
          <p:cNvPicPr/>
          <p:nvPr/>
        </p:nvPicPr>
        <p:blipFill>
          <a:blip r:embed="rId16"/>
          <a:stretch>
            <a:fillRect/>
          </a:stretch>
        </p:blipFill>
        <p:spPr>
          <a:xfrm>
            <a:off x="6746875" y="3175"/>
            <a:ext cx="1728787" cy="3627437"/>
          </a:xfrm>
          <a:prstGeom prst="rect">
            <a:avLst/>
          </a:prstGeom>
        </p:spPr>
      </p:pic>
      <p:pic>
        <p:nvPicPr>
          <p:cNvPr id="28" name="bg object 28"/>
          <p:cNvPicPr/>
          <p:nvPr/>
        </p:nvPicPr>
        <p:blipFill>
          <a:blip r:embed="rId17"/>
          <a:stretch>
            <a:fillRect/>
          </a:stretch>
        </p:blipFill>
        <p:spPr>
          <a:xfrm>
            <a:off x="0" y="6221413"/>
            <a:ext cx="9144000" cy="636586"/>
          </a:xfrm>
          <a:prstGeom prst="rect">
            <a:avLst/>
          </a:prstGeom>
        </p:spPr>
      </p:pic>
      <p:pic>
        <p:nvPicPr>
          <p:cNvPr id="29" name="bg object 29"/>
          <p:cNvPicPr/>
          <p:nvPr/>
        </p:nvPicPr>
        <p:blipFill>
          <a:blip r:embed="rId18"/>
          <a:stretch>
            <a:fillRect/>
          </a:stretch>
        </p:blipFill>
        <p:spPr>
          <a:xfrm>
            <a:off x="2590800" y="6294438"/>
            <a:ext cx="2621379" cy="563561"/>
          </a:xfrm>
          <a:prstGeom prst="rect">
            <a:avLst/>
          </a:prstGeom>
        </p:spPr>
      </p:pic>
      <p:pic>
        <p:nvPicPr>
          <p:cNvPr id="30" name="bg object 30"/>
          <p:cNvPicPr/>
          <p:nvPr/>
        </p:nvPicPr>
        <p:blipFill>
          <a:blip r:embed="rId19"/>
          <a:stretch>
            <a:fillRect/>
          </a:stretch>
        </p:blipFill>
        <p:spPr>
          <a:xfrm>
            <a:off x="0" y="6294437"/>
            <a:ext cx="2626079" cy="563562"/>
          </a:xfrm>
          <a:prstGeom prst="rect">
            <a:avLst/>
          </a:prstGeom>
        </p:spPr>
      </p:pic>
      <p:pic>
        <p:nvPicPr>
          <p:cNvPr id="31" name="bg object 31"/>
          <p:cNvPicPr/>
          <p:nvPr/>
        </p:nvPicPr>
        <p:blipFill>
          <a:blip r:embed="rId20"/>
          <a:stretch>
            <a:fillRect/>
          </a:stretch>
        </p:blipFill>
        <p:spPr>
          <a:xfrm>
            <a:off x="5943600" y="6294438"/>
            <a:ext cx="2624330" cy="563561"/>
          </a:xfrm>
          <a:prstGeom prst="rect">
            <a:avLst/>
          </a:prstGeom>
        </p:spPr>
      </p:pic>
      <p:pic>
        <p:nvPicPr>
          <p:cNvPr id="32" name="bg object 32"/>
          <p:cNvPicPr/>
          <p:nvPr/>
        </p:nvPicPr>
        <p:blipFill>
          <a:blip r:embed="rId21"/>
          <a:stretch>
            <a:fillRect/>
          </a:stretch>
        </p:blipFill>
        <p:spPr>
          <a:xfrm>
            <a:off x="3048000" y="6294437"/>
            <a:ext cx="3188575" cy="563562"/>
          </a:xfrm>
          <a:prstGeom prst="rect">
            <a:avLst/>
          </a:prstGeom>
        </p:spPr>
      </p:pic>
      <p:sp>
        <p:nvSpPr>
          <p:cNvPr id="33" name="bg object 33"/>
          <p:cNvSpPr/>
          <p:nvPr/>
        </p:nvSpPr>
        <p:spPr>
          <a:xfrm>
            <a:off x="0" y="6213476"/>
            <a:ext cx="9144000" cy="644525"/>
          </a:xfrm>
          <a:custGeom>
            <a:rect l="l" t="t" r="r" b="b"/>
            <a:pathLst>
              <a:path w="9144000" h="644525">
                <a:moveTo>
                  <a:pt x="0" y="0"/>
                </a:moveTo>
                <a:lnTo>
                  <a:pt x="9144000" y="0"/>
                </a:lnTo>
                <a:lnTo>
                  <a:pt x="9144000" y="644523"/>
                </a:lnTo>
                <a:lnTo>
                  <a:pt x="0" y="644523"/>
                </a:lnTo>
                <a:lnTo>
                  <a:pt x="0" y="0"/>
                </a:lnTo>
                <a:close/>
              </a:path>
            </a:pathLst>
          </a:custGeom>
          <a:solidFill>
            <a:srgbClr val="000044">
              <a:alpha val="50195"/>
            </a:srgbClr>
          </a:solidFill>
        </p:spPr>
        <p:txBody>
          <a:bodyPr wrap="square" lIns="0" tIns="0" rIns="0" bIns="0" rtlCol="0"/>
          <a:lstStyle/>
          <a:p/>
        </p:txBody>
      </p:sp>
      <p:pic>
        <p:nvPicPr>
          <p:cNvPr id="34" name="bg object 34"/>
          <p:cNvPicPr/>
          <p:nvPr/>
        </p:nvPicPr>
        <p:blipFill>
          <a:blip r:embed="rId22"/>
          <a:stretch>
            <a:fillRect/>
          </a:stretch>
        </p:blipFill>
        <p:spPr>
          <a:xfrm>
            <a:off x="4186921" y="6234112"/>
            <a:ext cx="1558240" cy="623887"/>
          </a:xfrm>
          <a:prstGeom prst="rect">
            <a:avLst/>
          </a:prstGeom>
        </p:spPr>
      </p:pic>
      <p:pic>
        <p:nvPicPr>
          <p:cNvPr id="35" name="bg object 35"/>
          <p:cNvPicPr/>
          <p:nvPr/>
        </p:nvPicPr>
        <p:blipFill>
          <a:blip r:embed="rId23"/>
          <a:stretch>
            <a:fillRect/>
          </a:stretch>
        </p:blipFill>
        <p:spPr>
          <a:xfrm>
            <a:off x="2403130" y="6219212"/>
            <a:ext cx="1656623" cy="638787"/>
          </a:xfrm>
          <a:prstGeom prst="rect">
            <a:avLst/>
          </a:prstGeom>
        </p:spPr>
      </p:pic>
      <p:pic>
        <p:nvPicPr>
          <p:cNvPr id="36" name="bg object 36"/>
          <p:cNvPicPr/>
          <p:nvPr/>
        </p:nvPicPr>
        <p:blipFill>
          <a:blip r:embed="rId24"/>
          <a:stretch>
            <a:fillRect/>
          </a:stretch>
        </p:blipFill>
        <p:spPr>
          <a:xfrm>
            <a:off x="1260130" y="6219212"/>
            <a:ext cx="1656623" cy="638787"/>
          </a:xfrm>
          <a:prstGeom prst="rect">
            <a:avLst/>
          </a:prstGeom>
        </p:spPr>
      </p:pic>
      <p:pic>
        <p:nvPicPr>
          <p:cNvPr id="37" name="bg object 37"/>
          <p:cNvPicPr/>
          <p:nvPr/>
        </p:nvPicPr>
        <p:blipFill>
          <a:blip r:embed="rId25"/>
          <a:stretch>
            <a:fillRect/>
          </a:stretch>
        </p:blipFill>
        <p:spPr>
          <a:xfrm>
            <a:off x="19794" y="6190617"/>
            <a:ext cx="1697379" cy="646322"/>
          </a:xfrm>
          <a:prstGeom prst="rect">
            <a:avLst/>
          </a:prstGeom>
        </p:spPr>
      </p:pic>
      <p:pic>
        <p:nvPicPr>
          <p:cNvPr id="38" name="bg object 38"/>
          <p:cNvPicPr/>
          <p:nvPr/>
        </p:nvPicPr>
        <p:blipFill>
          <a:blip r:embed="rId26"/>
          <a:stretch>
            <a:fillRect/>
          </a:stretch>
        </p:blipFill>
        <p:spPr>
          <a:xfrm>
            <a:off x="1206475" y="6221413"/>
            <a:ext cx="5346724" cy="636586"/>
          </a:xfrm>
          <a:prstGeom prst="rect">
            <a:avLst/>
          </a:prstGeom>
        </p:spPr>
      </p:pic>
      <p:pic>
        <p:nvPicPr>
          <p:cNvPr id="39" name="bg object 39"/>
          <p:cNvPicPr/>
          <p:nvPr/>
        </p:nvPicPr>
        <p:blipFill>
          <a:blip r:embed="rId27"/>
          <a:stretch>
            <a:fillRect/>
          </a:stretch>
        </p:blipFill>
        <p:spPr>
          <a:xfrm>
            <a:off x="507365" y="6221413"/>
            <a:ext cx="2312034" cy="636586"/>
          </a:xfrm>
          <a:prstGeom prst="rect">
            <a:avLst/>
          </a:prstGeom>
        </p:spPr>
      </p:pic>
      <p:pic>
        <p:nvPicPr>
          <p:cNvPr id="40" name="bg object 40"/>
          <p:cNvPicPr/>
          <p:nvPr/>
        </p:nvPicPr>
        <p:blipFill>
          <a:blip r:embed="rId28"/>
          <a:stretch>
            <a:fillRect/>
          </a:stretch>
        </p:blipFill>
        <p:spPr>
          <a:xfrm>
            <a:off x="4944729" y="6297613"/>
            <a:ext cx="1989470" cy="560386"/>
          </a:xfrm>
          <a:prstGeom prst="rect">
            <a:avLst/>
          </a:prstGeom>
        </p:spPr>
      </p:pic>
      <p:pic>
        <p:nvPicPr>
          <p:cNvPr id="41" name="bg object 41"/>
          <p:cNvPicPr/>
          <p:nvPr/>
        </p:nvPicPr>
        <p:blipFill>
          <a:blip r:embed="rId29"/>
          <a:stretch>
            <a:fillRect/>
          </a:stretch>
        </p:blipFill>
        <p:spPr>
          <a:xfrm>
            <a:off x="5675893" y="6221413"/>
            <a:ext cx="3468106" cy="636586"/>
          </a:xfrm>
          <a:prstGeom prst="rect">
            <a:avLst/>
          </a:prstGeom>
        </p:spPr>
      </p:pic>
      <p:pic>
        <p:nvPicPr>
          <p:cNvPr id="42" name="bg object 42"/>
          <p:cNvPicPr/>
          <p:nvPr/>
        </p:nvPicPr>
        <p:blipFill>
          <a:blip r:embed="rId30"/>
          <a:stretch>
            <a:fillRect/>
          </a:stretch>
        </p:blipFill>
        <p:spPr>
          <a:xfrm>
            <a:off x="0" y="6254750"/>
            <a:ext cx="9144000" cy="22225"/>
          </a:xfrm>
          <a:prstGeom prst="rect">
            <a:avLst/>
          </a:prstGeom>
        </p:spPr>
      </p:pic>
      <p:sp>
        <p:nvSpPr>
          <p:cNvPr id="2" name="Holder 2"/>
          <p:cNvSpPr>
            <a:spLocks noGrp="1"/>
          </p:cNvSpPr>
          <p:nvPr>
            <p:ph type="title"/>
          </p:nvPr>
        </p:nvSpPr>
        <p:spPr>
          <a:xfrm>
            <a:off x="1020112" y="409482"/>
            <a:ext cx="7103775" cy="1472564"/>
          </a:xfrm>
          <a:prstGeom prst="rect">
            <a:avLst/>
          </a:prstGeom>
        </p:spPr>
        <p:txBody>
          <a:bodyPr wrap="square" lIns="0" tIns="0" rIns="0" bIns="0">
            <a:spAutoFit/>
          </a:bodyPr>
          <a:lstStyle>
            <a:lvl1pPr>
              <a:defRPr sz="4400" b="1" i="0">
                <a:solidFill>
                  <a:srgbClr val="FFCC00"/>
                </a:solidFill>
                <a:latin typeface="Microsoft JhengHei"/>
                <a:cs typeface="Microsoft JhengHei"/>
              </a:defRPr>
            </a:lvl1pPr>
          </a:lstStyle>
          <a:p/>
        </p:txBody>
      </p:sp>
      <p:sp>
        <p:nvSpPr>
          <p:cNvPr id="3" name="Holder 3"/>
          <p:cNvSpPr>
            <a:spLocks noGrp="1"/>
          </p:cNvSpPr>
          <p:nvPr>
            <p:ph type="body" idx="1"/>
          </p:nvPr>
        </p:nvSpPr>
        <p:spPr>
          <a:xfrm>
            <a:off x="383540" y="2026920"/>
            <a:ext cx="7955280" cy="3536950"/>
          </a:xfrm>
          <a:prstGeom prst="rect">
            <a:avLst/>
          </a:prstGeom>
        </p:spPr>
        <p:txBody>
          <a:bodyPr wrap="square" lIns="0" tIns="0" rIns="0" bIns="0">
            <a:spAutoFit/>
          </a:bodyPr>
          <a:lstStyle>
            <a:lvl1pPr>
              <a:defRPr sz="3200" b="0" i="0">
                <a:solidFill>
                  <a:schemeClr val="bg1"/>
                </a:solidFill>
                <a:latin typeface="宋体"/>
                <a:cs typeface="宋体"/>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791527" y="6510839"/>
            <a:ext cx="915035" cy="224154"/>
          </a:xfrm>
          <a:prstGeom prst="rect">
            <a:avLst/>
          </a:prstGeom>
        </p:spPr>
        <p:txBody>
          <a:bodyPr wrap="square" lIns="0" tIns="0" rIns="0" bIns="0">
            <a:spAutoFit/>
          </a:bodyPr>
          <a:lstStyle>
            <a:defPPr>
              <a:defRPr kern="0"/>
            </a:defPPr>
            <a:lvl1pPr>
              <a:defRPr sz="1400" b="0" i="0">
                <a:solidFill>
                  <a:schemeClr val="bg1"/>
                </a:solidFill>
                <a:latin typeface="Arial"/>
                <a:cs typeface="Arial"/>
              </a:defRPr>
            </a:lvl1pPr>
          </a:lstStyle>
          <a:p>
            <a:pPr marL="12700">
              <a:lnSpc>
                <a:spcPts val="1645"/>
              </a:lnSpc>
            </a:pPr>
            <a:r>
              <a:rPr spc="-10"/>
              <a:t>2023/11/13</a:t>
            </a:r>
          </a:p>
        </p:txBody>
      </p:sp>
      <p:sp>
        <p:nvSpPr>
          <p:cNvPr id="6" name="Holder 6"/>
          <p:cNvSpPr>
            <a:spLocks noGrp="1"/>
          </p:cNvSpPr>
          <p:nvPr>
            <p:ph type="sldNum" sz="quarter" idx="7"/>
          </p:nvPr>
        </p:nvSpPr>
        <p:spPr>
          <a:xfrm>
            <a:off x="8157880" y="6510839"/>
            <a:ext cx="287020" cy="224154"/>
          </a:xfrm>
          <a:prstGeom prst="rect">
            <a:avLst/>
          </a:prstGeom>
        </p:spPr>
        <p:txBody>
          <a:bodyPr wrap="square" lIns="0" tIns="0" rIns="0" bIns="0">
            <a:spAutoFit/>
          </a:bodyPr>
          <a:lstStyle>
            <a:defPPr>
              <a:defRPr kern="0"/>
            </a:defPPr>
            <a:lvl1pPr>
              <a:defRPr sz="1400" b="0" i="0">
                <a:solidFill>
                  <a:schemeClr val="bg1"/>
                </a:solidFill>
                <a:latin typeface="Arial"/>
                <a:cs typeface="Arial"/>
              </a:defRPr>
            </a:lvl1pPr>
          </a:lstStyle>
          <a:p>
            <a:pPr marL="38100">
              <a:lnSpc>
                <a:spcPts val="1645"/>
              </a:lnSpc>
            </a:pPr>
            <a:fld id="{81D60167-4931-47E6-BA6A-407CBD079E47}" type="slidenum">
              <a:rPr spc="-25"/>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6.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7.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8.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9.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0.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32.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8103101026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96788" y="1393090"/>
            <a:ext cx="6655434" cy="1720214"/>
          </a:xfrm>
          <a:prstGeom prst="rect">
            <a:avLst/>
          </a:prstGeom>
        </p:spPr>
        <p:txBody>
          <a:bodyPr vert="horz" wrap="square" lIns="0" tIns="73660" rIns="0" bIns="0" rtlCol="0">
            <a:spAutoFit/>
          </a:bodyPr>
          <a:lstStyle/>
          <a:p>
            <a:pPr marL="927100" marR="5080" indent="-915035">
              <a:lnSpc>
                <a:spcPts val="6480"/>
              </a:lnSpc>
              <a:spcBef>
                <a:spcPts val="580"/>
              </a:spcBef>
              <a:tabLst>
                <a:tab pos="2527300"/>
              </a:tabLst>
            </a:pPr>
            <a:r>
              <a:rPr sz="5700" spc="-345"/>
              <a:t>第一</a:t>
            </a:r>
            <a:r>
              <a:rPr sz="5700" spc="-395"/>
              <a:t>讲</a:t>
            </a:r>
            <a:r>
              <a:rPr sz="5700"/>
              <a:t>	</a:t>
            </a:r>
            <a:r>
              <a:rPr sz="5700" spc="-345"/>
              <a:t>现代人力资</a:t>
            </a:r>
            <a:r>
              <a:rPr sz="5700" spc="-395"/>
              <a:t>源</a:t>
            </a:r>
            <a:r>
              <a:rPr sz="5700" spc="-345"/>
              <a:t>管理理论与热</a:t>
            </a:r>
            <a:r>
              <a:rPr sz="5700" spc="-395"/>
              <a:t>点</a:t>
            </a:r>
            <a:endParaRPr sz="5700"/>
          </a:p>
        </p:txBody>
      </p:sp>
      <p:sp>
        <p:nvSpPr>
          <p:cNvPr id="3" name="object 3"/>
          <p:cNvSpPr txBox="1"/>
          <p:nvPr/>
        </p:nvSpPr>
        <p:spPr>
          <a:xfrm>
            <a:off x="850900" y="3514756"/>
            <a:ext cx="7518400" cy="2777490"/>
          </a:xfrm>
          <a:prstGeom prst="rect">
            <a:avLst/>
          </a:prstGeom>
        </p:spPr>
        <p:txBody>
          <a:bodyPr vert="horz" wrap="square" lIns="0" tIns="144780" rIns="0" bIns="0" rtlCol="0">
            <a:spAutoFit/>
          </a:bodyPr>
          <a:lstStyle/>
          <a:p>
            <a:pPr algn="ctr">
              <a:lnSpc>
                <a:spcPct val="100000"/>
              </a:lnSpc>
              <a:spcBef>
                <a:spcPts val="1140"/>
              </a:spcBef>
            </a:pPr>
            <a:r>
              <a:rPr sz="4400" b="1" spc="-15">
                <a:solidFill>
                  <a:srgbClr val="FFCC00"/>
                </a:solidFill>
                <a:latin typeface="Microsoft JhengHei"/>
                <a:cs typeface="Microsoft JhengHei"/>
              </a:rPr>
              <a:t>主讲人：</a:t>
            </a:r>
            <a:endParaRPr sz="4400">
              <a:latin typeface="Microsoft JhengHei"/>
              <a:cs typeface="Microsoft JhengHei"/>
            </a:endParaRPr>
          </a:p>
          <a:p>
            <a:pPr marL="12700" marR="5080" algn="ctr">
              <a:lnSpc>
                <a:spcPct val="100000"/>
              </a:lnSpc>
              <a:spcBef>
                <a:spcPts val="950"/>
              </a:spcBef>
              <a:tabLst>
                <a:tab pos="5473065"/>
              </a:tabLst>
            </a:pPr>
            <a:r>
              <a:rPr sz="4000" b="1">
                <a:solidFill>
                  <a:srgbClr val="FFFFFF"/>
                </a:solidFill>
                <a:latin typeface="Microsoft JhengHei"/>
                <a:cs typeface="Microsoft JhengHei"/>
              </a:rPr>
              <a:t>中南财经政法大学人力资源研</a:t>
            </a:r>
            <a:r>
              <a:rPr sz="4000" b="1" spc="-50">
                <a:solidFill>
                  <a:srgbClr val="FFFFFF"/>
                </a:solidFill>
                <a:latin typeface="Microsoft JhengHei"/>
                <a:cs typeface="Microsoft JhengHei"/>
              </a:rPr>
              <a:t>究</a:t>
            </a:r>
            <a:r>
              <a:rPr sz="4000" b="1">
                <a:solidFill>
                  <a:srgbClr val="FFFFFF"/>
                </a:solidFill>
                <a:latin typeface="Microsoft JhengHei"/>
                <a:cs typeface="Microsoft JhengHei"/>
              </a:rPr>
              <a:t>中心主任、博士生导</a:t>
            </a:r>
            <a:r>
              <a:rPr sz="4000" b="1" spc="-50">
                <a:solidFill>
                  <a:srgbClr val="FFFFFF"/>
                </a:solidFill>
                <a:latin typeface="Microsoft JhengHei"/>
                <a:cs typeface="Microsoft JhengHei"/>
              </a:rPr>
              <a:t>师</a:t>
            </a:r>
            <a:r>
              <a:rPr sz="4000" b="1">
                <a:solidFill>
                  <a:srgbClr val="FFFFFF"/>
                </a:solidFill>
                <a:latin typeface="Microsoft JhengHei"/>
                <a:cs typeface="Microsoft JhengHei"/>
              </a:rPr>
              <a:t>	</a:t>
            </a:r>
            <a:r>
              <a:rPr sz="4000" b="1">
                <a:solidFill>
                  <a:srgbClr val="FFCC00"/>
                </a:solidFill>
                <a:latin typeface="Microsoft JhengHei"/>
                <a:cs typeface="Microsoft JhengHei"/>
              </a:rPr>
              <a:t>陈全明</a:t>
            </a:r>
            <a:r>
              <a:rPr sz="4000" b="1" spc="-50">
                <a:solidFill>
                  <a:srgbClr val="FFCC00"/>
                </a:solidFill>
                <a:latin typeface="Microsoft JhengHei"/>
                <a:cs typeface="Microsoft JhengHei"/>
              </a:rPr>
              <a:t>教授</a:t>
            </a:r>
            <a:endParaRPr sz="4000">
              <a:latin typeface="Microsoft JhengHei"/>
              <a:cs typeface="Microsoft JhengHei"/>
            </a:endParaRPr>
          </a:p>
        </p:txBody>
      </p:sp>
      <p:pic>
        <p:nvPicPr>
          <p:cNvPr id="4" name="object 4"/>
          <p:cNvPicPr/>
          <p:nvPr/>
        </p:nvPicPr>
        <p:blipFill>
          <a:blip r:embed="rId2"/>
          <a:stretch>
            <a:fillRect/>
          </a:stretch>
        </p:blipFill>
        <p:spPr>
          <a:xfrm>
            <a:off x="5867400" y="1295400"/>
            <a:ext cx="3276600" cy="2667000"/>
          </a:xfrm>
          <a:prstGeom prst="rect">
            <a:avLst/>
          </a:prstGeom>
        </p:spPr>
      </p:pic>
      <p:sp>
        <p:nvSpPr>
          <p:cNvPr id="5" name="object 5"/>
          <p:cNvSpPr txBox="1">
            <a:spLocks noGrp="1"/>
          </p:cNvSpPr>
          <p:nvPr>
            <p:ph type="dt" sz="half" idx="6"/>
          </p:nvPr>
        </p:nvSpPr>
        <p:spPr>
          <a:prstGeom prst="rect">
            <a:avLst/>
          </a:prstGeom>
        </p:spPr>
        <p:txBody>
          <a:bodyPr vert="horz" wrap="square" lIns="0" tIns="0" rIns="0" bIns="0" rtlCol="0">
            <a:spAutoFit/>
          </a:bodyPr>
          <a:lstStyle/>
          <a:p>
            <a:pPr marL="12700">
              <a:lnSpc>
                <a:spcPts val="1645"/>
              </a:lnSpc>
            </a:pPr>
            <a:r>
              <a:rPr spc="-10"/>
              <a:t>2023/11/13</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1</a:t>
            </a:fld>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50900" y="96203"/>
            <a:ext cx="7289800" cy="1366520"/>
          </a:xfrm>
          <a:prstGeom prst="rect">
            <a:avLst/>
          </a:prstGeom>
        </p:spPr>
        <p:txBody>
          <a:bodyPr vert="horz" wrap="square" lIns="0" tIns="12700" rIns="0" bIns="0" rtlCol="0">
            <a:spAutoFit/>
          </a:bodyPr>
          <a:lstStyle/>
          <a:p>
            <a:pPr marL="1967864" marR="5080" indent="-1955800">
              <a:lnSpc>
                <a:spcPct val="100000"/>
              </a:lnSpc>
              <a:spcBef>
                <a:spcPts val="100"/>
              </a:spcBef>
            </a:pPr>
            <a:r>
              <a:rPr spc="-5">
                <a:solidFill>
                  <a:srgbClr val="CC3300"/>
                </a:solidFill>
              </a:rPr>
              <a:t>一、人力资源管理是现代管理</a:t>
            </a:r>
            <a:r>
              <a:rPr spc="-10">
                <a:solidFill>
                  <a:srgbClr val="CC3300"/>
                </a:solidFill>
              </a:rPr>
              <a:t>中的第一管理</a:t>
            </a: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645"/>
              </a:lnSpc>
            </a:pPr>
            <a:r>
              <a:rPr spc="-10"/>
              <a:t>2023/11/13</a:t>
            </a:r>
          </a:p>
        </p:txBody>
      </p:sp>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2</a:t>
            </a:fld>
          </a:p>
        </p:txBody>
      </p:sp>
      <p:sp>
        <p:nvSpPr>
          <p:cNvPr id="3" name="object 3"/>
          <p:cNvSpPr txBox="1"/>
          <p:nvPr/>
        </p:nvSpPr>
        <p:spPr>
          <a:xfrm>
            <a:off x="459740" y="1496695"/>
            <a:ext cx="8496300" cy="4536440"/>
          </a:xfrm>
          <a:prstGeom prst="rect">
            <a:avLst/>
          </a:prstGeom>
        </p:spPr>
        <p:txBody>
          <a:bodyPr vert="horz" wrap="square" lIns="0" tIns="12700" rIns="0" bIns="0" rtlCol="0">
            <a:spAutoFit/>
          </a:bodyPr>
          <a:lstStyle/>
          <a:p>
            <a:pPr marL="355600" marR="513080" indent="-342900" algn="just">
              <a:lnSpc>
                <a:spcPct val="100000"/>
              </a:lnSpc>
              <a:spcBef>
                <a:spcPts val="100"/>
              </a:spcBef>
              <a:buSzPct val="86250"/>
              <a:buFont typeface="Arial"/>
              <a:buChar char="•"/>
              <a:tabLst>
                <a:tab pos="355600"/>
              </a:tabLst>
            </a:pPr>
            <a:r>
              <a:rPr sz="4000" b="1" spc="-5">
                <a:solidFill>
                  <a:srgbClr val="FFFFFF"/>
                </a:solidFill>
                <a:latin typeface="Microsoft JhengHei"/>
                <a:cs typeface="Microsoft JhengHei"/>
              </a:rPr>
              <a:t>人力资源管理属于交叉学科，是以劳动法学，经济学，行为学，管理</a:t>
            </a:r>
            <a:r>
              <a:rPr sz="4000" b="1">
                <a:solidFill>
                  <a:srgbClr val="FFFFFF"/>
                </a:solidFill>
                <a:latin typeface="Microsoft JhengHei"/>
                <a:cs typeface="Microsoft JhengHei"/>
              </a:rPr>
              <a:t>学等学科为基础的</a:t>
            </a:r>
            <a:r>
              <a:rPr sz="4000" b="1" spc="-10">
                <a:solidFill>
                  <a:srgbClr val="FF0000"/>
                </a:solidFill>
                <a:latin typeface="Microsoft JhengHei"/>
                <a:cs typeface="Microsoft JhengHei"/>
              </a:rPr>
              <a:t>综合性学科。</a:t>
            </a:r>
            <a:endParaRPr sz="4000">
              <a:latin typeface="Microsoft JhengHei"/>
              <a:cs typeface="Microsoft JhengHei"/>
            </a:endParaRPr>
          </a:p>
          <a:p>
            <a:pPr marL="354965" marR="5080" indent="-342265">
              <a:lnSpc>
                <a:spcPct val="100000"/>
              </a:lnSpc>
              <a:spcBef>
                <a:spcPts val="960"/>
              </a:spcBef>
              <a:buSzPct val="86250"/>
              <a:buFont typeface="Arial"/>
              <a:buChar char="•"/>
              <a:tabLst>
                <a:tab pos="354965"/>
                <a:tab pos="355600"/>
              </a:tabLst>
            </a:pPr>
            <a:r>
              <a:rPr sz="4000" b="1" spc="-5">
                <a:solidFill>
                  <a:srgbClr val="FFFFFF"/>
                </a:solidFill>
                <a:latin typeface="Microsoft JhengHei"/>
                <a:cs typeface="Microsoft JhengHei"/>
              </a:rPr>
              <a:t>它不同于工商管理，不同于心理学，不同于劳动经济学。是政策性、技</a:t>
            </a:r>
            <a:r>
              <a:rPr sz="4000" b="1" spc="-50">
                <a:solidFill>
                  <a:srgbClr val="FFFFFF"/>
                </a:solidFill>
                <a:latin typeface="Microsoft JhengHei"/>
                <a:cs typeface="Microsoft JhengHei"/>
              </a:rPr>
              <a:t> </a:t>
            </a:r>
            <a:r>
              <a:rPr sz="4000" b="1" spc="-5">
                <a:solidFill>
                  <a:srgbClr val="FFFFFF"/>
                </a:solidFill>
                <a:latin typeface="Microsoft JhengHei"/>
                <a:cs typeface="Microsoft JhengHei"/>
              </a:rPr>
              <a:t>术性、战略性并重的领域。</a:t>
            </a:r>
            <a:endParaRPr sz="4000">
              <a:latin typeface="Microsoft JhengHei"/>
              <a:cs typeface="Microsoft JhengHei"/>
            </a:endParaRPr>
          </a:p>
          <a:p>
            <a:pPr marL="354965" indent="-342265">
              <a:lnSpc>
                <a:spcPct val="100000"/>
              </a:lnSpc>
              <a:spcBef>
                <a:spcPts val="960"/>
              </a:spcBef>
              <a:buSzPct val="86250"/>
              <a:buFont typeface="Arial"/>
              <a:buChar char="•"/>
              <a:tabLst>
                <a:tab pos="354965"/>
                <a:tab pos="355600"/>
              </a:tabLst>
            </a:pPr>
            <a:r>
              <a:rPr sz="4000" b="1" spc="-5">
                <a:solidFill>
                  <a:srgbClr val="FFFFFF"/>
                </a:solidFill>
                <a:latin typeface="Microsoft JhengHei"/>
                <a:cs typeface="Microsoft JhengHei"/>
              </a:rPr>
              <a:t>是现代管理中的第一管理。</a:t>
            </a:r>
            <a:endParaRPr sz="4000">
              <a:latin typeface="Microsoft JhengHei"/>
              <a:cs typeface="Microsoft JhengHei"/>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044700" y="431482"/>
            <a:ext cx="5054600" cy="695960"/>
          </a:xfrm>
          <a:prstGeom prst="rect">
            <a:avLst/>
          </a:prstGeom>
        </p:spPr>
        <p:txBody>
          <a:bodyPr vert="horz" wrap="square" lIns="0" tIns="12700" rIns="0" bIns="0" rtlCol="0">
            <a:spAutoFit/>
          </a:bodyPr>
          <a:lstStyle/>
          <a:p>
            <a:pPr marL="12700">
              <a:lnSpc>
                <a:spcPct val="100000"/>
              </a:lnSpc>
              <a:spcBef>
                <a:spcPts val="100"/>
              </a:spcBef>
            </a:pPr>
            <a:r>
              <a:rPr spc="-10">
                <a:solidFill>
                  <a:srgbClr val="CC3300"/>
                </a:solidFill>
              </a:rPr>
              <a:t>什么是人力资源管理</a:t>
            </a: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645"/>
              </a:lnSpc>
            </a:pPr>
            <a:r>
              <a:rPr spc="-10"/>
              <a:t>2023/11/13</a:t>
            </a:r>
          </a:p>
        </p:txBody>
      </p:sp>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3</a:t>
            </a:fld>
          </a:p>
        </p:txBody>
      </p:sp>
      <p:sp>
        <p:nvSpPr>
          <p:cNvPr id="3" name="object 3"/>
          <p:cNvSpPr txBox="1"/>
          <p:nvPr/>
        </p:nvSpPr>
        <p:spPr>
          <a:xfrm>
            <a:off x="383540" y="1276313"/>
            <a:ext cx="8300720" cy="4658995"/>
          </a:xfrm>
          <a:prstGeom prst="rect">
            <a:avLst/>
          </a:prstGeom>
        </p:spPr>
        <p:txBody>
          <a:bodyPr vert="horz" wrap="square" lIns="0" tIns="59055" rIns="0" bIns="0" rtlCol="0">
            <a:spAutoFit/>
          </a:bodyPr>
          <a:lstStyle/>
          <a:p>
            <a:pPr marL="354965" marR="5080" indent="-342900">
              <a:lnSpc>
                <a:spcPct val="91500"/>
              </a:lnSpc>
              <a:spcBef>
                <a:spcPts val="465"/>
              </a:spcBef>
              <a:buClr>
                <a:srgbClr val="FFFFFF"/>
              </a:buClr>
              <a:buSzPct val="86111"/>
              <a:buFont typeface="Arial"/>
              <a:buChar char="•"/>
              <a:tabLst>
                <a:tab pos="514984"/>
                <a:tab pos="515620"/>
              </a:tabLst>
            </a:pPr>
            <a:r>
              <a:rPr/>
              <a:t>	</a:t>
            </a:r>
            <a:r>
              <a:rPr sz="3600" b="1" spc="-5">
                <a:solidFill>
                  <a:srgbClr val="FFFFFF"/>
                </a:solidFill>
                <a:latin typeface="Microsoft JhengHei"/>
                <a:cs typeface="Microsoft JhengHei"/>
              </a:rPr>
              <a:t>人力资源管理是现代人事管理，是对人力资源的取得、开发、保持和利用等方面所进行的计划、组织、指挥和控制的</a:t>
            </a:r>
            <a:r>
              <a:rPr sz="3600" b="1" spc="-20">
                <a:solidFill>
                  <a:srgbClr val="FFFFFF"/>
                </a:solidFill>
                <a:latin typeface="Microsoft JhengHei"/>
                <a:cs typeface="Microsoft JhengHei"/>
              </a:rPr>
              <a:t>活动。</a:t>
            </a:r>
            <a:endParaRPr sz="3600">
              <a:latin typeface="Microsoft JhengHei"/>
              <a:cs typeface="Microsoft JhengHei"/>
            </a:endParaRPr>
          </a:p>
          <a:p>
            <a:pPr marL="354965" marR="165100" indent="-342900" algn="just">
              <a:lnSpc>
                <a:spcPts val="3890"/>
              </a:lnSpc>
              <a:spcBef>
                <a:spcPts val="919"/>
              </a:spcBef>
              <a:buSzPct val="86111"/>
              <a:buFont typeface="Arial"/>
              <a:buChar char="•"/>
              <a:tabLst>
                <a:tab pos="355600"/>
              </a:tabLst>
            </a:pPr>
            <a:r>
              <a:rPr sz="3600" b="1" spc="-5">
                <a:solidFill>
                  <a:srgbClr val="FFFFFF"/>
                </a:solidFill>
                <a:latin typeface="Microsoft JhengHei"/>
                <a:cs typeface="Microsoft JhengHei"/>
              </a:rPr>
              <a:t>它是研究组织中人与人关系的调整、人与事的配合、以充分开发人力资源，挖掘人的潜力，调动人的积极性，提高工作效率，实现组织目标的理论、方法、</a:t>
            </a:r>
            <a:r>
              <a:rPr sz="3600" b="1" spc="-10">
                <a:solidFill>
                  <a:srgbClr val="FFFFFF"/>
                </a:solidFill>
                <a:latin typeface="Microsoft JhengHei"/>
                <a:cs typeface="Microsoft JhengHei"/>
              </a:rPr>
              <a:t>工具和技术。</a:t>
            </a:r>
            <a:endParaRPr sz="3600">
              <a:latin typeface="Microsoft JhengHei"/>
              <a:cs typeface="Microsoft JhengHei"/>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409700" y="317182"/>
            <a:ext cx="6172200" cy="695960"/>
          </a:xfrm>
          <a:prstGeom prst="rect">
            <a:avLst/>
          </a:prstGeom>
        </p:spPr>
        <p:txBody>
          <a:bodyPr vert="horz" wrap="square" lIns="0" tIns="12700" rIns="0" bIns="0" rtlCol="0">
            <a:spAutoFit/>
          </a:bodyPr>
          <a:lstStyle/>
          <a:p>
            <a:pPr marL="12700">
              <a:lnSpc>
                <a:spcPct val="100000"/>
              </a:lnSpc>
              <a:spcBef>
                <a:spcPts val="100"/>
              </a:spcBef>
            </a:pPr>
            <a:r>
              <a:rPr spc="-5">
                <a:solidFill>
                  <a:srgbClr val="CC3300"/>
                </a:solidFill>
                <a:latin typeface="微软雅黑"/>
                <a:cs typeface="微软雅黑"/>
              </a:rPr>
              <a:t>现代人力资源管理的特征</a:t>
            </a: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645"/>
              </a:lnSpc>
            </a:pPr>
            <a:r>
              <a:rPr spc="-10"/>
              <a:t>2023/11/13</a:t>
            </a:r>
          </a:p>
        </p:txBody>
      </p:sp>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4</a:t>
            </a:fld>
          </a:p>
        </p:txBody>
      </p:sp>
      <p:sp>
        <p:nvSpPr>
          <p:cNvPr id="3" name="object 3"/>
          <p:cNvSpPr txBox="1"/>
          <p:nvPr/>
        </p:nvSpPr>
        <p:spPr>
          <a:xfrm>
            <a:off x="383540" y="1112520"/>
            <a:ext cx="8089900" cy="4317365"/>
          </a:xfrm>
          <a:prstGeom prst="rect">
            <a:avLst/>
          </a:prstGeom>
        </p:spPr>
        <p:txBody>
          <a:bodyPr vert="horz" wrap="square" lIns="0" tIns="12700" rIns="0" bIns="0" rtlCol="0">
            <a:spAutoFit/>
          </a:bodyPr>
          <a:lstStyle/>
          <a:p>
            <a:pPr marL="354965" marR="5080" indent="-342900" algn="just">
              <a:lnSpc>
                <a:spcPct val="100000"/>
              </a:lnSpc>
              <a:spcBef>
                <a:spcPts val="100"/>
              </a:spcBef>
              <a:buSzPct val="85937"/>
              <a:buFont typeface="Arial"/>
              <a:buChar char="•"/>
              <a:tabLst>
                <a:tab pos="355600"/>
              </a:tabLst>
            </a:pPr>
            <a:r>
              <a:rPr sz="3200" b="1" spc="-5">
                <a:solidFill>
                  <a:srgbClr val="FFFFFF"/>
                </a:solidFill>
                <a:latin typeface="微软雅黑"/>
                <a:cs typeface="微软雅黑"/>
              </a:rPr>
              <a:t>现代人力资源管理的重要特征之一就是高层管理者直接参与人力资源管理活动，</a:t>
            </a:r>
            <a:endParaRPr sz="3200">
              <a:latin typeface="微软雅黑"/>
              <a:cs typeface="微软雅黑"/>
            </a:endParaRPr>
          </a:p>
          <a:p>
            <a:pPr marL="354965" marR="5080" indent="-342900" algn="just">
              <a:lnSpc>
                <a:spcPct val="100000"/>
              </a:lnSpc>
              <a:spcBef>
                <a:spcPts val="765"/>
              </a:spcBef>
              <a:buSzPct val="85937"/>
              <a:buFont typeface="Arial"/>
              <a:buChar char="•"/>
              <a:tabLst>
                <a:tab pos="355600"/>
              </a:tabLst>
            </a:pPr>
            <a:r>
              <a:rPr sz="3200" b="1" spc="-5">
                <a:solidFill>
                  <a:srgbClr val="FFFFFF"/>
                </a:solidFill>
                <a:latin typeface="微软雅黑"/>
                <a:cs typeface="微软雅黑"/>
              </a:rPr>
              <a:t>他们并不是直接从事这些活动，而是把企业的经营发展与人力资源结合起来考虑，对制定人力资源政策提供思想基础和价值标准。</a:t>
            </a:r>
            <a:endParaRPr sz="3200">
              <a:latin typeface="微软雅黑"/>
              <a:cs typeface="微软雅黑"/>
            </a:endParaRPr>
          </a:p>
          <a:p>
            <a:pPr marL="355600" indent="-342900" algn="just">
              <a:lnSpc>
                <a:spcPct val="100000"/>
              </a:lnSpc>
              <a:spcBef>
                <a:spcPts val="770"/>
              </a:spcBef>
              <a:buSzPct val="85937"/>
              <a:buFont typeface="Arial"/>
              <a:buChar char="•"/>
              <a:tabLst>
                <a:tab pos="355600"/>
              </a:tabLst>
            </a:pPr>
            <a:r>
              <a:rPr sz="3200" b="1">
                <a:solidFill>
                  <a:srgbClr val="FFFFFF"/>
                </a:solidFill>
                <a:latin typeface="微软雅黑"/>
                <a:cs typeface="微软雅黑"/>
              </a:rPr>
              <a:t>直线经理的人力资源管理职能（双职经理</a:t>
            </a:r>
            <a:r>
              <a:rPr sz="3200" b="1" spc="-50">
                <a:solidFill>
                  <a:srgbClr val="FFFFFF"/>
                </a:solidFill>
                <a:latin typeface="微软雅黑"/>
                <a:cs typeface="微软雅黑"/>
              </a:rPr>
              <a:t>）</a:t>
            </a:r>
            <a:endParaRPr sz="3200">
              <a:latin typeface="微软雅黑"/>
              <a:cs typeface="微软雅黑"/>
            </a:endParaRPr>
          </a:p>
          <a:p>
            <a:pPr marL="355600" indent="-342900" algn="just">
              <a:lnSpc>
                <a:spcPct val="100000"/>
              </a:lnSpc>
              <a:spcBef>
                <a:spcPts val="765"/>
              </a:spcBef>
              <a:buSzPct val="85937"/>
              <a:buFont typeface="Arial"/>
              <a:buChar char="•"/>
              <a:tabLst>
                <a:tab pos="355600"/>
              </a:tabLst>
            </a:pPr>
            <a:r>
              <a:rPr sz="3200" b="1" spc="-5">
                <a:solidFill>
                  <a:srgbClr val="FFFFFF"/>
                </a:solidFill>
                <a:latin typeface="微软雅黑"/>
                <a:cs typeface="微软雅黑"/>
              </a:rPr>
              <a:t>技术与战略的直接结合</a:t>
            </a:r>
            <a:endParaRPr sz="3200">
              <a:latin typeface="微软雅黑"/>
              <a:cs typeface="微软雅黑"/>
            </a:endParaRPr>
          </a:p>
          <a:p>
            <a:pPr marL="355600" indent="-342900" algn="just">
              <a:lnSpc>
                <a:spcPct val="100000"/>
              </a:lnSpc>
              <a:spcBef>
                <a:spcPts val="770"/>
              </a:spcBef>
              <a:buSzPct val="85937"/>
              <a:buFont typeface="Arial"/>
              <a:buChar char="•"/>
              <a:tabLst>
                <a:tab pos="355600"/>
              </a:tabLst>
            </a:pPr>
            <a:r>
              <a:rPr sz="3200" b="1" spc="-5">
                <a:solidFill>
                  <a:srgbClr val="FFFFFF"/>
                </a:solidFill>
                <a:latin typeface="微软雅黑"/>
                <a:cs typeface="微软雅黑"/>
              </a:rPr>
              <a:t>制度的理论基础与文化适应性</a:t>
            </a:r>
            <a:endParaRPr sz="3200">
              <a:latin typeface="微软雅黑"/>
              <a:cs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603500" y="748982"/>
            <a:ext cx="3937000" cy="695960"/>
          </a:xfrm>
          <a:prstGeom prst="rect">
            <a:avLst/>
          </a:prstGeom>
        </p:spPr>
        <p:txBody>
          <a:bodyPr vert="horz" wrap="square" lIns="0" tIns="12700" rIns="0" bIns="0" rtlCol="0">
            <a:spAutoFit/>
          </a:bodyPr>
          <a:lstStyle/>
          <a:p>
            <a:pPr marL="12700">
              <a:lnSpc>
                <a:spcPct val="100000"/>
              </a:lnSpc>
              <a:spcBef>
                <a:spcPts val="100"/>
              </a:spcBef>
            </a:pPr>
            <a:r>
              <a:rPr spc="-10">
                <a:solidFill>
                  <a:srgbClr val="CC3300"/>
                </a:solidFill>
                <a:latin typeface="微软雅黑"/>
                <a:cs typeface="微软雅黑"/>
              </a:rPr>
              <a:t>来自西方的经验</a:t>
            </a: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645"/>
              </a:lnSpc>
            </a:pPr>
            <a:r>
              <a:rPr spc="-10"/>
              <a:t>2023/11/13</a:t>
            </a:r>
          </a:p>
        </p:txBody>
      </p:sp>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5</a:t>
            </a:fld>
          </a:p>
        </p:txBody>
      </p:sp>
      <p:sp>
        <p:nvSpPr>
          <p:cNvPr id="3" name="object 3"/>
          <p:cNvSpPr txBox="1"/>
          <p:nvPr/>
        </p:nvSpPr>
        <p:spPr>
          <a:xfrm>
            <a:off x="764540" y="1725295"/>
            <a:ext cx="6972300" cy="635000"/>
          </a:xfrm>
          <a:prstGeom prst="rect">
            <a:avLst/>
          </a:prstGeom>
        </p:spPr>
        <p:txBody>
          <a:bodyPr vert="horz" wrap="square" lIns="0" tIns="12700" rIns="0" bIns="0" rtlCol="0">
            <a:spAutoFit/>
          </a:bodyPr>
          <a:lstStyle/>
          <a:p>
            <a:pPr marL="354965" indent="-342265">
              <a:lnSpc>
                <a:spcPct val="100000"/>
              </a:lnSpc>
              <a:spcBef>
                <a:spcPts val="100"/>
              </a:spcBef>
              <a:buClr>
                <a:srgbClr val="CC3300"/>
              </a:buClr>
              <a:buSzPct val="86250"/>
              <a:buFont typeface="Arial"/>
              <a:buChar char="•"/>
              <a:tabLst>
                <a:tab pos="354965"/>
                <a:tab pos="355600"/>
              </a:tabLst>
            </a:pPr>
            <a:r>
              <a:rPr sz="4000" b="1" u="heavy" spc="-5">
                <a:solidFill>
                  <a:srgbClr val="F98D43"/>
                </a:solidFill>
                <a:uFill>
                  <a:solidFill>
                    <a:srgbClr val="F98D43"/>
                  </a:solidFill>
                </a:uFill>
                <a:latin typeface="微软雅黑"/>
                <a:cs typeface="微软雅黑"/>
              </a:rPr>
              <a:t>美国人力资源管理的发展阶段</a:t>
            </a:r>
            <a:endParaRPr sz="4000">
              <a:latin typeface="微软雅黑"/>
              <a:cs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34987" y="431482"/>
            <a:ext cx="5334000" cy="695960"/>
          </a:xfrm>
          <a:prstGeom prst="rect">
            <a:avLst/>
          </a:prstGeom>
        </p:spPr>
        <p:txBody>
          <a:bodyPr vert="horz" wrap="square" lIns="0" tIns="12700" rIns="0" bIns="0" rtlCol="0">
            <a:spAutoFit/>
          </a:bodyPr>
          <a:lstStyle/>
          <a:p>
            <a:pPr marL="12700">
              <a:lnSpc>
                <a:spcPct val="100000"/>
              </a:lnSpc>
              <a:spcBef>
                <a:spcPts val="100"/>
              </a:spcBef>
            </a:pPr>
            <a:r>
              <a:rPr spc="50">
                <a:solidFill>
                  <a:srgbClr val="CC3300"/>
                </a:solidFill>
                <a:latin typeface="微软雅黑"/>
                <a:cs typeface="微软雅黑"/>
              </a:rPr>
              <a:t>正如比尔•</a:t>
            </a:r>
            <a:r>
              <a:rPr spc="-10">
                <a:solidFill>
                  <a:srgbClr val="CC3300"/>
                </a:solidFill>
                <a:latin typeface="微软雅黑"/>
                <a:cs typeface="微软雅黑"/>
              </a:rPr>
              <a:t>盖茨所言：</a:t>
            </a:r>
          </a:p>
        </p:txBody>
      </p:sp>
      <p:sp>
        <p:nvSpPr>
          <p:cNvPr id="3" name="object 3"/>
          <p:cNvSpPr txBox="1"/>
          <p:nvPr/>
        </p:nvSpPr>
        <p:spPr>
          <a:xfrm>
            <a:off x="535939" y="2058670"/>
            <a:ext cx="4089400" cy="2463800"/>
          </a:xfrm>
          <a:prstGeom prst="rect">
            <a:avLst/>
          </a:prstGeom>
        </p:spPr>
        <p:txBody>
          <a:bodyPr vert="horz" wrap="square" lIns="0" tIns="12700" rIns="0" bIns="0" rtlCol="0">
            <a:spAutoFit/>
          </a:bodyPr>
          <a:lstStyle/>
          <a:p>
            <a:pPr marL="12700" marR="5080" algn="just">
              <a:lnSpc>
                <a:spcPct val="100000"/>
              </a:lnSpc>
              <a:spcBef>
                <a:spcPts val="100"/>
              </a:spcBef>
            </a:pPr>
            <a:r>
              <a:rPr sz="4000" b="1" spc="-10">
                <a:solidFill>
                  <a:srgbClr val="FFFFFF"/>
                </a:solidFill>
                <a:latin typeface="微软雅黑"/>
                <a:cs typeface="微软雅黑"/>
              </a:rPr>
              <a:t>“将我们公司最好</a:t>
            </a:r>
            <a:r>
              <a:rPr sz="4000" b="1">
                <a:solidFill>
                  <a:srgbClr val="FFFFFF"/>
                </a:solidFill>
                <a:latin typeface="微软雅黑"/>
                <a:cs typeface="微软雅黑"/>
              </a:rPr>
              <a:t>的</a:t>
            </a:r>
            <a:r>
              <a:rPr sz="4000" b="1" spc="-470">
                <a:solidFill>
                  <a:srgbClr val="FFFFFF"/>
                </a:solidFill>
                <a:latin typeface="微软雅黑"/>
                <a:cs typeface="微软雅黑"/>
              </a:rPr>
              <a:t>20</a:t>
            </a:r>
            <a:r>
              <a:rPr sz="4000" b="1" spc="-10">
                <a:solidFill>
                  <a:srgbClr val="FFFFFF"/>
                </a:solidFill>
                <a:latin typeface="微软雅黑"/>
                <a:cs typeface="微软雅黑"/>
              </a:rPr>
              <a:t>人拿走，微软在世界上将变得无足轻重。”</a:t>
            </a:r>
            <a:endParaRPr sz="4000">
              <a:latin typeface="微软雅黑"/>
              <a:cs typeface="微软雅黑"/>
            </a:endParaRPr>
          </a:p>
        </p:txBody>
      </p:sp>
      <p:pic>
        <p:nvPicPr>
          <p:cNvPr id="4" name="object 4"/>
          <p:cNvPicPr/>
          <p:nvPr/>
        </p:nvPicPr>
        <p:blipFill>
          <a:blip r:embed="rId2"/>
          <a:stretch>
            <a:fillRect/>
          </a:stretch>
        </p:blipFill>
        <p:spPr>
          <a:xfrm>
            <a:off x="5638800" y="1676400"/>
            <a:ext cx="2917825" cy="4191000"/>
          </a:xfrm>
          <a:prstGeom prst="rect">
            <a:avLst/>
          </a:prstGeom>
        </p:spPr>
      </p:pic>
      <p:sp>
        <p:nvSpPr>
          <p:cNvPr id="5" name="object 5"/>
          <p:cNvSpPr txBox="1">
            <a:spLocks noGrp="1"/>
          </p:cNvSpPr>
          <p:nvPr>
            <p:ph type="dt" sz="half" idx="6"/>
          </p:nvPr>
        </p:nvSpPr>
        <p:spPr>
          <a:prstGeom prst="rect">
            <a:avLst/>
          </a:prstGeom>
        </p:spPr>
        <p:txBody>
          <a:bodyPr vert="horz" wrap="square" lIns="0" tIns="0" rIns="0" bIns="0" rtlCol="0">
            <a:spAutoFit/>
          </a:bodyPr>
          <a:lstStyle/>
          <a:p>
            <a:pPr marL="12700">
              <a:lnSpc>
                <a:spcPts val="1645"/>
              </a:lnSpc>
            </a:pPr>
            <a:r>
              <a:rPr spc="-10"/>
              <a:t>2023/11/13</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6</a:t>
            </a:fld>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066800" y="355282"/>
            <a:ext cx="7010400" cy="695960"/>
          </a:xfrm>
          <a:prstGeom prst="rect">
            <a:avLst/>
          </a:prstGeom>
        </p:spPr>
        <p:txBody>
          <a:bodyPr vert="horz" wrap="square" lIns="0" tIns="12700" rIns="0" bIns="0" rtlCol="0">
            <a:spAutoFit/>
          </a:bodyPr>
          <a:lstStyle/>
          <a:p>
            <a:pPr marL="12700">
              <a:lnSpc>
                <a:spcPct val="100000"/>
              </a:lnSpc>
              <a:spcBef>
                <a:spcPts val="100"/>
              </a:spcBef>
            </a:pPr>
            <a:r>
              <a:rPr>
                <a:solidFill>
                  <a:srgbClr val="CC3300"/>
                </a:solidFill>
              </a:rPr>
              <a:t>从</a:t>
            </a:r>
            <a:r>
              <a:rPr spc="-894">
                <a:solidFill>
                  <a:srgbClr val="CC3300"/>
                </a:solidFill>
              </a:rPr>
              <a:t>20%</a:t>
            </a:r>
            <a:r>
              <a:rPr>
                <a:solidFill>
                  <a:srgbClr val="CC3300"/>
                </a:solidFill>
              </a:rPr>
              <a:t>、</a:t>
            </a:r>
            <a:r>
              <a:rPr spc="-894">
                <a:solidFill>
                  <a:srgbClr val="CC3300"/>
                </a:solidFill>
              </a:rPr>
              <a:t>70%</a:t>
            </a:r>
            <a:r>
              <a:rPr>
                <a:solidFill>
                  <a:srgbClr val="CC3300"/>
                </a:solidFill>
              </a:rPr>
              <a:t>、</a:t>
            </a:r>
            <a:r>
              <a:rPr spc="-894">
                <a:solidFill>
                  <a:srgbClr val="CC3300"/>
                </a:solidFill>
              </a:rPr>
              <a:t>10%</a:t>
            </a:r>
            <a:r>
              <a:rPr spc="-10">
                <a:solidFill>
                  <a:srgbClr val="CC3300"/>
                </a:solidFill>
              </a:rPr>
              <a:t>引发的思考</a:t>
            </a:r>
          </a:p>
        </p:txBody>
      </p:sp>
      <p:sp>
        <p:nvSpPr>
          <p:cNvPr id="3" name="object 3"/>
          <p:cNvSpPr txBox="1"/>
          <p:nvPr/>
        </p:nvSpPr>
        <p:spPr>
          <a:xfrm>
            <a:off x="726439" y="1472400"/>
            <a:ext cx="4597400" cy="4634230"/>
          </a:xfrm>
          <a:prstGeom prst="rect">
            <a:avLst/>
          </a:prstGeom>
        </p:spPr>
        <p:txBody>
          <a:bodyPr vert="horz" wrap="square" lIns="0" tIns="12700" rIns="0" bIns="0" rtlCol="0">
            <a:spAutoFit/>
          </a:bodyPr>
          <a:lstStyle/>
          <a:p>
            <a:pPr marL="12700" marR="173990">
              <a:lnSpc>
                <a:spcPct val="100000"/>
              </a:lnSpc>
              <a:spcBef>
                <a:spcPts val="100"/>
              </a:spcBef>
            </a:pPr>
            <a:r>
              <a:rPr sz="2400" b="1">
                <a:solidFill>
                  <a:srgbClr val="FFFFFF"/>
                </a:solidFill>
                <a:latin typeface="Arial"/>
                <a:cs typeface="Arial"/>
              </a:rPr>
              <a:t>“</a:t>
            </a:r>
            <a:r>
              <a:rPr sz="2400" b="1">
                <a:solidFill>
                  <a:srgbClr val="FFFFFF"/>
                </a:solidFill>
                <a:latin typeface="Microsoft JhengHei"/>
                <a:cs typeface="Microsoft JhengHei"/>
              </a:rPr>
              <a:t>通用电气</a:t>
            </a:r>
            <a:r>
              <a:rPr sz="2400" b="1" spc="-10">
                <a:solidFill>
                  <a:srgbClr val="FFFFFF"/>
                </a:solidFill>
                <a:latin typeface="Arial"/>
                <a:cs typeface="Arial"/>
              </a:rPr>
              <a:t>(GE)</a:t>
            </a:r>
            <a:r>
              <a:rPr sz="2400" b="1" spc="-10">
                <a:solidFill>
                  <a:srgbClr val="FFFFFF"/>
                </a:solidFill>
                <a:latin typeface="Microsoft JhengHei"/>
                <a:cs typeface="Microsoft JhengHei"/>
              </a:rPr>
              <a:t>的领导者必须懂</a:t>
            </a:r>
            <a:r>
              <a:rPr sz="2400" b="1" spc="-5">
                <a:solidFill>
                  <a:srgbClr val="FFFFFF"/>
                </a:solidFill>
                <a:latin typeface="Microsoft JhengHei"/>
                <a:cs typeface="Microsoft JhengHei"/>
              </a:rPr>
              <a:t>得，他们一定要鼓舞、激励并奖</a:t>
            </a:r>
            <a:r>
              <a:rPr sz="2400" b="1">
                <a:solidFill>
                  <a:srgbClr val="FFFFFF"/>
                </a:solidFill>
                <a:latin typeface="Microsoft JhengHei"/>
                <a:cs typeface="Microsoft JhengHei"/>
              </a:rPr>
              <a:t>赏最好的</a:t>
            </a:r>
            <a:r>
              <a:rPr sz="2400" b="1" spc="-10">
                <a:solidFill>
                  <a:srgbClr val="FFFFFF"/>
                </a:solidFill>
                <a:latin typeface="Arial"/>
                <a:cs typeface="Arial"/>
              </a:rPr>
              <a:t>20</a:t>
            </a:r>
            <a:r>
              <a:rPr sz="2400" b="1" spc="-15">
                <a:solidFill>
                  <a:srgbClr val="FFFFFF"/>
                </a:solidFill>
                <a:latin typeface="Microsoft JhengHei"/>
                <a:cs typeface="Microsoft JhengHei"/>
              </a:rPr>
              <a:t>％，还要给业绩良好</a:t>
            </a:r>
            <a:r>
              <a:rPr sz="2400" b="1">
                <a:solidFill>
                  <a:srgbClr val="FFFFFF"/>
                </a:solidFill>
                <a:latin typeface="Microsoft JhengHei"/>
                <a:cs typeface="Microsoft JhengHei"/>
              </a:rPr>
              <a:t>的</a:t>
            </a:r>
            <a:r>
              <a:rPr sz="2400" b="1" spc="-10">
                <a:solidFill>
                  <a:srgbClr val="FFFFFF"/>
                </a:solidFill>
                <a:latin typeface="Arial"/>
                <a:cs typeface="Arial"/>
              </a:rPr>
              <a:t>70</a:t>
            </a:r>
            <a:r>
              <a:rPr sz="2400" b="1" spc="-10">
                <a:solidFill>
                  <a:srgbClr val="FFFFFF"/>
                </a:solidFill>
                <a:latin typeface="Microsoft JhengHei"/>
                <a:cs typeface="Microsoft JhengHei"/>
              </a:rPr>
              <a:t>％打气加油，让他们提高进</a:t>
            </a:r>
            <a:r>
              <a:rPr sz="2400" b="1" spc="-5">
                <a:solidFill>
                  <a:srgbClr val="FFFFFF"/>
                </a:solidFill>
                <a:latin typeface="Microsoft JhengHei"/>
                <a:cs typeface="Microsoft JhengHei"/>
              </a:rPr>
              <a:t>步，不仅如此，</a:t>
            </a:r>
            <a:r>
              <a:rPr sz="2400" b="1" spc="-10">
                <a:solidFill>
                  <a:srgbClr val="FFFFFF"/>
                </a:solidFill>
                <a:latin typeface="Arial"/>
                <a:cs typeface="Arial"/>
              </a:rPr>
              <a:t>GE</a:t>
            </a:r>
            <a:r>
              <a:rPr sz="2400" b="1" spc="-10">
                <a:solidFill>
                  <a:srgbClr val="FFFFFF"/>
                </a:solidFill>
                <a:latin typeface="Microsoft JhengHei"/>
                <a:cs typeface="Microsoft JhengHei"/>
              </a:rPr>
              <a:t>的领导者还必</a:t>
            </a:r>
            <a:endParaRPr sz="2400">
              <a:latin typeface="Microsoft JhengHei"/>
              <a:cs typeface="Microsoft JhengHei"/>
            </a:endParaRPr>
          </a:p>
          <a:p>
            <a:pPr marL="12700" marR="5080">
              <a:lnSpc>
                <a:spcPct val="98400"/>
              </a:lnSpc>
              <a:spcBef>
                <a:spcPts val="185"/>
              </a:spcBef>
            </a:pPr>
            <a:r>
              <a:rPr sz="2400" b="1" spc="-5">
                <a:solidFill>
                  <a:srgbClr val="FFFFFF"/>
                </a:solidFill>
                <a:latin typeface="Microsoft JhengHei"/>
                <a:cs typeface="Microsoft JhengHei"/>
              </a:rPr>
              <a:t>须下定决心，永远以人道的方式，</a:t>
            </a:r>
            <a:r>
              <a:rPr sz="2400" b="1">
                <a:solidFill>
                  <a:srgbClr val="FFFFFF"/>
                </a:solidFill>
                <a:latin typeface="Microsoft JhengHei"/>
                <a:cs typeface="Microsoft JhengHei"/>
              </a:rPr>
              <a:t>换掉那最后</a:t>
            </a:r>
            <a:r>
              <a:rPr sz="2400" b="1" spc="-10">
                <a:solidFill>
                  <a:srgbClr val="FFFFFF"/>
                </a:solidFill>
                <a:latin typeface="Arial"/>
                <a:cs typeface="Arial"/>
              </a:rPr>
              <a:t>10</a:t>
            </a:r>
            <a:r>
              <a:rPr sz="2400" b="1" spc="-15">
                <a:solidFill>
                  <a:srgbClr val="FFFFFF"/>
                </a:solidFill>
                <a:latin typeface="Microsoft JhengHei"/>
                <a:cs typeface="Microsoft JhengHei"/>
              </a:rPr>
              <a:t>％的人，并且每年</a:t>
            </a:r>
            <a:r>
              <a:rPr sz="2400" b="1" spc="-5">
                <a:solidFill>
                  <a:srgbClr val="FFFFFF"/>
                </a:solidFill>
                <a:latin typeface="Microsoft JhengHei"/>
                <a:cs typeface="Microsoft JhengHei"/>
              </a:rPr>
              <a:t>都要做。只有如此，真正的经营</a:t>
            </a:r>
            <a:r>
              <a:rPr sz="2400" b="1" spc="-50">
                <a:solidFill>
                  <a:srgbClr val="FFFFFF"/>
                </a:solidFill>
                <a:latin typeface="Microsoft JhengHei"/>
                <a:cs typeface="Microsoft JhengHei"/>
              </a:rPr>
              <a:t> </a:t>
            </a:r>
            <a:r>
              <a:rPr sz="2400" b="1">
                <a:solidFill>
                  <a:srgbClr val="FFFFFF"/>
                </a:solidFill>
                <a:latin typeface="Microsoft JhengHei"/>
                <a:cs typeface="Microsoft JhengHei"/>
              </a:rPr>
              <a:t>才会产生，才会兴盛。</a:t>
            </a:r>
            <a:r>
              <a:rPr sz="2400" b="1" spc="-50">
                <a:solidFill>
                  <a:srgbClr val="FFFFFF"/>
                </a:solidFill>
                <a:latin typeface="Arial"/>
                <a:cs typeface="Arial"/>
              </a:rPr>
              <a:t>”</a:t>
            </a:r>
            <a:endParaRPr sz="2400">
              <a:latin typeface="Arial"/>
              <a:cs typeface="Arial"/>
            </a:endParaRPr>
          </a:p>
          <a:p>
            <a:pPr>
              <a:lnSpc>
                <a:spcPct val="100000"/>
              </a:lnSpc>
              <a:spcBef>
                <a:spcPts val="5"/>
              </a:spcBef>
            </a:pPr>
            <a:endParaRPr sz="3500">
              <a:latin typeface="Arial"/>
              <a:cs typeface="Arial"/>
            </a:endParaRPr>
          </a:p>
          <a:p>
            <a:pPr marL="76200">
              <a:lnSpc>
                <a:spcPct val="100000"/>
              </a:lnSpc>
              <a:spcBef>
                <a:spcPts val="5"/>
              </a:spcBef>
            </a:pPr>
            <a:r>
              <a:rPr sz="2400" b="1">
                <a:solidFill>
                  <a:srgbClr val="FFFFFF"/>
                </a:solidFill>
                <a:latin typeface="Microsoft JhengHei"/>
                <a:cs typeface="Microsoft JhengHei"/>
              </a:rPr>
              <a:t>杰克</a:t>
            </a:r>
            <a:r>
              <a:rPr sz="2400" b="1">
                <a:solidFill>
                  <a:srgbClr val="FFFFFF"/>
                </a:solidFill>
                <a:latin typeface="Arial"/>
                <a:cs typeface="Arial"/>
              </a:rPr>
              <a:t>.</a:t>
            </a:r>
            <a:r>
              <a:rPr sz="2400" b="1" spc="-20">
                <a:solidFill>
                  <a:srgbClr val="FFFFFF"/>
                </a:solidFill>
                <a:latin typeface="Microsoft JhengHei"/>
                <a:cs typeface="Microsoft JhengHei"/>
              </a:rPr>
              <a:t>韦尔奇</a:t>
            </a:r>
            <a:endParaRPr sz="2400">
              <a:latin typeface="Microsoft JhengHei"/>
              <a:cs typeface="Microsoft JhengHei"/>
            </a:endParaRPr>
          </a:p>
          <a:p>
            <a:pPr marL="76200">
              <a:lnSpc>
                <a:spcPct val="100000"/>
              </a:lnSpc>
              <a:spcBef>
                <a:spcPts val="575"/>
              </a:spcBef>
            </a:pPr>
            <a:r>
              <a:rPr sz="2400" b="1" spc="-5">
                <a:solidFill>
                  <a:srgbClr val="FFFFFF"/>
                </a:solidFill>
                <a:latin typeface="Microsoft JhengHei"/>
                <a:cs typeface="Microsoft JhengHei"/>
              </a:rPr>
              <a:t>前通用电气董事长、首席执行官</a:t>
            </a:r>
            <a:endParaRPr sz="2400">
              <a:latin typeface="Microsoft JhengHei"/>
              <a:cs typeface="Microsoft JhengHei"/>
            </a:endParaRPr>
          </a:p>
        </p:txBody>
      </p:sp>
      <p:pic>
        <p:nvPicPr>
          <p:cNvPr id="4" name="object 4"/>
          <p:cNvPicPr/>
          <p:nvPr/>
        </p:nvPicPr>
        <p:blipFill>
          <a:blip r:embed="rId2"/>
          <a:stretch>
            <a:fillRect/>
          </a:stretch>
        </p:blipFill>
        <p:spPr>
          <a:xfrm>
            <a:off x="5524500" y="1752600"/>
            <a:ext cx="3144837" cy="3733800"/>
          </a:xfrm>
          <a:prstGeom prst="rect">
            <a:avLst/>
          </a:prstGeom>
        </p:spPr>
      </p:pic>
      <p:sp>
        <p:nvSpPr>
          <p:cNvPr id="5" name="object 5"/>
          <p:cNvSpPr txBox="1">
            <a:spLocks noGrp="1"/>
          </p:cNvSpPr>
          <p:nvPr>
            <p:ph type="dt" sz="half" idx="6"/>
          </p:nvPr>
        </p:nvSpPr>
        <p:spPr>
          <a:prstGeom prst="rect">
            <a:avLst/>
          </a:prstGeom>
        </p:spPr>
        <p:txBody>
          <a:bodyPr vert="horz" wrap="square" lIns="0" tIns="0" rIns="0" bIns="0" rtlCol="0">
            <a:spAutoFit/>
          </a:bodyPr>
          <a:lstStyle/>
          <a:p>
            <a:pPr marL="12700">
              <a:lnSpc>
                <a:spcPts val="1645"/>
              </a:lnSpc>
            </a:pPr>
            <a:r>
              <a:rPr spc="-10"/>
              <a:t>2023/11/13</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7</a:t>
            </a:fld>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34616" y="271892"/>
            <a:ext cx="6977380" cy="1366520"/>
          </a:xfrm>
          <a:prstGeom prst="rect">
            <a:avLst/>
          </a:prstGeom>
        </p:spPr>
        <p:txBody>
          <a:bodyPr vert="horz" wrap="square" lIns="0" tIns="12700" rIns="0" bIns="0" rtlCol="0">
            <a:spAutoFit/>
          </a:bodyPr>
          <a:lstStyle/>
          <a:p>
            <a:pPr marL="2604770" marR="5080" indent="-2592705">
              <a:lnSpc>
                <a:spcPct val="100000"/>
              </a:lnSpc>
              <a:spcBef>
                <a:spcPts val="100"/>
              </a:spcBef>
            </a:pPr>
            <a:r>
              <a:rPr spc="-5">
                <a:solidFill>
                  <a:srgbClr val="CC3300"/>
                </a:solidFill>
              </a:rPr>
              <a:t>联邦捷运董事局主席：</a:t>
            </a:r>
            <a:r>
              <a:rPr b="0" spc="-20">
                <a:solidFill>
                  <a:srgbClr val="CC3300"/>
                </a:solidFill>
                <a:latin typeface="Arial Black"/>
                <a:cs typeface="Arial Black"/>
              </a:rPr>
              <a:t>Fred </a:t>
            </a:r>
            <a:r>
              <a:rPr b="0" spc="-10">
                <a:solidFill>
                  <a:srgbClr val="CC3300"/>
                </a:solidFill>
                <a:latin typeface="Arial Black"/>
                <a:cs typeface="Arial Black"/>
              </a:rPr>
              <a:t>Smith</a:t>
            </a: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645"/>
              </a:lnSpc>
            </a:pPr>
            <a:r>
              <a:rPr spc="-10"/>
              <a:t>2023/11/13</a:t>
            </a:r>
          </a:p>
        </p:txBody>
      </p:sp>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8</a:t>
            </a:fld>
          </a:p>
        </p:txBody>
      </p:sp>
      <p:sp>
        <p:nvSpPr>
          <p:cNvPr id="3" name="object 3"/>
          <p:cNvSpPr txBox="1"/>
          <p:nvPr/>
        </p:nvSpPr>
        <p:spPr>
          <a:xfrm>
            <a:off x="459740" y="1529439"/>
            <a:ext cx="8597900" cy="4524375"/>
          </a:xfrm>
          <a:prstGeom prst="rect">
            <a:avLst/>
          </a:prstGeom>
        </p:spPr>
        <p:txBody>
          <a:bodyPr vert="horz" wrap="square" lIns="0" tIns="74295" rIns="0" bIns="0" rtlCol="0">
            <a:spAutoFit/>
          </a:bodyPr>
          <a:lstStyle/>
          <a:p>
            <a:pPr marL="354965" marR="5080" indent="-342265">
              <a:lnSpc>
                <a:spcPts val="3890"/>
              </a:lnSpc>
              <a:spcBef>
                <a:spcPts val="585"/>
              </a:spcBef>
              <a:buSzPct val="86111"/>
              <a:buFont typeface="Arial"/>
              <a:buChar char="•"/>
              <a:tabLst>
                <a:tab pos="354965"/>
                <a:tab pos="355600"/>
              </a:tabLst>
            </a:pPr>
            <a:r>
              <a:rPr sz="3600" b="1" spc="-5">
                <a:solidFill>
                  <a:srgbClr val="FFFFFF"/>
                </a:solidFill>
                <a:latin typeface="Microsoft JhengHei"/>
                <a:cs typeface="Microsoft JhengHei"/>
              </a:rPr>
              <a:t>每一家公司都可以说企业是由人组成的，但要想一贯地作到把人放在第一位却不</a:t>
            </a:r>
            <a:r>
              <a:rPr sz="3600" b="1" spc="-50">
                <a:solidFill>
                  <a:srgbClr val="FFFFFF"/>
                </a:solidFill>
                <a:latin typeface="Microsoft JhengHei"/>
                <a:cs typeface="Microsoft JhengHei"/>
              </a:rPr>
              <a:t> </a:t>
            </a:r>
            <a:r>
              <a:rPr sz="3600" b="1" spc="-5">
                <a:solidFill>
                  <a:srgbClr val="FFFFFF"/>
                </a:solidFill>
                <a:latin typeface="Microsoft JhengHei"/>
                <a:cs typeface="Microsoft JhengHei"/>
              </a:rPr>
              <a:t>是一件容易的事情。要做到在每一次行</a:t>
            </a:r>
            <a:r>
              <a:rPr sz="3600" b="1" spc="-50">
                <a:solidFill>
                  <a:srgbClr val="FFFFFF"/>
                </a:solidFill>
                <a:latin typeface="Microsoft JhengHei"/>
                <a:cs typeface="Microsoft JhengHei"/>
              </a:rPr>
              <a:t> </a:t>
            </a:r>
            <a:r>
              <a:rPr sz="3600" b="1" spc="-5">
                <a:solidFill>
                  <a:srgbClr val="FFFFFF"/>
                </a:solidFill>
                <a:latin typeface="Microsoft JhengHei"/>
                <a:cs typeface="Microsoft JhengHei"/>
              </a:rPr>
              <a:t>动中、每一次计划过程中、每一次业务</a:t>
            </a:r>
            <a:r>
              <a:rPr sz="3600" b="1" spc="-50">
                <a:solidFill>
                  <a:srgbClr val="FFFFFF"/>
                </a:solidFill>
                <a:latin typeface="Microsoft JhengHei"/>
                <a:cs typeface="Microsoft JhengHei"/>
              </a:rPr>
              <a:t> </a:t>
            </a:r>
            <a:r>
              <a:rPr sz="3600" b="1" spc="-5">
                <a:solidFill>
                  <a:srgbClr val="FFFFFF"/>
                </a:solidFill>
                <a:latin typeface="Microsoft JhengHei"/>
                <a:cs typeface="Microsoft JhengHei"/>
              </a:rPr>
              <a:t>决策中都能将人放在第一位，还要求每</a:t>
            </a:r>
            <a:r>
              <a:rPr sz="3600" b="1" spc="-50">
                <a:solidFill>
                  <a:srgbClr val="FFFFFF"/>
                </a:solidFill>
                <a:latin typeface="Microsoft JhengHei"/>
                <a:cs typeface="Microsoft JhengHei"/>
              </a:rPr>
              <a:t> </a:t>
            </a:r>
            <a:r>
              <a:rPr sz="3600" b="1" spc="-5">
                <a:solidFill>
                  <a:srgbClr val="FFFFFF"/>
                </a:solidFill>
                <a:latin typeface="Microsoft JhengHei"/>
                <a:cs typeface="Microsoft JhengHei"/>
              </a:rPr>
              <a:t>一位管理者和每一为雇员都具有高度的</a:t>
            </a:r>
            <a:r>
              <a:rPr sz="3600" b="1" spc="-50">
                <a:solidFill>
                  <a:srgbClr val="FFFFFF"/>
                </a:solidFill>
                <a:latin typeface="Microsoft JhengHei"/>
                <a:cs typeface="Microsoft JhengHei"/>
              </a:rPr>
              <a:t> </a:t>
            </a:r>
            <a:r>
              <a:rPr sz="3600" b="1" spc="-5">
                <a:solidFill>
                  <a:srgbClr val="FFFFFF"/>
                </a:solidFill>
                <a:latin typeface="Microsoft JhengHei"/>
                <a:cs typeface="Microsoft JhengHei"/>
              </a:rPr>
              <a:t>献身精神。。。将某种哲学理念转化为</a:t>
            </a:r>
            <a:r>
              <a:rPr sz="3600" b="1" spc="-50">
                <a:solidFill>
                  <a:srgbClr val="FFFFFF"/>
                </a:solidFill>
                <a:latin typeface="Microsoft JhengHei"/>
                <a:cs typeface="Microsoft JhengHei"/>
              </a:rPr>
              <a:t> </a:t>
            </a:r>
            <a:r>
              <a:rPr sz="3600" b="1" spc="-5">
                <a:solidFill>
                  <a:srgbClr val="FFFFFF"/>
                </a:solidFill>
                <a:latin typeface="Microsoft JhengHei"/>
                <a:cs typeface="Microsoft JhengHei"/>
              </a:rPr>
              <a:t>实际，就意味着我们必须找到大量的方</a:t>
            </a:r>
            <a:r>
              <a:rPr sz="3600" b="1" spc="-50">
                <a:solidFill>
                  <a:srgbClr val="FFFFFF"/>
                </a:solidFill>
                <a:latin typeface="Microsoft JhengHei"/>
                <a:cs typeface="Microsoft JhengHei"/>
              </a:rPr>
              <a:t> </a:t>
            </a:r>
            <a:r>
              <a:rPr sz="3600" b="1" spc="-5">
                <a:solidFill>
                  <a:srgbClr val="FFFFFF"/>
                </a:solidFill>
                <a:latin typeface="Microsoft JhengHei"/>
                <a:cs typeface="Microsoft JhengHei"/>
              </a:rPr>
              <a:t>法来把语言变为行动。</a:t>
            </a:r>
            <a:endParaRPr sz="3600">
              <a:latin typeface="Microsoft JhengHei"/>
              <a:cs typeface="Microsoft JhengHei"/>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8900" y="355282"/>
            <a:ext cx="8966200" cy="695960"/>
          </a:xfrm>
          <a:prstGeom prst="rect">
            <a:avLst/>
          </a:prstGeom>
        </p:spPr>
        <p:txBody>
          <a:bodyPr vert="horz" wrap="square" lIns="0" tIns="12700" rIns="0" bIns="0" rtlCol="0">
            <a:spAutoFit/>
          </a:bodyPr>
          <a:lstStyle/>
          <a:p>
            <a:pPr marL="12700">
              <a:lnSpc>
                <a:spcPct val="100000"/>
              </a:lnSpc>
              <a:spcBef>
                <a:spcPts val="100"/>
              </a:spcBef>
            </a:pPr>
            <a:r>
              <a:rPr spc="-5">
                <a:solidFill>
                  <a:srgbClr val="CC3300"/>
                </a:solidFill>
              </a:rPr>
              <a:t>丰田汽车美国分公司人力资源副总裁</a:t>
            </a: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645"/>
              </a:lnSpc>
            </a:pPr>
            <a:r>
              <a:rPr spc="-10"/>
              <a:t>2023/11/13</a:t>
            </a:r>
          </a:p>
        </p:txBody>
      </p:sp>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9</a:t>
            </a:fld>
          </a:p>
        </p:txBody>
      </p:sp>
      <p:sp>
        <p:nvSpPr>
          <p:cNvPr id="3" name="object 3"/>
          <p:cNvSpPr txBox="1"/>
          <p:nvPr/>
        </p:nvSpPr>
        <p:spPr>
          <a:xfrm>
            <a:off x="383540" y="1495107"/>
            <a:ext cx="8597900" cy="4414520"/>
          </a:xfrm>
          <a:prstGeom prst="rect">
            <a:avLst/>
          </a:prstGeom>
        </p:spPr>
        <p:txBody>
          <a:bodyPr vert="horz" wrap="square" lIns="0" tIns="12700" rIns="0" bIns="0" rtlCol="0">
            <a:spAutoFit/>
          </a:bodyPr>
          <a:lstStyle/>
          <a:p>
            <a:pPr marL="354965" marR="5080" indent="-342900" algn="just">
              <a:lnSpc>
                <a:spcPct val="100000"/>
              </a:lnSpc>
              <a:spcBef>
                <a:spcPts val="100"/>
              </a:spcBef>
              <a:buSzPct val="86111"/>
              <a:buFont typeface="Arial"/>
              <a:buChar char="•"/>
              <a:tabLst>
                <a:tab pos="355600"/>
              </a:tabLst>
            </a:pPr>
            <a:r>
              <a:rPr sz="3600" b="1" spc="-5">
                <a:solidFill>
                  <a:srgbClr val="FFFFFF"/>
                </a:solidFill>
                <a:latin typeface="Microsoft JhengHei"/>
                <a:cs typeface="Microsoft JhengHei"/>
              </a:rPr>
              <a:t>我们的成功背后所依靠的是人。机器不会有新的主意、不会解决问题，也不会抓住机会。每一家在美国生产汽车的企业多用的机器设备基本上都是一样的，所不同的知识投入其中并不断思考着的人。而如何使用和配置人在不同的公司却是大不相同的。但无论如何，劳动力对于任何一家企业来说都是真正有力的竞争力。</a:t>
            </a:r>
            <a:endParaRPr sz="3600">
              <a:latin typeface="Microsoft JhengHei"/>
              <a:cs typeface="Microsoft JhengHei"/>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603500" y="850582"/>
            <a:ext cx="3937000" cy="695960"/>
          </a:xfrm>
          <a:prstGeom prst="rect">
            <a:avLst/>
          </a:prstGeom>
        </p:spPr>
        <p:txBody>
          <a:bodyPr vert="horz" wrap="square" lIns="0" tIns="12700" rIns="0" bIns="0" rtlCol="0">
            <a:spAutoFit/>
          </a:bodyPr>
          <a:lstStyle/>
          <a:p>
            <a:pPr marL="12700">
              <a:lnSpc>
                <a:spcPct val="100000"/>
              </a:lnSpc>
              <a:spcBef>
                <a:spcPts val="100"/>
              </a:spcBef>
            </a:pPr>
            <a:r>
              <a:rPr spc="-10"/>
              <a:t>海尔人发展定律</a:t>
            </a: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645"/>
              </a:lnSpc>
            </a:pPr>
            <a:r>
              <a:rPr spc="-10"/>
              <a:t>2023/11/13</a:t>
            </a:r>
          </a:p>
        </p:txBody>
      </p:sp>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10</a:t>
            </a:fld>
          </a:p>
        </p:txBody>
      </p:sp>
      <p:sp>
        <p:nvSpPr>
          <p:cNvPr id="3" name="object 3"/>
          <p:cNvSpPr txBox="1"/>
          <p:nvPr/>
        </p:nvSpPr>
        <p:spPr>
          <a:xfrm>
            <a:off x="764540" y="2030095"/>
            <a:ext cx="7480300" cy="2707640"/>
          </a:xfrm>
          <a:prstGeom prst="rect">
            <a:avLst/>
          </a:prstGeom>
        </p:spPr>
        <p:txBody>
          <a:bodyPr vert="horz" wrap="square" lIns="0" tIns="12700" rIns="0" bIns="0" rtlCol="0">
            <a:spAutoFit/>
          </a:bodyPr>
          <a:lstStyle/>
          <a:p>
            <a:pPr marL="354965" indent="-342265">
              <a:lnSpc>
                <a:spcPct val="100000"/>
              </a:lnSpc>
              <a:spcBef>
                <a:spcPts val="100"/>
              </a:spcBef>
              <a:buSzPct val="86250"/>
              <a:buFont typeface="Arial"/>
              <a:buChar char="•"/>
              <a:tabLst>
                <a:tab pos="354965"/>
                <a:tab pos="355600"/>
              </a:tabLst>
            </a:pPr>
            <a:r>
              <a:rPr sz="4000" b="1" spc="-10">
                <a:solidFill>
                  <a:srgbClr val="FFFFFF"/>
                </a:solidFill>
                <a:latin typeface="Microsoft JhengHei"/>
                <a:cs typeface="Microsoft JhengHei"/>
              </a:rPr>
              <a:t>先造人才，再造名牌</a:t>
            </a:r>
            <a:endParaRPr sz="4000">
              <a:latin typeface="Microsoft JhengHei"/>
              <a:cs typeface="Microsoft JhengHei"/>
            </a:endParaRPr>
          </a:p>
          <a:p>
            <a:pPr>
              <a:lnSpc>
                <a:spcPct val="100000"/>
              </a:lnSpc>
              <a:spcBef>
                <a:spcPts val="5"/>
              </a:spcBef>
              <a:buClr>
                <a:srgbClr val="FFFFFF"/>
              </a:buClr>
              <a:buFont typeface="Arial"/>
              <a:buChar char="•"/>
            </a:pPr>
            <a:endParaRPr sz="3650">
              <a:latin typeface="Microsoft JhengHei"/>
              <a:cs typeface="Microsoft JhengHei"/>
            </a:endParaRPr>
          </a:p>
          <a:p>
            <a:pPr marL="354965" marR="5080" indent="-342265">
              <a:lnSpc>
                <a:spcPct val="100000"/>
              </a:lnSpc>
              <a:buSzPct val="86250"/>
              <a:buFont typeface="Arial"/>
              <a:buChar char="•"/>
              <a:tabLst>
                <a:tab pos="354965"/>
                <a:tab pos="355600"/>
              </a:tabLst>
            </a:pPr>
            <a:r>
              <a:rPr sz="4000" b="1" spc="-5">
                <a:solidFill>
                  <a:srgbClr val="FFFFFF"/>
                </a:solidFill>
                <a:latin typeface="Microsoft JhengHei"/>
                <a:cs typeface="Microsoft JhengHei"/>
              </a:rPr>
              <a:t>有高质量的员工才能有高质量的</a:t>
            </a:r>
            <a:r>
              <a:rPr sz="4000" b="1" spc="-25">
                <a:solidFill>
                  <a:srgbClr val="FFFFFF"/>
                </a:solidFill>
                <a:latin typeface="Microsoft JhengHei"/>
                <a:cs typeface="Microsoft JhengHei"/>
              </a:rPr>
              <a:t>产品</a:t>
            </a:r>
            <a:endParaRPr sz="4000">
              <a:latin typeface="Microsoft JhengHei"/>
              <a:cs typeface="Microsoft JhengHei"/>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527300" y="355282"/>
            <a:ext cx="3937000" cy="695960"/>
          </a:xfrm>
          <a:prstGeom prst="rect">
            <a:avLst/>
          </a:prstGeom>
        </p:spPr>
        <p:txBody>
          <a:bodyPr vert="horz" wrap="square" lIns="0" tIns="12700" rIns="0" bIns="0" rtlCol="0">
            <a:spAutoFit/>
          </a:bodyPr>
          <a:lstStyle/>
          <a:p>
            <a:pPr marL="12700">
              <a:lnSpc>
                <a:spcPct val="100000"/>
              </a:lnSpc>
              <a:spcBef>
                <a:spcPts val="100"/>
              </a:spcBef>
            </a:pPr>
            <a:r>
              <a:rPr spc="-10">
                <a:solidFill>
                  <a:srgbClr val="CC3300"/>
                </a:solidFill>
              </a:rPr>
              <a:t>华为公司基本法</a:t>
            </a: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645"/>
              </a:lnSpc>
            </a:pPr>
            <a:r>
              <a:rPr spc="-10"/>
              <a:t>2023/11/13</a:t>
            </a:r>
          </a:p>
        </p:txBody>
      </p:sp>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11</a:t>
            </a:fld>
          </a:p>
        </p:txBody>
      </p:sp>
      <p:sp>
        <p:nvSpPr>
          <p:cNvPr id="3" name="object 3"/>
          <p:cNvSpPr txBox="1"/>
          <p:nvPr/>
        </p:nvSpPr>
        <p:spPr>
          <a:xfrm>
            <a:off x="459740" y="1373975"/>
            <a:ext cx="7988300" cy="4597400"/>
          </a:xfrm>
          <a:prstGeom prst="rect">
            <a:avLst/>
          </a:prstGeom>
        </p:spPr>
        <p:txBody>
          <a:bodyPr vert="horz" wrap="square" lIns="0" tIns="81280" rIns="0" bIns="0" rtlCol="0">
            <a:spAutoFit/>
          </a:bodyPr>
          <a:lstStyle/>
          <a:p>
            <a:pPr marL="355600" marR="5080" indent="-342900" algn="just">
              <a:lnSpc>
                <a:spcPts val="4320"/>
              </a:lnSpc>
              <a:spcBef>
                <a:spcPts val="640"/>
              </a:spcBef>
              <a:buSzPct val="86250"/>
              <a:buFont typeface="Arial"/>
              <a:buChar char="•"/>
              <a:tabLst>
                <a:tab pos="355600"/>
              </a:tabLst>
            </a:pPr>
            <a:r>
              <a:rPr sz="4000" b="1" spc="-5">
                <a:solidFill>
                  <a:srgbClr val="FFFFFF"/>
                </a:solidFill>
                <a:latin typeface="Microsoft JhengHei"/>
                <a:cs typeface="Microsoft JhengHei"/>
              </a:rPr>
              <a:t>第二条：认真负责和管理有效的员工是华为的最大财富。尊重知识、尊重个性、集体奋斗和不迁就有功的员工，是我们事业可持续成长的</a:t>
            </a:r>
            <a:r>
              <a:rPr sz="4000" b="1" spc="-10">
                <a:solidFill>
                  <a:srgbClr val="FFFFFF"/>
                </a:solidFill>
                <a:latin typeface="Microsoft JhengHei"/>
                <a:cs typeface="Microsoft JhengHei"/>
              </a:rPr>
              <a:t>内在要求。</a:t>
            </a:r>
            <a:endParaRPr sz="4000">
              <a:latin typeface="Microsoft JhengHei"/>
              <a:cs typeface="Microsoft JhengHei"/>
            </a:endParaRPr>
          </a:p>
          <a:p>
            <a:pPr marL="355600" marR="5080" indent="-342900" algn="just">
              <a:lnSpc>
                <a:spcPts val="4320"/>
              </a:lnSpc>
              <a:spcBef>
                <a:spcPts val="965"/>
              </a:spcBef>
              <a:buSzPct val="86250"/>
              <a:buFont typeface="Arial"/>
              <a:buChar char="•"/>
              <a:tabLst>
                <a:tab pos="355600"/>
              </a:tabLst>
            </a:pPr>
            <a:r>
              <a:rPr sz="4000" b="1" spc="-5">
                <a:solidFill>
                  <a:srgbClr val="FFFFFF"/>
                </a:solidFill>
                <a:latin typeface="Microsoft JhengHei"/>
                <a:cs typeface="Microsoft JhengHei"/>
              </a:rPr>
              <a:t>第九条：我们强调人力资本不断增值的目标优先于财务资本增值的目</a:t>
            </a:r>
            <a:r>
              <a:rPr sz="4000" b="1" spc="-25">
                <a:solidFill>
                  <a:srgbClr val="FFFFFF"/>
                </a:solidFill>
                <a:latin typeface="Microsoft JhengHei"/>
                <a:cs typeface="Microsoft JhengHei"/>
              </a:rPr>
              <a:t>标。</a:t>
            </a:r>
            <a:endParaRPr sz="4000">
              <a:latin typeface="Microsoft JhengHei"/>
              <a:cs typeface="Microsoft JhengHei"/>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044700" y="355282"/>
            <a:ext cx="5054600" cy="695960"/>
          </a:xfrm>
          <a:prstGeom prst="rect">
            <a:avLst/>
          </a:prstGeom>
        </p:spPr>
        <p:txBody>
          <a:bodyPr vert="horz" wrap="square" lIns="0" tIns="12700" rIns="0" bIns="0" rtlCol="0">
            <a:spAutoFit/>
          </a:bodyPr>
          <a:lstStyle/>
          <a:p>
            <a:pPr marL="12700">
              <a:lnSpc>
                <a:spcPct val="100000"/>
              </a:lnSpc>
              <a:spcBef>
                <a:spcPts val="100"/>
              </a:spcBef>
            </a:pPr>
            <a:r>
              <a:rPr spc="-10">
                <a:solidFill>
                  <a:srgbClr val="CC3300"/>
                </a:solidFill>
              </a:rPr>
              <a:t>人力资源管理的实质</a:t>
            </a: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645"/>
              </a:lnSpc>
            </a:pPr>
            <a:r>
              <a:rPr spc="-10"/>
              <a:t>2023/11/13</a:t>
            </a:r>
          </a:p>
        </p:txBody>
      </p:sp>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12</a:t>
            </a:fld>
          </a:p>
        </p:txBody>
      </p:sp>
      <p:sp>
        <p:nvSpPr>
          <p:cNvPr id="3" name="object 3"/>
          <p:cNvSpPr txBox="1"/>
          <p:nvPr/>
        </p:nvSpPr>
        <p:spPr>
          <a:xfrm>
            <a:off x="764540" y="1146175"/>
            <a:ext cx="7480300" cy="4414520"/>
          </a:xfrm>
          <a:prstGeom prst="rect">
            <a:avLst/>
          </a:prstGeom>
        </p:spPr>
        <p:txBody>
          <a:bodyPr vert="horz" wrap="square" lIns="0" tIns="134620" rIns="0" bIns="0" rtlCol="0">
            <a:spAutoFit/>
          </a:bodyPr>
          <a:lstStyle/>
          <a:p>
            <a:pPr marL="354965" indent="-342265">
              <a:lnSpc>
                <a:spcPct val="100000"/>
              </a:lnSpc>
              <a:spcBef>
                <a:spcPts val="1060"/>
              </a:spcBef>
              <a:buSzPct val="86250"/>
              <a:buFont typeface="Arial"/>
              <a:buChar char="•"/>
              <a:tabLst>
                <a:tab pos="354965"/>
                <a:tab pos="355600"/>
              </a:tabLst>
            </a:pPr>
            <a:r>
              <a:rPr sz="4000" b="1" spc="-5">
                <a:solidFill>
                  <a:srgbClr val="FFFFFF"/>
                </a:solidFill>
                <a:latin typeface="Microsoft JhengHei"/>
                <a:cs typeface="Microsoft JhengHei"/>
              </a:rPr>
              <a:t>人力资源管理的实质是人的管理</a:t>
            </a:r>
            <a:endParaRPr sz="4000">
              <a:latin typeface="Microsoft JhengHei"/>
              <a:cs typeface="Microsoft JhengHei"/>
            </a:endParaRPr>
          </a:p>
          <a:p>
            <a:pPr marL="354965" indent="-342265">
              <a:lnSpc>
                <a:spcPct val="100000"/>
              </a:lnSpc>
              <a:spcBef>
                <a:spcPts val="960"/>
              </a:spcBef>
              <a:buSzPct val="86250"/>
              <a:buFont typeface="Arial"/>
              <a:buChar char="•"/>
              <a:tabLst>
                <a:tab pos="354965"/>
                <a:tab pos="355600"/>
              </a:tabLst>
            </a:pPr>
            <a:r>
              <a:rPr sz="4000" b="1" spc="-5">
                <a:solidFill>
                  <a:srgbClr val="FFFFFF"/>
                </a:solidFill>
                <a:latin typeface="Microsoft JhengHei"/>
                <a:cs typeface="Microsoft JhengHei"/>
              </a:rPr>
              <a:t>是人的能力的开发与利用</a:t>
            </a:r>
            <a:endParaRPr sz="4000">
              <a:latin typeface="Microsoft JhengHei"/>
              <a:cs typeface="Microsoft JhengHei"/>
            </a:endParaRPr>
          </a:p>
          <a:p>
            <a:pPr marL="354965" indent="-342265">
              <a:lnSpc>
                <a:spcPct val="100000"/>
              </a:lnSpc>
              <a:spcBef>
                <a:spcPts val="960"/>
              </a:spcBef>
              <a:buSzPct val="86250"/>
              <a:buFont typeface="Arial"/>
              <a:buChar char="•"/>
              <a:tabLst>
                <a:tab pos="354965"/>
                <a:tab pos="355600"/>
              </a:tabLst>
            </a:pPr>
            <a:r>
              <a:rPr sz="4000" b="1" spc="-5">
                <a:solidFill>
                  <a:srgbClr val="FFFFFF"/>
                </a:solidFill>
                <a:latin typeface="Microsoft JhengHei"/>
                <a:cs typeface="Microsoft JhengHei"/>
              </a:rPr>
              <a:t>人的个性的开发与利用</a:t>
            </a:r>
            <a:endParaRPr sz="4000">
              <a:latin typeface="Microsoft JhengHei"/>
              <a:cs typeface="Microsoft JhengHei"/>
            </a:endParaRPr>
          </a:p>
          <a:p>
            <a:pPr marL="354965" indent="-342265">
              <a:lnSpc>
                <a:spcPct val="100000"/>
              </a:lnSpc>
              <a:spcBef>
                <a:spcPts val="960"/>
              </a:spcBef>
              <a:buSzPct val="86250"/>
              <a:buFont typeface="Arial"/>
              <a:buChar char="•"/>
              <a:tabLst>
                <a:tab pos="354965"/>
                <a:tab pos="355600"/>
              </a:tabLst>
            </a:pPr>
            <a:r>
              <a:rPr sz="4000" b="1" spc="-5">
                <a:solidFill>
                  <a:srgbClr val="FFFFFF"/>
                </a:solidFill>
                <a:latin typeface="Microsoft JhengHei"/>
                <a:cs typeface="Microsoft JhengHei"/>
              </a:rPr>
              <a:t>人的情绪的开发与利用</a:t>
            </a:r>
            <a:endParaRPr sz="4000">
              <a:latin typeface="Microsoft JhengHei"/>
              <a:cs typeface="Microsoft JhengHei"/>
            </a:endParaRPr>
          </a:p>
          <a:p>
            <a:pPr marL="354965" indent="-342265">
              <a:lnSpc>
                <a:spcPct val="100000"/>
              </a:lnSpc>
              <a:spcBef>
                <a:spcPts val="960"/>
              </a:spcBef>
              <a:buSzPct val="86250"/>
              <a:buFont typeface="Arial"/>
              <a:buChar char="•"/>
              <a:tabLst>
                <a:tab pos="354965"/>
                <a:tab pos="355600"/>
              </a:tabLst>
            </a:pPr>
            <a:r>
              <a:rPr sz="4000" b="1" spc="-5">
                <a:solidFill>
                  <a:srgbClr val="FFFFFF"/>
                </a:solidFill>
                <a:latin typeface="Microsoft JhengHei"/>
                <a:cs typeface="Microsoft JhengHei"/>
              </a:rPr>
              <a:t>人的价值的开发与利用</a:t>
            </a:r>
            <a:endParaRPr sz="4000">
              <a:latin typeface="Microsoft JhengHei"/>
              <a:cs typeface="Microsoft JhengHei"/>
            </a:endParaRPr>
          </a:p>
          <a:p>
            <a:pPr marL="354965" indent="-342265">
              <a:lnSpc>
                <a:spcPct val="100000"/>
              </a:lnSpc>
              <a:spcBef>
                <a:spcPts val="960"/>
              </a:spcBef>
              <a:buSzPct val="86250"/>
              <a:buFont typeface="Arial"/>
              <a:buChar char="•"/>
              <a:tabLst>
                <a:tab pos="354965"/>
                <a:tab pos="355600"/>
              </a:tabLst>
            </a:pPr>
            <a:r>
              <a:rPr sz="4000" b="1" spc="-10">
                <a:solidFill>
                  <a:srgbClr val="FFFFFF"/>
                </a:solidFill>
                <a:latin typeface="Microsoft JhengHei"/>
                <a:cs typeface="Microsoft JhengHei"/>
              </a:rPr>
              <a:t>是人性的开发与利用</a:t>
            </a:r>
            <a:endParaRPr sz="4000">
              <a:latin typeface="Microsoft JhengHei"/>
              <a:cs typeface="Microsoft JhengHei"/>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765300" y="850582"/>
            <a:ext cx="5613400" cy="695960"/>
          </a:xfrm>
          <a:prstGeom prst="rect">
            <a:avLst/>
          </a:prstGeom>
        </p:spPr>
        <p:txBody>
          <a:bodyPr vert="horz" wrap="square" lIns="0" tIns="12700" rIns="0" bIns="0" rtlCol="0">
            <a:spAutoFit/>
          </a:bodyPr>
          <a:lstStyle/>
          <a:p>
            <a:pPr marL="12700">
              <a:lnSpc>
                <a:spcPct val="100000"/>
              </a:lnSpc>
              <a:spcBef>
                <a:spcPts val="100"/>
              </a:spcBef>
            </a:pPr>
            <a:r>
              <a:rPr spc="-5"/>
              <a:t>二、人力资源基本问题</a:t>
            </a: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645"/>
              </a:lnSpc>
            </a:pPr>
            <a:r>
              <a:rPr spc="-10"/>
              <a:t>2023/11/13</a:t>
            </a:r>
          </a:p>
        </p:txBody>
      </p:sp>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13</a:t>
            </a:fld>
          </a:p>
        </p:txBody>
      </p:sp>
      <p:sp>
        <p:nvSpPr>
          <p:cNvPr id="3" name="object 3"/>
          <p:cNvSpPr txBox="1"/>
          <p:nvPr/>
        </p:nvSpPr>
        <p:spPr>
          <a:xfrm>
            <a:off x="764540" y="1724709"/>
            <a:ext cx="8089900" cy="3220720"/>
          </a:xfrm>
          <a:prstGeom prst="rect">
            <a:avLst/>
          </a:prstGeom>
        </p:spPr>
        <p:txBody>
          <a:bodyPr vert="horz" wrap="square" lIns="0" tIns="86360" rIns="0" bIns="0" rtlCol="0">
            <a:spAutoFit/>
          </a:bodyPr>
          <a:lstStyle/>
          <a:p>
            <a:pPr marL="354965" indent="-342265">
              <a:lnSpc>
                <a:spcPct val="100000"/>
              </a:lnSpc>
              <a:spcBef>
                <a:spcPts val="680"/>
              </a:spcBef>
              <a:buSzPct val="85937"/>
              <a:buFont typeface="Arial"/>
              <a:buChar char="•"/>
              <a:tabLst>
                <a:tab pos="354965"/>
                <a:tab pos="355600"/>
              </a:tabLst>
            </a:pPr>
            <a:r>
              <a:rPr sz="3200" b="1">
                <a:solidFill>
                  <a:srgbClr val="FFCC00"/>
                </a:solidFill>
                <a:latin typeface="Microsoft JhengHei"/>
                <a:cs typeface="Microsoft JhengHei"/>
              </a:rPr>
              <a:t>（一）</a:t>
            </a:r>
            <a:r>
              <a:rPr sz="3200" b="1" spc="-10">
                <a:solidFill>
                  <a:srgbClr val="FFCC00"/>
                </a:solidFill>
                <a:latin typeface="Microsoft JhengHei"/>
                <a:cs typeface="Microsoft JhengHei"/>
              </a:rPr>
              <a:t>人力资本与人力资源</a:t>
            </a:r>
            <a:endParaRPr sz="3200">
              <a:latin typeface="Microsoft JhengHei"/>
              <a:cs typeface="Microsoft JhengHei"/>
            </a:endParaRPr>
          </a:p>
          <a:p>
            <a:pPr marL="354965" indent="-342265">
              <a:lnSpc>
                <a:spcPct val="100000"/>
              </a:lnSpc>
              <a:spcBef>
                <a:spcPts val="580"/>
              </a:spcBef>
              <a:buSzPct val="85937"/>
              <a:buFont typeface="Arial"/>
              <a:buChar char="•"/>
              <a:tabLst>
                <a:tab pos="354965"/>
                <a:tab pos="355600"/>
              </a:tabLst>
            </a:pPr>
            <a:r>
              <a:rPr sz="3200" b="1">
                <a:solidFill>
                  <a:srgbClr val="FFCC00"/>
                </a:solidFill>
                <a:latin typeface="Arial"/>
                <a:cs typeface="Arial"/>
              </a:rPr>
              <a:t>1</a:t>
            </a:r>
            <a:r>
              <a:rPr sz="3200" b="1" spc="-10">
                <a:solidFill>
                  <a:srgbClr val="FFCC00"/>
                </a:solidFill>
                <a:latin typeface="Microsoft JhengHei"/>
                <a:cs typeface="Microsoft JhengHei"/>
              </a:rPr>
              <a:t>、人力资源内涵</a:t>
            </a:r>
            <a:endParaRPr sz="3200">
              <a:latin typeface="Microsoft JhengHei"/>
              <a:cs typeface="Microsoft JhengHei"/>
            </a:endParaRPr>
          </a:p>
          <a:p>
            <a:pPr marL="354965" marR="5080" indent="-342265">
              <a:lnSpc>
                <a:spcPct val="101600"/>
              </a:lnSpc>
              <a:spcBef>
                <a:spcPts val="705"/>
              </a:spcBef>
              <a:buSzPct val="85937"/>
              <a:buFont typeface="Arial"/>
              <a:buChar char="•"/>
              <a:tabLst>
                <a:tab pos="354965"/>
                <a:tab pos="355600"/>
              </a:tabLst>
            </a:pPr>
            <a:r>
              <a:rPr sz="3200">
                <a:solidFill>
                  <a:srgbClr val="FFFFFF"/>
                </a:solidFill>
                <a:latin typeface="宋体"/>
                <a:cs typeface="宋体"/>
              </a:rPr>
              <a:t>人力资源（</a:t>
            </a:r>
            <a:r>
              <a:rPr sz="3200">
                <a:solidFill>
                  <a:srgbClr val="FFFFFF"/>
                </a:solidFill>
                <a:latin typeface="Arial"/>
                <a:cs typeface="Arial"/>
              </a:rPr>
              <a:t>Human </a:t>
            </a:r>
            <a:r>
              <a:rPr sz="3200" spc="-10">
                <a:solidFill>
                  <a:srgbClr val="FFFFFF"/>
                </a:solidFill>
                <a:latin typeface="Arial"/>
                <a:cs typeface="Arial"/>
              </a:rPr>
              <a:t>Resources</a:t>
            </a:r>
            <a:r>
              <a:rPr sz="3200" spc="-10">
                <a:solidFill>
                  <a:srgbClr val="FFFFFF"/>
                </a:solidFill>
                <a:latin typeface="宋体"/>
                <a:cs typeface="宋体"/>
              </a:rPr>
              <a:t>）</a:t>
            </a:r>
            <a:r>
              <a:rPr sz="3200" spc="-15">
                <a:solidFill>
                  <a:srgbClr val="FFFFFF"/>
                </a:solidFill>
                <a:latin typeface="宋体"/>
                <a:cs typeface="宋体"/>
              </a:rPr>
              <a:t>是指一定</a:t>
            </a:r>
            <a:r>
              <a:rPr sz="3200" spc="-5">
                <a:solidFill>
                  <a:srgbClr val="FFFFFF"/>
                </a:solidFill>
                <a:latin typeface="宋体"/>
                <a:cs typeface="宋体"/>
              </a:rPr>
              <a:t>范围内的人口总体所具有劳动能力的总和，或者说是指能够推动社会和经济发展的具</a:t>
            </a:r>
            <a:r>
              <a:rPr sz="3200" spc="-50">
                <a:solidFill>
                  <a:srgbClr val="FFFFFF"/>
                </a:solidFill>
                <a:latin typeface="宋体"/>
                <a:cs typeface="宋体"/>
              </a:rPr>
              <a:t> </a:t>
            </a:r>
            <a:r>
              <a:rPr sz="3200" spc="-5">
                <a:solidFill>
                  <a:srgbClr val="FFFFFF"/>
                </a:solidFill>
                <a:latin typeface="宋体"/>
                <a:cs typeface="宋体"/>
              </a:rPr>
              <a:t>有智力和体力劳动能力的人的总称。</a:t>
            </a:r>
            <a:endParaRPr sz="3200">
              <a:latin typeface="宋体"/>
              <a:cs typeface="宋体"/>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044700" y="850582"/>
            <a:ext cx="5054600" cy="695960"/>
          </a:xfrm>
          <a:prstGeom prst="rect">
            <a:avLst/>
          </a:prstGeom>
        </p:spPr>
        <p:txBody>
          <a:bodyPr vert="horz" wrap="square" lIns="0" tIns="12700" rIns="0" bIns="0" rtlCol="0">
            <a:spAutoFit/>
          </a:bodyPr>
          <a:lstStyle/>
          <a:p>
            <a:pPr marL="12700">
              <a:lnSpc>
                <a:spcPct val="100000"/>
              </a:lnSpc>
              <a:spcBef>
                <a:spcPts val="100"/>
              </a:spcBef>
            </a:pPr>
            <a:r>
              <a:rPr spc="-10"/>
              <a:t>人力资源的基本要点</a:t>
            </a: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645"/>
              </a:lnSpc>
            </a:pPr>
            <a:r>
              <a:rPr spc="-10"/>
              <a:t>2023/11/13</a:t>
            </a:r>
          </a:p>
        </p:txBody>
      </p:sp>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14</a:t>
            </a:fld>
          </a:p>
        </p:txBody>
      </p:sp>
      <p:sp>
        <p:nvSpPr>
          <p:cNvPr id="3" name="object 3"/>
          <p:cNvSpPr txBox="1"/>
          <p:nvPr/>
        </p:nvSpPr>
        <p:spPr>
          <a:xfrm>
            <a:off x="612140" y="1721496"/>
            <a:ext cx="8191500" cy="3909060"/>
          </a:xfrm>
          <a:prstGeom prst="rect">
            <a:avLst/>
          </a:prstGeom>
        </p:spPr>
        <p:txBody>
          <a:bodyPr vert="horz" wrap="square" lIns="0" tIns="55244" rIns="0" bIns="0" rtlCol="0">
            <a:spAutoFit/>
          </a:bodyPr>
          <a:lstStyle/>
          <a:p>
            <a:pPr marL="354965" indent="-342265">
              <a:lnSpc>
                <a:spcPct val="100000"/>
              </a:lnSpc>
              <a:spcBef>
                <a:spcPts val="434"/>
              </a:spcBef>
              <a:buSzPct val="85714"/>
              <a:buFont typeface="Arial"/>
              <a:buChar char="•"/>
              <a:tabLst>
                <a:tab pos="354965"/>
                <a:tab pos="355600"/>
              </a:tabLst>
            </a:pPr>
            <a:r>
              <a:rPr sz="2800" spc="-5">
                <a:solidFill>
                  <a:srgbClr val="FFFFFF"/>
                </a:solidFill>
                <a:latin typeface="宋体"/>
                <a:cs typeface="宋体"/>
              </a:rPr>
              <a:t>其一，人力包括体质、智力、知识和技能四部分。</a:t>
            </a:r>
            <a:endParaRPr sz="2800">
              <a:latin typeface="宋体"/>
              <a:cs typeface="宋体"/>
            </a:endParaRPr>
          </a:p>
          <a:p>
            <a:pPr marL="354965" marR="360680" indent="-342265">
              <a:lnSpc>
                <a:spcPts val="3020"/>
              </a:lnSpc>
              <a:spcBef>
                <a:spcPts val="720"/>
              </a:spcBef>
              <a:buSzPct val="85714"/>
              <a:buFont typeface="Arial"/>
              <a:buChar char="•"/>
              <a:tabLst>
                <a:tab pos="354965"/>
                <a:tab pos="355600"/>
              </a:tabLst>
            </a:pPr>
            <a:r>
              <a:rPr sz="2800" spc="-5">
                <a:solidFill>
                  <a:srgbClr val="FFFFFF"/>
                </a:solidFill>
                <a:latin typeface="宋体"/>
                <a:cs typeface="宋体"/>
              </a:rPr>
              <a:t>其二，人的体能和智力，这是人力资源的基础性</a:t>
            </a:r>
            <a:r>
              <a:rPr sz="2800" spc="-20">
                <a:solidFill>
                  <a:srgbClr val="FFFFFF"/>
                </a:solidFill>
                <a:latin typeface="宋体"/>
                <a:cs typeface="宋体"/>
              </a:rPr>
              <a:t>内容。</a:t>
            </a:r>
            <a:endParaRPr sz="2800">
              <a:latin typeface="宋体"/>
              <a:cs typeface="宋体"/>
            </a:endParaRPr>
          </a:p>
          <a:p>
            <a:pPr marL="354965" marR="5080" indent="-342265">
              <a:lnSpc>
                <a:spcPts val="3020"/>
              </a:lnSpc>
              <a:spcBef>
                <a:spcPts val="680"/>
              </a:spcBef>
              <a:buSzPct val="85714"/>
              <a:buFont typeface="Arial"/>
              <a:buChar char="•"/>
              <a:tabLst>
                <a:tab pos="354965"/>
                <a:tab pos="355600"/>
              </a:tabLst>
            </a:pPr>
            <a:r>
              <a:rPr sz="2800" spc="-5">
                <a:solidFill>
                  <a:srgbClr val="FFFFFF"/>
                </a:solidFill>
                <a:latin typeface="宋体"/>
                <a:cs typeface="宋体"/>
              </a:rPr>
              <a:t>其三，人力资源所具有的劳动能力存在人体之中，是人力资本的存量，劳动时才能发挥出来。</a:t>
            </a:r>
            <a:endParaRPr sz="2800">
              <a:latin typeface="宋体"/>
              <a:cs typeface="宋体"/>
            </a:endParaRPr>
          </a:p>
          <a:p>
            <a:pPr marL="354965" marR="360680" indent="-342265">
              <a:lnSpc>
                <a:spcPts val="3020"/>
              </a:lnSpc>
              <a:spcBef>
                <a:spcPts val="680"/>
              </a:spcBef>
              <a:buSzPct val="85714"/>
              <a:buFont typeface="Arial"/>
              <a:buChar char="•"/>
              <a:tabLst>
                <a:tab pos="354965"/>
                <a:tab pos="355600"/>
              </a:tabLst>
            </a:pPr>
            <a:r>
              <a:rPr sz="2800" spc="-5">
                <a:solidFill>
                  <a:srgbClr val="FFFFFF"/>
                </a:solidFill>
                <a:latin typeface="宋体"/>
                <a:cs typeface="宋体"/>
              </a:rPr>
              <a:t>其四，人力资源是一定范围的人口总体，它涵盖工商企业，公共管理部门和农村的人口。</a:t>
            </a:r>
            <a:endParaRPr sz="2800">
              <a:latin typeface="宋体"/>
              <a:cs typeface="宋体"/>
            </a:endParaRPr>
          </a:p>
          <a:p>
            <a:pPr marL="354965" marR="360680" indent="-342265">
              <a:lnSpc>
                <a:spcPts val="3020"/>
              </a:lnSpc>
              <a:spcBef>
                <a:spcPts val="680"/>
              </a:spcBef>
              <a:buSzPct val="85714"/>
              <a:buFont typeface="Arial"/>
              <a:buChar char="•"/>
              <a:tabLst>
                <a:tab pos="354965"/>
                <a:tab pos="355600"/>
              </a:tabLst>
            </a:pPr>
            <a:r>
              <a:rPr sz="2800" spc="-5">
                <a:solidFill>
                  <a:srgbClr val="FFFFFF"/>
                </a:solidFill>
                <a:latin typeface="宋体"/>
                <a:cs typeface="宋体"/>
              </a:rPr>
              <a:t>其五，人力资源的裁体是人，它既有自然性，也有社会性；既有经济性，也有政治性。</a:t>
            </a:r>
            <a:endParaRPr sz="2800">
              <a:latin typeface="宋体"/>
              <a:cs typeface="宋体"/>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901700" y="359727"/>
            <a:ext cx="7340600" cy="1122680"/>
          </a:xfrm>
          <a:prstGeom prst="rect">
            <a:avLst/>
          </a:prstGeom>
        </p:spPr>
        <p:txBody>
          <a:bodyPr vert="horz" wrap="square" lIns="0" tIns="12700" rIns="0" bIns="0" rtlCol="0">
            <a:spAutoFit/>
          </a:bodyPr>
          <a:lstStyle/>
          <a:p>
            <a:pPr marL="1840864" marR="5080" indent="-1828800">
              <a:lnSpc>
                <a:spcPct val="100000"/>
              </a:lnSpc>
              <a:spcBef>
                <a:spcPts val="100"/>
              </a:spcBef>
            </a:pPr>
            <a:r>
              <a:rPr sz="3600" b="0" spc="-5">
                <a:latin typeface="宋体"/>
                <a:cs typeface="宋体"/>
              </a:rPr>
              <a:t>人口资源、人力资源、劳动力资源、</a:t>
            </a:r>
            <a:r>
              <a:rPr sz="3600" b="0" spc="-10">
                <a:latin typeface="宋体"/>
                <a:cs typeface="宋体"/>
              </a:rPr>
              <a:t>人才资源四者关系</a:t>
            </a:r>
            <a:endParaRPr sz="3600">
              <a:latin typeface="宋体"/>
              <a:cs typeface="宋体"/>
            </a:endParaRPr>
          </a:p>
        </p:txBody>
      </p:sp>
      <p:sp>
        <p:nvSpPr>
          <p:cNvPr id="3" name="object 3"/>
          <p:cNvSpPr txBox="1">
            <a:spLocks noGrp="1"/>
          </p:cNvSpPr>
          <p:nvPr>
            <p:ph type="dt" sz="half" idx="6"/>
          </p:nvPr>
        </p:nvSpPr>
        <p:spPr>
          <a:prstGeom prst="rect">
            <a:avLst/>
          </a:prstGeom>
        </p:spPr>
        <p:txBody>
          <a:bodyPr vert="horz" wrap="square" lIns="0" tIns="0" rIns="0" bIns="0" rtlCol="0">
            <a:spAutoFit/>
          </a:bodyPr>
          <a:lstStyle/>
          <a:p>
            <a:pPr marL="12700">
              <a:lnSpc>
                <a:spcPts val="1645"/>
              </a:lnSpc>
            </a:pPr>
            <a:r>
              <a:rPr spc="-10"/>
              <a:t>2023/11/13</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15</a:t>
            </a:fld>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88340" y="1036320"/>
            <a:ext cx="7683500" cy="3049270"/>
          </a:xfrm>
          <a:prstGeom prst="rect">
            <a:avLst/>
          </a:prstGeom>
        </p:spPr>
        <p:txBody>
          <a:bodyPr vert="horz" wrap="square" lIns="0" tIns="12700" rIns="0" bIns="0" rtlCol="0">
            <a:spAutoFit/>
          </a:bodyPr>
          <a:lstStyle/>
          <a:p>
            <a:pPr marL="355600" marR="5080" indent="-342900" algn="just">
              <a:lnSpc>
                <a:spcPct val="100000"/>
              </a:lnSpc>
              <a:spcBef>
                <a:spcPts val="100"/>
              </a:spcBef>
              <a:buSzPct val="85937"/>
              <a:buFont typeface="Arial"/>
              <a:buChar char="•"/>
              <a:tabLst>
                <a:tab pos="355600"/>
              </a:tabLst>
            </a:pPr>
            <a:r>
              <a:rPr sz="3200">
                <a:solidFill>
                  <a:srgbClr val="FFCC00"/>
                </a:solidFill>
                <a:latin typeface="宋体"/>
                <a:cs typeface="宋体"/>
              </a:rPr>
              <a:t>人力资源</a:t>
            </a:r>
            <a:r>
              <a:rPr sz="3200" spc="-5">
                <a:solidFill>
                  <a:srgbClr val="FFFFFF"/>
                </a:solidFill>
                <a:latin typeface="宋体"/>
                <a:cs typeface="宋体"/>
              </a:rPr>
              <a:t>指一个国家或地区具有为社会创造物质、精神和文化财富的，从事智力劳动和体力劳动的人们的总称。</a:t>
            </a:r>
            <a:endParaRPr sz="3200">
              <a:latin typeface="宋体"/>
              <a:cs typeface="宋体"/>
            </a:endParaRPr>
          </a:p>
          <a:p>
            <a:pPr marL="355600" marR="5080" indent="-342900" algn="just">
              <a:lnSpc>
                <a:spcPct val="100000"/>
              </a:lnSpc>
              <a:spcBef>
                <a:spcPts val="765"/>
              </a:spcBef>
              <a:buSzPct val="85937"/>
              <a:buFont typeface="Arial"/>
              <a:buChar char="•"/>
              <a:tabLst>
                <a:tab pos="355600"/>
              </a:tabLst>
            </a:pPr>
            <a:r>
              <a:rPr sz="3200">
                <a:solidFill>
                  <a:srgbClr val="FFCC00"/>
                </a:solidFill>
                <a:latin typeface="宋体"/>
                <a:cs typeface="宋体"/>
              </a:rPr>
              <a:t>人才资源</a:t>
            </a:r>
            <a:r>
              <a:rPr sz="3200" spc="-5">
                <a:solidFill>
                  <a:srgbClr val="FFFFFF"/>
                </a:solidFill>
                <a:latin typeface="宋体"/>
                <a:cs typeface="宋体"/>
              </a:rPr>
              <a:t>则指一个国家或地区具有较强的管理能力、研究能力、创造能力和专门技术能力的人们的总称。</a:t>
            </a:r>
            <a:endParaRPr sz="3200">
              <a:latin typeface="宋体"/>
              <a:cs typeface="宋体"/>
            </a:endParaRPr>
          </a:p>
        </p:txBody>
      </p:sp>
      <p:pic>
        <p:nvPicPr>
          <p:cNvPr id="3" name="object 3"/>
          <p:cNvPicPr/>
          <p:nvPr/>
        </p:nvPicPr>
        <p:blipFill>
          <a:blip r:embed="rId2"/>
          <a:stretch>
            <a:fillRect/>
          </a:stretch>
        </p:blipFill>
        <p:spPr>
          <a:xfrm>
            <a:off x="4559300" y="3581400"/>
            <a:ext cx="4583112" cy="2546350"/>
          </a:xfrm>
          <a:prstGeom prst="rect">
            <a:avLst/>
          </a:prstGeom>
        </p:spPr>
      </p:pic>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645"/>
              </a:lnSpc>
            </a:pPr>
            <a:r>
              <a:rPr spc="-10"/>
              <a:t>2023/11/13</a:t>
            </a:r>
          </a:p>
        </p:txBody>
      </p:sp>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16</a:t>
            </a:fld>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578942" y="797672"/>
            <a:ext cx="5986145" cy="695960"/>
          </a:xfrm>
          <a:prstGeom prst="rect">
            <a:avLst/>
          </a:prstGeom>
        </p:spPr>
        <p:txBody>
          <a:bodyPr vert="horz" wrap="square" lIns="0" tIns="12700" rIns="0" bIns="0" rtlCol="0">
            <a:spAutoFit/>
          </a:bodyPr>
          <a:lstStyle/>
          <a:p>
            <a:pPr marL="12700">
              <a:lnSpc>
                <a:spcPct val="100000"/>
              </a:lnSpc>
              <a:spcBef>
                <a:spcPts val="100"/>
              </a:spcBef>
            </a:pPr>
            <a:r>
              <a:rPr b="0">
                <a:latin typeface="Arial Black"/>
                <a:cs typeface="Arial Black"/>
              </a:rPr>
              <a:t>2</a:t>
            </a:r>
            <a:r>
              <a:rPr spc="-5"/>
              <a:t>、人力资源的基本特征</a:t>
            </a:r>
          </a:p>
        </p:txBody>
      </p:sp>
      <p:sp>
        <p:nvSpPr>
          <p:cNvPr id="3" name="object 3"/>
          <p:cNvSpPr txBox="1"/>
          <p:nvPr/>
        </p:nvSpPr>
        <p:spPr>
          <a:xfrm>
            <a:off x="459739" y="2002994"/>
            <a:ext cx="6057900" cy="3170555"/>
          </a:xfrm>
          <a:prstGeom prst="rect">
            <a:avLst/>
          </a:prstGeom>
        </p:spPr>
        <p:txBody>
          <a:bodyPr vert="horz" wrap="square" lIns="0" tIns="9525" rIns="0" bIns="0" rtlCol="0">
            <a:spAutoFit/>
          </a:bodyPr>
          <a:lstStyle/>
          <a:p>
            <a:pPr marL="354965" marR="591820" indent="-342265">
              <a:lnSpc>
                <a:spcPts val="4029"/>
              </a:lnSpc>
              <a:spcBef>
                <a:spcPts val="75"/>
              </a:spcBef>
              <a:buSzPct val="85937"/>
              <a:buFont typeface="Arial"/>
              <a:buChar char="•"/>
              <a:tabLst>
                <a:tab pos="354965"/>
                <a:tab pos="355600"/>
              </a:tabLst>
            </a:pPr>
            <a:r>
              <a:rPr sz="3200">
                <a:solidFill>
                  <a:srgbClr val="FFFFFF"/>
                </a:solidFill>
                <a:latin typeface="宋体"/>
                <a:cs typeface="宋体"/>
              </a:rPr>
              <a:t>（</a:t>
            </a:r>
            <a:r>
              <a:rPr sz="3200">
                <a:solidFill>
                  <a:srgbClr val="FFFFFF"/>
                </a:solidFill>
                <a:latin typeface="Arial"/>
                <a:cs typeface="Arial"/>
              </a:rPr>
              <a:t>1</a:t>
            </a:r>
            <a:r>
              <a:rPr sz="3200">
                <a:solidFill>
                  <a:srgbClr val="FFFFFF"/>
                </a:solidFill>
                <a:latin typeface="宋体"/>
                <a:cs typeface="宋体"/>
              </a:rPr>
              <a:t>）</a:t>
            </a:r>
            <a:r>
              <a:rPr sz="3200" spc="-5">
                <a:solidFill>
                  <a:srgbClr val="FFFFFF"/>
                </a:solidFill>
                <a:latin typeface="宋体"/>
                <a:cs typeface="宋体"/>
              </a:rPr>
              <a:t>人力资源是一种可再生</a:t>
            </a:r>
            <a:r>
              <a:rPr sz="3200" spc="-10">
                <a:solidFill>
                  <a:srgbClr val="FFFFFF"/>
                </a:solidFill>
                <a:latin typeface="宋体"/>
                <a:cs typeface="宋体"/>
              </a:rPr>
              <a:t>的生物性资源。</a:t>
            </a:r>
            <a:endParaRPr sz="3200">
              <a:latin typeface="宋体"/>
              <a:cs typeface="宋体"/>
            </a:endParaRPr>
          </a:p>
          <a:p>
            <a:pPr marL="354965" marR="5080" indent="-342265">
              <a:lnSpc>
                <a:spcPct val="104900"/>
              </a:lnSpc>
              <a:spcBef>
                <a:spcPts val="225"/>
              </a:spcBef>
              <a:buSzPct val="85937"/>
              <a:buFont typeface="Arial"/>
              <a:buChar char="•"/>
              <a:tabLst>
                <a:tab pos="354965"/>
                <a:tab pos="355600"/>
              </a:tabLst>
            </a:pPr>
            <a:r>
              <a:rPr sz="3200">
                <a:solidFill>
                  <a:srgbClr val="FFFFFF"/>
                </a:solidFill>
                <a:latin typeface="宋体"/>
                <a:cs typeface="宋体"/>
              </a:rPr>
              <a:t>（</a:t>
            </a:r>
            <a:r>
              <a:rPr sz="3200">
                <a:solidFill>
                  <a:srgbClr val="FFFFFF"/>
                </a:solidFill>
                <a:latin typeface="Arial"/>
                <a:cs typeface="Arial"/>
              </a:rPr>
              <a:t>2</a:t>
            </a:r>
            <a:r>
              <a:rPr sz="3200">
                <a:solidFill>
                  <a:srgbClr val="FFFFFF"/>
                </a:solidFill>
                <a:latin typeface="宋体"/>
                <a:cs typeface="宋体"/>
              </a:rPr>
              <a:t>）</a:t>
            </a:r>
            <a:r>
              <a:rPr sz="3200" spc="-5">
                <a:solidFill>
                  <a:srgbClr val="FFFFFF"/>
                </a:solidFill>
                <a:latin typeface="宋体"/>
                <a:cs typeface="宋体"/>
              </a:rPr>
              <a:t>人力资源在经济活动中</a:t>
            </a:r>
            <a:r>
              <a:rPr sz="3200" spc="800">
                <a:solidFill>
                  <a:srgbClr val="FFFFFF"/>
                </a:solidFill>
                <a:latin typeface="宋体"/>
                <a:cs typeface="宋体"/>
              </a:rPr>
              <a:t> </a:t>
            </a:r>
            <a:r>
              <a:rPr sz="3200" spc="-5">
                <a:solidFill>
                  <a:srgbClr val="FFFFFF"/>
                </a:solidFill>
                <a:latin typeface="宋体"/>
                <a:cs typeface="宋体"/>
              </a:rPr>
              <a:t>是居于主导地位的能动性资源。</a:t>
            </a:r>
            <a:endParaRPr sz="3200">
              <a:latin typeface="宋体"/>
              <a:cs typeface="宋体"/>
            </a:endParaRPr>
          </a:p>
          <a:p>
            <a:pPr marL="354965" marR="591820" indent="-342265">
              <a:lnSpc>
                <a:spcPct val="104900"/>
              </a:lnSpc>
              <a:spcBef>
                <a:spcPts val="390"/>
              </a:spcBef>
              <a:buSzPct val="85937"/>
              <a:buFont typeface="Arial"/>
              <a:buChar char="•"/>
              <a:tabLst>
                <a:tab pos="354965"/>
                <a:tab pos="355600"/>
              </a:tabLst>
            </a:pPr>
            <a:r>
              <a:rPr sz="3200">
                <a:solidFill>
                  <a:srgbClr val="FFFFFF"/>
                </a:solidFill>
                <a:latin typeface="宋体"/>
                <a:cs typeface="宋体"/>
              </a:rPr>
              <a:t>（</a:t>
            </a:r>
            <a:r>
              <a:rPr sz="3200">
                <a:solidFill>
                  <a:srgbClr val="FFFFFF"/>
                </a:solidFill>
                <a:latin typeface="Arial"/>
                <a:cs typeface="Arial"/>
              </a:rPr>
              <a:t>3</a:t>
            </a:r>
            <a:r>
              <a:rPr sz="3200">
                <a:solidFill>
                  <a:srgbClr val="FFFFFF"/>
                </a:solidFill>
                <a:latin typeface="宋体"/>
                <a:cs typeface="宋体"/>
              </a:rPr>
              <a:t>）</a:t>
            </a:r>
            <a:r>
              <a:rPr sz="3200" spc="-5">
                <a:solidFill>
                  <a:srgbClr val="FFFFFF"/>
                </a:solidFill>
                <a:latin typeface="宋体"/>
                <a:cs typeface="宋体"/>
              </a:rPr>
              <a:t>人力资源是具有时效性</a:t>
            </a:r>
            <a:r>
              <a:rPr sz="3200" spc="-155">
                <a:solidFill>
                  <a:srgbClr val="FFFFFF"/>
                </a:solidFill>
                <a:latin typeface="宋体"/>
                <a:cs typeface="宋体"/>
              </a:rPr>
              <a:t>的资源 。</a:t>
            </a:r>
            <a:endParaRPr sz="3200">
              <a:latin typeface="宋体"/>
              <a:cs typeface="宋体"/>
            </a:endParaRPr>
          </a:p>
        </p:txBody>
      </p:sp>
      <p:pic>
        <p:nvPicPr>
          <p:cNvPr id="4" name="object 4"/>
          <p:cNvPicPr/>
          <p:nvPr/>
        </p:nvPicPr>
        <p:blipFill>
          <a:blip r:embed="rId2"/>
          <a:stretch>
            <a:fillRect/>
          </a:stretch>
        </p:blipFill>
        <p:spPr>
          <a:xfrm>
            <a:off x="6248400" y="2362200"/>
            <a:ext cx="2895600" cy="3886200"/>
          </a:xfrm>
          <a:prstGeom prst="rect">
            <a:avLst/>
          </a:prstGeom>
        </p:spPr>
      </p:pic>
      <p:sp>
        <p:nvSpPr>
          <p:cNvPr id="5" name="object 5"/>
          <p:cNvSpPr txBox="1">
            <a:spLocks noGrp="1"/>
          </p:cNvSpPr>
          <p:nvPr>
            <p:ph type="dt" sz="half" idx="6"/>
          </p:nvPr>
        </p:nvSpPr>
        <p:spPr>
          <a:prstGeom prst="rect">
            <a:avLst/>
          </a:prstGeom>
        </p:spPr>
        <p:txBody>
          <a:bodyPr vert="horz" wrap="square" lIns="0" tIns="0" rIns="0" bIns="0" rtlCol="0">
            <a:spAutoFit/>
          </a:bodyPr>
          <a:lstStyle/>
          <a:p>
            <a:pPr marL="12700">
              <a:lnSpc>
                <a:spcPts val="1645"/>
              </a:lnSpc>
            </a:pPr>
            <a:r>
              <a:rPr spc="-10"/>
              <a:t>2023/11/13</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17</a:t>
            </a:fld>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578942" y="797672"/>
            <a:ext cx="5986145" cy="695960"/>
          </a:xfrm>
          <a:prstGeom prst="rect">
            <a:avLst/>
          </a:prstGeom>
        </p:spPr>
        <p:txBody>
          <a:bodyPr vert="horz" wrap="square" lIns="0" tIns="12700" rIns="0" bIns="0" rtlCol="0">
            <a:spAutoFit/>
          </a:bodyPr>
          <a:lstStyle/>
          <a:p>
            <a:pPr marL="12700">
              <a:lnSpc>
                <a:spcPct val="100000"/>
              </a:lnSpc>
              <a:spcBef>
                <a:spcPts val="100"/>
              </a:spcBef>
            </a:pPr>
            <a:r>
              <a:rPr b="0">
                <a:latin typeface="Arial Black"/>
                <a:cs typeface="Arial Black"/>
              </a:rPr>
              <a:t>3</a:t>
            </a:r>
            <a:r>
              <a:rPr spc="-5"/>
              <a:t>、人力资本与人力资源</a:t>
            </a: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645"/>
              </a:lnSpc>
            </a:pPr>
            <a:r>
              <a:rPr spc="-10"/>
              <a:t>2023/11/13</a:t>
            </a:r>
          </a:p>
        </p:txBody>
      </p:sp>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18</a:t>
            </a:fld>
          </a:p>
        </p:txBody>
      </p:sp>
      <p:sp>
        <p:nvSpPr>
          <p:cNvPr id="3" name="object 3"/>
          <p:cNvSpPr txBox="1"/>
          <p:nvPr/>
        </p:nvSpPr>
        <p:spPr>
          <a:xfrm>
            <a:off x="764540" y="1774394"/>
            <a:ext cx="8089900" cy="4048760"/>
          </a:xfrm>
          <a:prstGeom prst="rect">
            <a:avLst/>
          </a:prstGeom>
        </p:spPr>
        <p:txBody>
          <a:bodyPr vert="horz" wrap="square" lIns="0" tIns="635" rIns="0" bIns="0" rtlCol="0">
            <a:spAutoFit/>
          </a:bodyPr>
          <a:lstStyle/>
          <a:p>
            <a:pPr marL="354965" marR="411480" indent="-342265">
              <a:lnSpc>
                <a:spcPct val="102499"/>
              </a:lnSpc>
              <a:spcBef>
                <a:spcPts val="5"/>
              </a:spcBef>
              <a:buSzPct val="85937"/>
              <a:buFont typeface="Arial"/>
              <a:buChar char="•"/>
              <a:tabLst>
                <a:tab pos="354965"/>
                <a:tab pos="355600"/>
              </a:tabLst>
            </a:pPr>
            <a:r>
              <a:rPr sz="3200">
                <a:solidFill>
                  <a:srgbClr val="FFFFFF"/>
                </a:solidFill>
                <a:latin typeface="宋体"/>
                <a:cs typeface="宋体"/>
              </a:rPr>
              <a:t>人力资本（</a:t>
            </a:r>
            <a:r>
              <a:rPr sz="3200">
                <a:solidFill>
                  <a:srgbClr val="FFFFFF"/>
                </a:solidFill>
                <a:latin typeface="Arial"/>
                <a:cs typeface="Arial"/>
              </a:rPr>
              <a:t>Human </a:t>
            </a:r>
            <a:r>
              <a:rPr sz="3200" spc="-10">
                <a:solidFill>
                  <a:srgbClr val="FFFFFF"/>
                </a:solidFill>
                <a:latin typeface="Arial"/>
                <a:cs typeface="Arial"/>
              </a:rPr>
              <a:t>Capital</a:t>
            </a:r>
            <a:r>
              <a:rPr sz="3200" spc="-10">
                <a:solidFill>
                  <a:srgbClr val="FFFFFF"/>
                </a:solidFill>
                <a:latin typeface="宋体"/>
                <a:cs typeface="宋体"/>
              </a:rPr>
              <a:t>）是指人们以</a:t>
            </a:r>
            <a:r>
              <a:rPr sz="3200" spc="-5">
                <a:solidFill>
                  <a:srgbClr val="FFFFFF"/>
                </a:solidFill>
                <a:latin typeface="宋体"/>
                <a:cs typeface="宋体"/>
              </a:rPr>
              <a:t>某种代价获得并能在劳动力市场上具有一种价格的能力或技能。</a:t>
            </a:r>
            <a:endParaRPr sz="3200">
              <a:latin typeface="宋体"/>
              <a:cs typeface="宋体"/>
            </a:endParaRPr>
          </a:p>
          <a:p>
            <a:pPr marL="354965" marR="5080" indent="-342265">
              <a:lnSpc>
                <a:spcPct val="100000"/>
              </a:lnSpc>
              <a:spcBef>
                <a:spcPts val="765"/>
              </a:spcBef>
              <a:buSzPct val="85937"/>
              <a:buFont typeface="Arial"/>
              <a:buChar char="•"/>
              <a:tabLst>
                <a:tab pos="354965"/>
                <a:tab pos="355600"/>
              </a:tabLst>
            </a:pPr>
            <a:r>
              <a:rPr sz="3200" spc="-5">
                <a:solidFill>
                  <a:srgbClr val="FFFFFF"/>
                </a:solidFill>
                <a:latin typeface="宋体"/>
                <a:cs typeface="宋体"/>
              </a:rPr>
              <a:t>对人力资本，应从两个方面加以综合理解，一方面是人力资本现有的存量，即人力资</a:t>
            </a:r>
            <a:r>
              <a:rPr sz="3200" spc="-50">
                <a:solidFill>
                  <a:srgbClr val="FFFFFF"/>
                </a:solidFill>
                <a:latin typeface="宋体"/>
                <a:cs typeface="宋体"/>
              </a:rPr>
              <a:t> </a:t>
            </a:r>
            <a:r>
              <a:rPr sz="3200" spc="-5">
                <a:solidFill>
                  <a:srgbClr val="FFFFFF"/>
                </a:solidFill>
                <a:latin typeface="宋体"/>
                <a:cs typeface="宋体"/>
              </a:rPr>
              <a:t>本积累的状况：另一方面是人力资本的流</a:t>
            </a:r>
            <a:r>
              <a:rPr sz="3200" spc="-50">
                <a:solidFill>
                  <a:srgbClr val="FFFFFF"/>
                </a:solidFill>
                <a:latin typeface="宋体"/>
                <a:cs typeface="宋体"/>
              </a:rPr>
              <a:t> </a:t>
            </a:r>
            <a:r>
              <a:rPr sz="3200" spc="-5">
                <a:solidFill>
                  <a:srgbClr val="FFFFFF"/>
                </a:solidFill>
                <a:latin typeface="宋体"/>
                <a:cs typeface="宋体"/>
              </a:rPr>
              <a:t>量，即人力资本投资的状况，它构成人力</a:t>
            </a:r>
            <a:r>
              <a:rPr sz="3200" spc="-50">
                <a:solidFill>
                  <a:srgbClr val="FFFFFF"/>
                </a:solidFill>
                <a:latin typeface="宋体"/>
                <a:cs typeface="宋体"/>
              </a:rPr>
              <a:t> </a:t>
            </a:r>
            <a:r>
              <a:rPr sz="3200" spc="-10">
                <a:solidFill>
                  <a:srgbClr val="FFFFFF"/>
                </a:solidFill>
                <a:latin typeface="宋体"/>
                <a:cs typeface="宋体"/>
              </a:rPr>
              <a:t>资本积累的基础。</a:t>
            </a:r>
            <a:endParaRPr sz="3200">
              <a:latin typeface="宋体"/>
              <a:cs typeface="宋体"/>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06500" y="850582"/>
            <a:ext cx="6731000" cy="695960"/>
          </a:xfrm>
          <a:prstGeom prst="rect">
            <a:avLst/>
          </a:prstGeom>
        </p:spPr>
        <p:txBody>
          <a:bodyPr vert="horz" wrap="square" lIns="0" tIns="12700" rIns="0" bIns="0" rtlCol="0">
            <a:spAutoFit/>
          </a:bodyPr>
          <a:lstStyle/>
          <a:p>
            <a:pPr marL="12700">
              <a:lnSpc>
                <a:spcPct val="100000"/>
              </a:lnSpc>
              <a:spcBef>
                <a:spcPts val="100"/>
              </a:spcBef>
            </a:pPr>
            <a:r>
              <a:rPr b="0" spc="-5">
                <a:latin typeface="宋体"/>
                <a:cs typeface="宋体"/>
              </a:rPr>
              <a:t>人力资本与人力资源的关系</a:t>
            </a:r>
          </a:p>
        </p:txBody>
      </p:sp>
      <p:pic>
        <p:nvPicPr>
          <p:cNvPr id="3" name="object 3"/>
          <p:cNvPicPr/>
          <p:nvPr/>
        </p:nvPicPr>
        <p:blipFill>
          <a:blip r:embed="rId2"/>
          <a:stretch>
            <a:fillRect/>
          </a:stretch>
        </p:blipFill>
        <p:spPr>
          <a:xfrm>
            <a:off x="777239" y="2204211"/>
            <a:ext cx="241808" cy="241808"/>
          </a:xfrm>
          <a:prstGeom prst="rect">
            <a:avLst/>
          </a:prstGeom>
        </p:spPr>
      </p:pic>
      <p:pic>
        <p:nvPicPr>
          <p:cNvPr id="4" name="object 4"/>
          <p:cNvPicPr/>
          <p:nvPr/>
        </p:nvPicPr>
        <p:blipFill>
          <a:blip r:embed="rId2"/>
          <a:stretch>
            <a:fillRect/>
          </a:stretch>
        </p:blipFill>
        <p:spPr>
          <a:xfrm>
            <a:off x="777239" y="3764788"/>
            <a:ext cx="241808" cy="241808"/>
          </a:xfrm>
          <a:prstGeom prst="rect">
            <a:avLst/>
          </a:prstGeom>
        </p:spPr>
      </p:pic>
      <p:sp>
        <p:nvSpPr>
          <p:cNvPr id="5" name="object 5"/>
          <p:cNvSpPr txBox="1"/>
          <p:nvPr/>
        </p:nvSpPr>
        <p:spPr>
          <a:xfrm>
            <a:off x="1107439" y="2026920"/>
            <a:ext cx="4902200" cy="3049270"/>
          </a:xfrm>
          <a:prstGeom prst="rect">
            <a:avLst/>
          </a:prstGeom>
        </p:spPr>
        <p:txBody>
          <a:bodyPr vert="horz" wrap="square" lIns="0" tIns="12700" rIns="0" bIns="0" rtlCol="0">
            <a:spAutoFit/>
          </a:bodyPr>
          <a:lstStyle/>
          <a:p>
            <a:pPr marL="12700" marR="5080" algn="just">
              <a:lnSpc>
                <a:spcPct val="100000"/>
              </a:lnSpc>
              <a:spcBef>
                <a:spcPts val="100"/>
              </a:spcBef>
            </a:pPr>
            <a:r>
              <a:rPr sz="3200" spc="-5">
                <a:solidFill>
                  <a:srgbClr val="FFFFFF"/>
                </a:solidFill>
                <a:latin typeface="宋体"/>
                <a:cs typeface="宋体"/>
              </a:rPr>
              <a:t>人力资本与人力资源在理论渊源、研究对象、分析目的</a:t>
            </a:r>
            <a:r>
              <a:rPr sz="3200" spc="-100">
                <a:solidFill>
                  <a:srgbClr val="FFFFFF"/>
                </a:solidFill>
                <a:latin typeface="宋体"/>
                <a:cs typeface="宋体"/>
              </a:rPr>
              <a:t>上具有一致性 。</a:t>
            </a:r>
            <a:endParaRPr sz="3200">
              <a:latin typeface="宋体"/>
              <a:cs typeface="宋体"/>
            </a:endParaRPr>
          </a:p>
          <a:p>
            <a:pPr marL="12700" marR="5080" algn="just">
              <a:lnSpc>
                <a:spcPct val="100000"/>
              </a:lnSpc>
              <a:spcBef>
                <a:spcPts val="765"/>
              </a:spcBef>
            </a:pPr>
            <a:r>
              <a:rPr sz="3200" spc="-5">
                <a:solidFill>
                  <a:srgbClr val="FFFFFF"/>
                </a:solidFill>
                <a:latin typeface="宋体"/>
                <a:cs typeface="宋体"/>
              </a:rPr>
              <a:t>人力资本与人力资源在理论视角、分析内容上也有一定</a:t>
            </a:r>
            <a:r>
              <a:rPr sz="3200" spc="-20">
                <a:solidFill>
                  <a:srgbClr val="FFFFFF"/>
                </a:solidFill>
                <a:latin typeface="宋体"/>
                <a:cs typeface="宋体"/>
              </a:rPr>
              <a:t>区别。</a:t>
            </a:r>
            <a:endParaRPr sz="3200">
              <a:latin typeface="宋体"/>
              <a:cs typeface="宋体"/>
            </a:endParaRPr>
          </a:p>
        </p:txBody>
      </p:sp>
      <p:sp>
        <p:nvSpPr>
          <p:cNvPr id="6" name="object 6"/>
          <p:cNvSpPr txBox="1">
            <a:spLocks noGrp="1"/>
          </p:cNvSpPr>
          <p:nvPr>
            <p:ph type="dt" sz="half" idx="6"/>
          </p:nvPr>
        </p:nvSpPr>
        <p:spPr>
          <a:prstGeom prst="rect">
            <a:avLst/>
          </a:prstGeom>
        </p:spPr>
        <p:txBody>
          <a:bodyPr vert="horz" wrap="square" lIns="0" tIns="0" rIns="0" bIns="0" rtlCol="0">
            <a:spAutoFit/>
          </a:bodyPr>
          <a:lstStyle/>
          <a:p>
            <a:pPr marL="12700">
              <a:lnSpc>
                <a:spcPts val="1645"/>
              </a:lnSpc>
            </a:pPr>
            <a:r>
              <a:rPr spc="-10"/>
              <a:t>2023/11/13</a:t>
            </a:r>
          </a:p>
        </p:txBody>
      </p:sp>
      <p:sp>
        <p:nvSpPr>
          <p:cNvPr id="7" name="object 7"/>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19</a:t>
            </a:fld>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003300" y="574674"/>
            <a:ext cx="7137400" cy="635000"/>
          </a:xfrm>
          <a:prstGeom prst="rect">
            <a:avLst/>
          </a:prstGeom>
        </p:spPr>
        <p:txBody>
          <a:bodyPr vert="horz" wrap="square" lIns="0" tIns="12700" rIns="0" bIns="0" rtlCol="0">
            <a:spAutoFit/>
          </a:bodyPr>
          <a:lstStyle/>
          <a:p>
            <a:pPr marL="12700">
              <a:lnSpc>
                <a:spcPct val="100000"/>
              </a:lnSpc>
              <a:spcBef>
                <a:spcPts val="100"/>
              </a:spcBef>
            </a:pPr>
            <a:r>
              <a:rPr sz="4000"/>
              <a:t>（二）</a:t>
            </a:r>
            <a:r>
              <a:rPr sz="4000" spc="-5"/>
              <a:t>人力资源开发与管理系统</a:t>
            </a:r>
            <a:endParaRPr sz="4000"/>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645"/>
              </a:lnSpc>
            </a:pPr>
            <a:r>
              <a:rPr spc="-10"/>
              <a:t>2023/11/13</a:t>
            </a:r>
          </a:p>
        </p:txBody>
      </p:sp>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20</a:t>
            </a:fld>
          </a:p>
        </p:txBody>
      </p:sp>
      <p:sp>
        <p:nvSpPr>
          <p:cNvPr id="3" name="object 3"/>
          <p:cNvSpPr txBox="1"/>
          <p:nvPr/>
        </p:nvSpPr>
        <p:spPr>
          <a:xfrm>
            <a:off x="993140" y="1668733"/>
            <a:ext cx="7277100" cy="4312285"/>
          </a:xfrm>
          <a:prstGeom prst="rect">
            <a:avLst/>
          </a:prstGeom>
        </p:spPr>
        <p:txBody>
          <a:bodyPr vert="horz" wrap="square" lIns="0" tIns="83185" rIns="0" bIns="0" rtlCol="0">
            <a:spAutoFit/>
          </a:bodyPr>
          <a:lstStyle/>
          <a:p>
            <a:pPr marL="354965" indent="-342265">
              <a:lnSpc>
                <a:spcPct val="100000"/>
              </a:lnSpc>
              <a:spcBef>
                <a:spcPts val="655"/>
              </a:spcBef>
              <a:buSzPct val="85937"/>
              <a:buFont typeface="Arial"/>
              <a:buChar char="•"/>
              <a:tabLst>
                <a:tab pos="354965"/>
                <a:tab pos="355600"/>
              </a:tabLst>
            </a:pPr>
            <a:r>
              <a:rPr sz="3200" b="1">
                <a:solidFill>
                  <a:srgbClr val="FFCC00"/>
                </a:solidFill>
                <a:latin typeface="Arial"/>
                <a:cs typeface="Arial"/>
              </a:rPr>
              <a:t>1</a:t>
            </a:r>
            <a:r>
              <a:rPr sz="3200" b="1" spc="-10">
                <a:solidFill>
                  <a:srgbClr val="FFCC00"/>
                </a:solidFill>
                <a:latin typeface="Microsoft JhengHei"/>
                <a:cs typeface="Microsoft JhengHei"/>
              </a:rPr>
              <a:t>、人力资源开发系统</a:t>
            </a:r>
            <a:endParaRPr sz="3200">
              <a:latin typeface="Microsoft JhengHei"/>
              <a:cs typeface="Microsoft JhengHei"/>
            </a:endParaRPr>
          </a:p>
          <a:p>
            <a:pPr marL="355600" marR="5080" indent="-342900" algn="just">
              <a:lnSpc>
                <a:spcPts val="3460"/>
              </a:lnSpc>
              <a:spcBef>
                <a:spcPts val="985"/>
              </a:spcBef>
              <a:buSzPct val="85937"/>
              <a:buFont typeface="Arial"/>
              <a:buChar char="•"/>
              <a:tabLst>
                <a:tab pos="355600"/>
              </a:tabLst>
            </a:pPr>
            <a:r>
              <a:rPr sz="3200" spc="-5">
                <a:solidFill>
                  <a:srgbClr val="FFFFFF"/>
                </a:solidFill>
                <a:latin typeface="宋体"/>
                <a:cs typeface="宋体"/>
              </a:rPr>
              <a:t>人力资源开发主要指国家或组织对所涉及范围内的所有人员进行正规教育、智力开发、职业培训和全社会性的启智服务，包括教育、调配、培训、核算、周</a:t>
            </a:r>
            <a:r>
              <a:rPr sz="3200" spc="-10">
                <a:solidFill>
                  <a:srgbClr val="FFFFFF"/>
                </a:solidFill>
                <a:latin typeface="宋体"/>
                <a:cs typeface="宋体"/>
              </a:rPr>
              <a:t>转等全过程。</a:t>
            </a:r>
            <a:endParaRPr sz="3200">
              <a:latin typeface="宋体"/>
              <a:cs typeface="宋体"/>
            </a:endParaRPr>
          </a:p>
          <a:p>
            <a:pPr marL="355600" marR="5080" indent="-342900" algn="just">
              <a:lnSpc>
                <a:spcPts val="3460"/>
              </a:lnSpc>
              <a:spcBef>
                <a:spcPts val="750"/>
              </a:spcBef>
              <a:buSzPct val="85937"/>
              <a:buFont typeface="Times New Roman"/>
              <a:buChar char="•"/>
              <a:tabLst>
                <a:tab pos="355600"/>
              </a:tabLst>
            </a:pPr>
            <a:r>
              <a:rPr sz="3200" spc="-5">
                <a:solidFill>
                  <a:srgbClr val="FFFFFF"/>
                </a:solidFill>
                <a:latin typeface="宋体"/>
                <a:cs typeface="宋体"/>
              </a:rPr>
              <a:t>人力资源开发系统是以发掘、培养和发展人力资源能力和潜力为主要内容的一系列有计划的活动和环节组成的体系。</a:t>
            </a:r>
            <a:endParaRPr sz="3200">
              <a:latin typeface="宋体"/>
              <a:cs typeface="宋体"/>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304800" y="306387"/>
            <a:ext cx="8534400" cy="6169025"/>
          </a:xfrm>
          <a:prstGeom prst="rect">
            <a:avLst/>
          </a:prstGeom>
        </p:spPr>
      </p:pic>
      <p:sp>
        <p:nvSpPr>
          <p:cNvPr id="3" name="object 3"/>
          <p:cNvSpPr txBox="1">
            <a:spLocks noGrp="1"/>
          </p:cNvSpPr>
          <p:nvPr>
            <p:ph type="dt" sz="half" idx="6"/>
          </p:nvPr>
        </p:nvSpPr>
        <p:spPr>
          <a:prstGeom prst="rect">
            <a:avLst/>
          </a:prstGeom>
        </p:spPr>
        <p:txBody>
          <a:bodyPr vert="horz" wrap="square" lIns="0" tIns="0" rIns="0" bIns="0" rtlCol="0">
            <a:spAutoFit/>
          </a:bodyPr>
          <a:lstStyle/>
          <a:p>
            <a:pPr marL="12700">
              <a:lnSpc>
                <a:spcPts val="1645"/>
              </a:lnSpc>
            </a:pPr>
            <a:r>
              <a:rPr spc="-10"/>
              <a:t>2023/11/13</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21</a:t>
            </a:fld>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https://d.book118.com/608103101026006037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112</Paragraphs>
  <Slides>22</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Microsoft JhengHei</vt:lpstr>
      <vt:lpstr>宋体</vt:lpstr>
      <vt:lpstr>微软雅黑</vt:lpstr>
      <vt:lpstr>Arial Black</vt:lpstr>
      <vt:lpstr>Times New Roman</vt:lpstr>
      <vt:lpstr>Office Theme</vt:lpstr>
      <vt:lpstr>第一讲	现代人力资源管理理论与热点</vt:lpstr>
      <vt:lpstr>一、人力资源管理是现代管理中的第一管理</vt:lpstr>
      <vt:lpstr>什么是人力资源管理</vt:lpstr>
      <vt:lpstr>现代人力资源管理的特征</vt:lpstr>
      <vt:lpstr>来自西方的经验</vt:lpstr>
      <vt:lpstr>正如比尔•盖茨所言：</vt:lpstr>
      <vt:lpstr>从20%、70%、10%引发的思考</vt:lpstr>
      <vt:lpstr>联邦捷运董事局主席：Fred Smith</vt:lpstr>
      <vt:lpstr>丰田汽车美国分公司人力资源副总裁</vt:lpstr>
      <vt:lpstr>海尔人发展定律</vt:lpstr>
      <vt:lpstr>华为公司基本法</vt:lpstr>
      <vt:lpstr>人力资源管理的实质</vt:lpstr>
      <vt:lpstr>二、人力资源基本问题</vt:lpstr>
      <vt:lpstr>人力资源的基本要点</vt:lpstr>
      <vt:lpstr>人口资源、人力资源、劳动力资源、人才资源四者关系</vt:lpstr>
      <vt:lpstr>PowerPoint Presentation</vt:lpstr>
      <vt:lpstr>2、人力资源的基本特征</vt:lpstr>
      <vt:lpstr>3、人力资本与人力资源</vt:lpstr>
      <vt:lpstr>人力资本与人力资源的关系</vt:lpstr>
      <vt:lpstr>（二）人力资源开发与管理系统</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2024-09-16T22:12:01.316</cp:lastPrinted>
  <dcterms:created xsi:type="dcterms:W3CDTF">2024-09-16T14:12:01Z</dcterms:created>
  <dcterms:modified xsi:type="dcterms:W3CDTF">2024-09-16T14:12:02Z</dcterms:modified>
</cp:coreProperties>
</file>