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FNBGQR+MS-UIGothic"/>
      <p:regular r:id="rId22"/>
    </p:embeddedFont>
    <p:embeddedFont>
      <p:font typeface="PIUKDI+CEKCTV+ArialMT"/>
      <p:regular r:id="rId23"/>
    </p:embeddedFont>
    <p:embeddedFont>
      <p:font typeface="HRJKNA+LBTMHM+Arial-BoldMT"/>
      <p:regular r:id="rId24"/>
    </p:embeddedFont>
    <p:embeddedFont>
      <p:font typeface="HRQLBN+VEBRWS+MicrosoftYaHei"/>
      <p:regular r:id="rId25"/>
    </p:embeddedFont>
    <p:embeddedFont>
      <p:font typeface="DGUWGL+UUJIRL+MicrosoftYaHei-Bold"/>
      <p:regular r:id="rId26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font" Target="fonts/font5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8F50B-6146-4760-9AE2-21C42CB42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02F96-4E2C-44A3-BCAB-637023FC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8AFD3-19FB-45FF-8331-DDC7345A1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0AE0F-7961-4B3A-B2F6-75644C65D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7ECF7-303B-47EF-9CBE-77A86024C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2BD32-02D4-468E-AFC8-B515A45B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2E926C-6ED3-4373-8D35-DFF36948B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3E2D9-6983-4889-BBAD-6C2D791E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659BB-AFE7-4614-BE66-5804B62E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69526-6A81-41DE-8E90-3E39608E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ECF51-D71C-40E4-A60F-10B18E00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5050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53435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FNBGQR+MS-UIGothic"/>
                <a:cs typeface="FNBGQR+MS-UIGothic"/>
              </a:rPr>
              <a:t>急性小梗塞病例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  <a:r>
              <a:rPr sz="4950" spc="-119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85077"/>
                </a:solidFill>
                <a:latin typeface="FNBGQR+MS-UIGothic"/>
                <a:cs typeface="FNBGQR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1705165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PIUKDI+CEKCTV+ArialMT"/>
                <a:cs typeface="PIUKDI+CEKCTV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病例介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7950" y="2264600"/>
            <a:ext cx="3099952" cy="1903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PIUKDI+CEKCTV+ArialMT"/>
                <a:cs typeface="PIUKDI+CEKCTV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急性小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脑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梗塞概述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PIUKDI+CEKCTV+ArialMT"/>
                <a:cs typeface="PIUKDI+CEKCTV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估与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PIUKDI+CEKCTV+ArialMT"/>
                <a:cs typeface="PIUKDI+CEKCTV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理措施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85077"/>
                </a:solidFill>
                <a:latin typeface="FNBGQR+MS-UIGothic"/>
                <a:cs typeface="FNBGQR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HRJKNA+LBTMHM+Arial-BoldMT"/>
                <a:cs typeface="HRJKNA+LBTMHM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FNBGQR+MS-UIGothic"/>
                <a:cs typeface="FNBGQR+MS-UIGothic"/>
              </a:rPr>
              <a:t>病例介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患者基本信息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63620" y="1900928"/>
            <a:ext cx="1143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姓名：匿名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36184" y="2713092"/>
            <a:ext cx="117595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：</a:t>
            </a:r>
            <a:r>
              <a:rPr sz="1500">
                <a:solidFill>
                  <a:srgbClr val="FFFDFD"/>
                </a:solidFill>
                <a:latin typeface="HRQLBN+VEBRWS+MicrosoftYaHei"/>
                <a:cs typeface="HRQLBN+VEBRWS+MicrosoftYaHei"/>
              </a:rPr>
              <a:t>65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984" y="2732142"/>
            <a:ext cx="952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：男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56154" y="4155813"/>
            <a:ext cx="762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身高：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43195" y="4155813"/>
            <a:ext cx="762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体重：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049259" y="4155813"/>
            <a:ext cx="112365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QLBN+VEBRWS+MicrosoftYaHei"/>
                <a:cs typeface="HRQLBN+VEBRWS+MicrosoftYaHei"/>
              </a:rPr>
              <a:t>BMI</a:t>
            </a: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：</a:t>
            </a:r>
            <a:r>
              <a:rPr sz="1500">
                <a:solidFill>
                  <a:srgbClr val="FFFDFD"/>
                </a:solidFill>
                <a:latin typeface="HRQLBN+VEBRWS+MicrosoftYaHei"/>
                <a:cs typeface="HRQLBN+VEBRWS+MicrosoftYaHei"/>
              </a:rPr>
              <a:t>27.7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256154" y="4502805"/>
            <a:ext cx="894971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QLBN+VEBRWS+MicrosoftYaHei"/>
                <a:cs typeface="HRQLBN+VEBRWS+MicrosoftYaHei"/>
              </a:rPr>
              <a:t>170cm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3195" y="4502805"/>
            <a:ext cx="734745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QLBN+VEBRWS+MicrosoftYaHei"/>
                <a:cs typeface="HRQLBN+VEBRWS+MicrosoftYaHei"/>
              </a:rPr>
              <a:t>80kg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9259" y="449871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NBGQR+MS-UIGothic"/>
                <a:cs typeface="FNBGQR+MS-UIGothic"/>
              </a:rPr>
              <a:t>（超重）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病史及症状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3755" y="2907403"/>
            <a:ext cx="237411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高血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病史</a:t>
            </a:r>
            <a:r>
              <a:rPr sz="1500">
                <a:solidFill>
                  <a:srgbClr val="23283D"/>
                </a:solidFill>
                <a:latin typeface="HRQLBN+VEBRWS+MicrosoftYaHei"/>
                <a:cs typeface="HRQLBN+VEBRWS+MicrosoftYaHei"/>
              </a:rPr>
              <a:t>10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年，不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98280" y="3294752"/>
            <a:ext cx="224562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高血脂病史</a:t>
            </a:r>
            <a:r>
              <a:rPr sz="1500">
                <a:solidFill>
                  <a:srgbClr val="23283D"/>
                </a:solidFill>
                <a:latin typeface="HRQLBN+VEBRWS+MicrosoftYaHei"/>
                <a:cs typeface="HRQLBN+VEBRWS+MicrosoftYaHei"/>
              </a:rPr>
              <a:t>5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年，未治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20720" y="5353422"/>
            <a:ext cx="224562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糖尿病史</a:t>
            </a:r>
            <a:r>
              <a:rPr sz="1500">
                <a:solidFill>
                  <a:srgbClr val="23283D"/>
                </a:solidFill>
                <a:latin typeface="HRQLBN+VEBRWS+MicrosoftYaHei"/>
                <a:cs typeface="HRQLBN+VEBRWS+MicrosoftYaHei"/>
              </a:rPr>
              <a:t>3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年，口服降糖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39940" y="5353422"/>
            <a:ext cx="24817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病前晚出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现头晕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心、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呕吐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20720" y="5696322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断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神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系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统查</a:t>
            </a:r>
            <a:r>
              <a:rPr sz="1550">
                <a:solidFill>
                  <a:srgbClr val="485077"/>
                </a:solidFill>
                <a:latin typeface="FNBGQR+MS-UIGothic"/>
                <a:cs typeface="FNBGQR+MS-UIGothic"/>
              </a:rPr>
              <a:t>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肢体共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失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，肌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力减低，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指鼻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阳性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室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血糖、血脂均高于正常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，血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73681"/>
            <a:ext cx="1497257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HRQLBN+VEBRWS+MicrosoftYaHei"/>
                <a:cs typeface="HRQLBN+VEBRWS+MicrosoftYaHei"/>
              </a:rPr>
              <a:t>160/100mmHg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HRJKNA+LBTMHM+Arial-BoldMT"/>
                <a:cs typeface="HRJKNA+LBTMHM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FNBGQR+MS-UIGothic"/>
                <a:cs typeface="FNBGQR+MS-UIGothic"/>
              </a:rPr>
              <a:t>急性小梗塞概述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病原因及危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脉粥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样</a:t>
            </a: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硬化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小血管病</a:t>
            </a:r>
            <a:r>
              <a:rPr sz="1550">
                <a:solidFill>
                  <a:srgbClr val="485077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高血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、高血脂、糖尿病等基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疾病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致血管壁脂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形成斑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，造成血管狭窄或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塞。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脉分支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的玻璃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样变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素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坏死，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致血管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塞。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栓塞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FNBGQR+MS-UIGothic"/>
                <a:cs typeface="FNBGQR+MS-UIGothic"/>
              </a:rPr>
              <a:t>其他因素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心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疾病如心房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颤动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、心肌梗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死等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生的附壁血栓脱落，随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血流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脑动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脉，堵塞血管。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如血液高凝状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红细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胞增多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症、血小板增多症等也可能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导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致急性小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梗塞。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床表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及分型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中型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除上述症状外，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可能出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构音障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碍、眼震、共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失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等小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受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轻</a:t>
            </a:r>
            <a:r>
              <a:rPr sz="2300">
                <a:solidFill>
                  <a:srgbClr val="485077"/>
                </a:solidFill>
                <a:latin typeface="FNBGQR+MS-UIGothic"/>
                <a:cs typeface="FNBGQR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现为头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痛、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头晕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、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心、呕吐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等症状，神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功能基本正常。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重型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病情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重，患者可能出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昏迷、偏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瘫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、四肢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瘫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等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重神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统损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害表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断方法与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NBGQR+MS-UIGothic"/>
                <a:cs typeface="FNBGQR+MS-UIGothic"/>
              </a:rPr>
              <a:t>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600">
                <a:solidFill>
                  <a:srgbClr val="FFFFFF"/>
                </a:solidFill>
                <a:latin typeface="FNBGQR+MS-UIGothic"/>
                <a:cs typeface="FNBGQR+MS-UIGothic"/>
              </a:rPr>
              <a:t>影像学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34354" y="1781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600">
                <a:solidFill>
                  <a:srgbClr val="FFFFFF"/>
                </a:solidFill>
                <a:latin typeface="FNBGQR+MS-UIGothic"/>
                <a:cs typeface="FNBGQR+MS-UIGothic"/>
              </a:rPr>
              <a:t>血管造影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155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HRQLBN+VEBRWS+MicrosoftYaHei"/>
                <a:cs typeface="HRQLBN+VEBRWS+MicrosoftYaHei"/>
              </a:rPr>
              <a:t>CT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或</a:t>
            </a:r>
            <a:r>
              <a:rPr sz="1350">
                <a:solidFill>
                  <a:srgbClr val="23283D"/>
                </a:solidFill>
                <a:latin typeface="HRQLBN+VEBRWS+MicrosoftYaHei"/>
                <a:cs typeface="HRQLBN+VEBRWS+MicrosoftYaHei"/>
              </a:rPr>
              <a:t>MRI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示小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部位的梗塞灶，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有助于明确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血管狭窄或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塞的部位和程度，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提供依据。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600">
                <a:solidFill>
                  <a:srgbClr val="FFFFFF"/>
                </a:solidFill>
                <a:latin typeface="FNBGQR+MS-UIGothic"/>
                <a:cs typeface="FNBGQR+MS-UIGothic"/>
              </a:rPr>
              <a:t>室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600">
                <a:solidFill>
                  <a:srgbClr val="FFFFFF"/>
                </a:solidFill>
                <a:latin typeface="FNBGQR+MS-UIGothic"/>
                <a:cs typeface="FNBGQR+MS-UIGothic"/>
              </a:rPr>
              <a:t>断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FFFFFF"/>
                </a:solidFill>
                <a:latin typeface="FNBGQR+MS-UIGothic"/>
                <a:cs typeface="FNBGQR+MS-UIGothic"/>
              </a:rPr>
              <a:t>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包括血常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、凝血功能、血脂、血糖等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，有助于了解病情和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估危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因素。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合患者的病史、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床表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和神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影像学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果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合判断，符合急性小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塞的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断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准即可确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HRJKNA+LBTMHM+Arial-BoldMT"/>
                <a:cs typeface="HRJKNA+LBTMHM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FNBGQR+MS-UIGothic"/>
                <a:cs typeface="FNBGQR+MS-UIGothic"/>
              </a:rPr>
              <a:t>估与划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神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系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功能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言功能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感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觉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患者言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是否清晰，有无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失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、构音障碍等。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患者痛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、触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、温度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79590" y="230224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等是否正常。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意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状</a:t>
            </a:r>
            <a:r>
              <a:rPr sz="2300">
                <a:solidFill>
                  <a:srgbClr val="485077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运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功能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反射功能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估患者深浅反射是否正常，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估患者意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是否清晰，有无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障碍及其程度。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察患者肢体活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情况，有无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肌力减退、肌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力异常、共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济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失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109" y="517752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有无病理反射。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生活自理能力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食能力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6736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估患者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食能力，是否需要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助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食或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饲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6269" y="29627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洗漱能力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800" y="29912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活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3458698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估患者室内活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及室外活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能力，是否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需要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助器具或他人帮助。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6269" y="3458698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察患者能否独立完成洗漱，是否需要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56269" y="376730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78560" y="5097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穿衣能力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47659" y="5097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如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厕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能力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78560" y="5574517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患者穿衣情况，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估其是否需要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助。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947659" y="5574517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估患者如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厕</a:t>
            </a: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自理能力，是否需要他人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协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947659" y="588312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FNBGQR+MS-UIGothic"/>
                <a:cs typeface="FNBGQR+MS-UIGothic"/>
              </a:rPr>
              <a:t>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制定个性化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心理</a:t>
            </a:r>
            <a:r>
              <a:rPr sz="15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6625" y="1467223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关注患者心理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化，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提供心理支持和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辅导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减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焦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和恐惧情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功能</a:t>
            </a:r>
            <a:r>
              <a:rPr sz="1500">
                <a:solidFill>
                  <a:srgbClr val="485077"/>
                </a:solidFill>
                <a:latin typeface="SimSun"/>
                <a:cs typeface="SimSun"/>
              </a:rPr>
              <a:t>锻炼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58405" y="233145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根据患者病情和康复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需求，制定个性化功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能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锻炼计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划，促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功能恢复。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35270" y="25975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皮肤</a:t>
            </a:r>
            <a:r>
              <a:rPr sz="15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08325" y="289724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85077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食</a:t>
            </a:r>
            <a:r>
              <a:rPr sz="15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35270" y="3036942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保持皮肤清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干燥，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610" y="320775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呼吸道</a:t>
            </a:r>
            <a:r>
              <a:rPr sz="1500">
                <a:solidFill>
                  <a:srgbClr val="48507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485077"/>
                </a:solidFill>
                <a:latin typeface="FNBGQR+MS-UIGothic"/>
                <a:cs typeface="FNBGQR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35270" y="331126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防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压疮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和皮肤感染。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108325" y="3336663"/>
            <a:ext cx="206275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根据患者病情和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需求，制定合理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划，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助患者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食。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3610" y="3647813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保持呼吸道通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，及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清除呼吸道分泌物，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防肺部感染。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HRJKNA+LBTMHM+Arial-BoldMT"/>
                <a:cs typeface="HRJKNA+LBTMHM+Arial-BoldMT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510">
                <a:solidFill>
                  <a:srgbClr val="485077"/>
                </a:solidFill>
                <a:latin typeface="FNBGQR+MS-UIGothic"/>
                <a:cs typeface="FNBGQR+MS-UIGothic"/>
              </a:rPr>
              <a:t>理措施施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保持呼吸道通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 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GUWGL+UUJIRL+MicrosoftYaHei-Bold"/>
                <a:cs typeface="DGUWGL+UUJIR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GUWGL+UUJIRL+MicrosoftYaHei-Bold"/>
                <a:cs typeface="DGUWGL+UUJIR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GUWGL+UUJIRL+MicrosoftYaHei-Bold"/>
                <a:cs typeface="DGUWGL+UUJIR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485077"/>
                </a:solidFill>
                <a:latin typeface="FNBGQR+MS-UIGothic"/>
                <a:cs typeface="FNBGQR+MS-UIGothic"/>
              </a:rPr>
              <a:t>呼吸状况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FNBGQR+MS-UIGothic"/>
                <a:cs typeface="FNBGQR+MS-UIGothic"/>
              </a:rPr>
              <a:t>保持呼吸道通</a:t>
            </a:r>
            <a:r>
              <a:rPr sz="2000">
                <a:solidFill>
                  <a:srgbClr val="485077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FNBGQR+MS-UIGothic"/>
                <a:cs typeface="FNBGQR+MS-UIGothic"/>
              </a:rPr>
              <a:t>吸氧治</a:t>
            </a:r>
            <a:r>
              <a:rPr sz="2000">
                <a:solidFill>
                  <a:srgbClr val="485077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密切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察患者的呼吸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率、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律和深度，及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吸异常。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定期清理呼吸道分泌物，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保持呼吸道通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，防止窒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息和肺部感染。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根据患者病情，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予合适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的吸氧治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，改善缺氧症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防并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症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85077"/>
                </a:solidFill>
                <a:latin typeface="FNBGQR+MS-UIGothic"/>
                <a:cs typeface="FNBGQR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防肺部感染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防深静脉血栓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85077"/>
                </a:solidFill>
                <a:latin typeface="FNBGQR+MS-UIGothic"/>
                <a:cs typeface="FNBGQR+MS-UIGothic"/>
              </a:rPr>
              <a:t>防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压疮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定期翻身拍背，促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排痰，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保持口腔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生，降低肺部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感染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鼓励患者尽早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行床上活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，穿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力袜等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防措施，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避免深静脉血栓形成。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保持皮肤清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干燥，定期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更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体位，避免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压导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致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压疮</a:t>
            </a:r>
            <a:r>
              <a:rPr sz="1500">
                <a:solidFill>
                  <a:srgbClr val="23283D"/>
                </a:solidFill>
                <a:latin typeface="FNBGQR+MS-UIGothic"/>
                <a:cs typeface="FNBGQ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https://d.book118.com/608105050030006042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FNBGQR+MS-UIGothic</vt:lpstr>
      <vt:lpstr>Times New Roman</vt:lpstr>
      <vt:lpstr>PIUKDI+CEKCTV+ArialMT</vt:lpstr>
      <vt:lpstr>SimSun</vt:lpstr>
      <vt:lpstr>HRJKNA+LBTMHM+Arial-BoldMT</vt:lpstr>
      <vt:lpstr>HRQLBN+VEBRWS+MicrosoftYaHei</vt:lpstr>
      <vt:lpstr>DGUWGL+UUJIRL+MicrosoftYaHei-Bold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2024-09-21T06:23:44.911</cp:lastPrinted>
  <dcterms:created xsi:type="dcterms:W3CDTF">2024-09-20T22:23:44Z</dcterms:created>
  <dcterms:modified xsi:type="dcterms:W3CDTF">2024-09-20T22:23:46Z</dcterms:modified>
</cp:coreProperties>
</file>