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25BE569-700A-4A8B-9E04-DF3F1F7421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2AAEB99-DC8D-42BB-A82C-6F980660DCB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D394AFA-4D24-41EB-B06E-A1EE053900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5F1EDE2-7462-47BE-8FF3-80CB07FC0EE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7B71E76-1F5E-4E5D-B4AE-38B323B9764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7ABFA17-A931-4D1A-84BC-6186D7DCBC4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24F8D1C-34AC-4754-8AFB-FC0260DC301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75BCEBE-75FD-4844-B84B-50190E18DEA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DBE5B46-6752-4AA7-A41B-D4DB5A1FB83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796500F-E324-4775-BF9E-BD1AD5616D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CC9B6C6-9ACF-4A6A-BBDF-1132C23696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08105104056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5315495" y="927427"/>
            <a:ext cx="812800" cy="731520"/>
          </a:xfrm>
          <a:prstGeom prst="rect">
            <a:avLst/>
          </a:prstGeom>
        </p:spPr>
      </p:pic>
      <p:sp>
        <p:nvSpPr>
          <p:cNvPr id="3" name="AutoShape 3"/>
          <p:cNvSpPr/>
          <p:nvPr/>
        </p:nvSpPr>
        <p:spPr>
          <a:xfrm rot="2657183">
            <a:off x="7142739" y="769563"/>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2685974">
            <a:off x="6633365" y="506931"/>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685974">
            <a:off x="7446339" y="236818"/>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685974">
            <a:off x="11517212" y="2896896"/>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685974">
            <a:off x="6777271" y="3320747"/>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3"/>
          <a:stretch>
            <a:fillRect/>
          </a:stretch>
        </p:blipFill>
        <p:spPr>
          <a:xfrm flipH="1">
            <a:off x="8211116" y="641491"/>
            <a:ext cx="3983355" cy="5732145"/>
          </a:xfrm>
          <a:prstGeom prst="rect">
            <a:avLst/>
          </a:prstGeom>
        </p:spPr>
      </p:pic>
      <p:sp>
        <p:nvSpPr>
          <p:cNvPr id="9" name="AutoShape 9"/>
          <p:cNvSpPr/>
          <p:nvPr/>
        </p:nvSpPr>
        <p:spPr>
          <a:xfrm rot="2657183">
            <a:off x="11213724" y="770198"/>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2685974">
            <a:off x="10704350" y="507566"/>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rot="2685974">
            <a:off x="11517324" y="237453"/>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04" y="6381115"/>
            <a:ext cx="12195175" cy="4768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2004898" y="5075611"/>
            <a:ext cx="2468880" cy="3962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1500">
                <a:solidFill>
                  <a:schemeClr val="accent1">
                    <a:alpha val="100000"/>
                  </a:schemeClr>
                </a:solidFill>
                <a:latin typeface="Microsoft Yahei"/>
                <a:ea typeface="Microsoft Yahei"/>
                <a:cs typeface="Microsoft Yahei"/>
              </a:rPr>
              <a:t>汇报人：XX</a:t>
            </a:r>
          </a:p>
        </p:txBody>
      </p:sp>
      <p:sp>
        <p:nvSpPr>
          <p:cNvPr id="14" name="TextBox 14"/>
          <p:cNvSpPr txBox="1"/>
          <p:nvPr/>
        </p:nvSpPr>
        <p:spPr>
          <a:xfrm>
            <a:off x="4760192" y="5075611"/>
            <a:ext cx="2468880" cy="3962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1500">
                <a:solidFill>
                  <a:schemeClr val="accent1">
                    <a:alpha val="100000"/>
                  </a:schemeClr>
                </a:solidFill>
                <a:latin typeface="Microsoft Yahei"/>
                <a:ea typeface="Microsoft Yahei"/>
                <a:cs typeface="Microsoft Yahei"/>
              </a:rPr>
              <a:t>2023-12-31</a:t>
            </a:r>
          </a:p>
        </p:txBody>
      </p:sp>
      <p:sp>
        <p:nvSpPr>
          <p:cNvPr id="15" name="TextBox 15"/>
          <p:cNvSpPr txBox="1"/>
          <p:nvPr/>
        </p:nvSpPr>
        <p:spPr>
          <a:xfrm>
            <a:off x="931384" y="1759797"/>
            <a:ext cx="7657616" cy="2750967"/>
          </a:xfrm>
          <a:prstGeom prst="rect">
            <a:avLst/>
          </a:prstGeom>
        </p:spPr>
        <p:txBody>
          <a:bodyPr vert="horz" wrap="square" lIns="114300" tIns="57150" rIns="114300" bIns="5715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700" b="1">
                <a:solidFill>
                  <a:schemeClr val="accent1">
                    <a:alpha val="100000"/>
                  </a:schemeClr>
                </a:solidFill>
                <a:latin typeface="Microsoft Yahei"/>
                <a:ea typeface="Microsoft Yahei"/>
                <a:cs typeface="Microsoft Yahei"/>
              </a:rPr>
              <a:t>智能穿戴行业2024年质量控制与智能设备安全标准改进</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4" name="AutoShape 4"/>
          <p:cNvSpPr/>
          <p:nvPr/>
        </p:nvSpPr>
        <p:spPr>
          <a:xfrm>
            <a:off x="-704" y="6381115"/>
            <a:ext cx="12195175" cy="476885"/>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42202" y="3100183"/>
            <a:ext cx="3335655" cy="624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724">
                <a:solidFill>
                  <a:schemeClr val="accent1">
                    <a:alpha val="100000"/>
                  </a:schemeClr>
                </a:solidFill>
                <a:latin typeface="微软雅黑"/>
                <a:ea typeface="微软雅黑"/>
                <a:cs typeface="微软雅黑"/>
              </a:rPr>
              <a:t>Contents</a:t>
            </a:r>
          </a:p>
        </p:txBody>
      </p:sp>
      <p:sp>
        <p:nvSpPr>
          <p:cNvPr id="6" name="TextBox 6"/>
          <p:cNvSpPr txBox="1"/>
          <p:nvPr/>
        </p:nvSpPr>
        <p:spPr>
          <a:xfrm>
            <a:off x="742202" y="2288631"/>
            <a:ext cx="3335655" cy="1005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chemeClr val="accent1">
                    <a:alpha val="100000"/>
                  </a:schemeClr>
                </a:solidFill>
                <a:latin typeface="微软雅黑"/>
                <a:ea typeface="微软雅黑"/>
                <a:cs typeface="微软雅黑"/>
              </a:rPr>
              <a:t>目录</a:t>
            </a:r>
          </a:p>
        </p:txBody>
      </p:sp>
      <p:sp>
        <p:nvSpPr>
          <p:cNvPr id="7" name="TextBox 7"/>
          <p:cNvSpPr txBox="1"/>
          <p:nvPr/>
        </p:nvSpPr>
        <p:spPr>
          <a:xfrm>
            <a:off x="4912220" y="714964"/>
            <a:ext cx="5606620"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行业现状及发展趋势</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质量控制体系建立与完善</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智能设备安全标准解读与应对</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质量控制实践案例分享</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智能设备安全挑战及解决方案</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未来展望：构建全面质量管理体系</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01</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行业现状及发展趋势</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智能穿戴设备市场在过去几年中呈现出快速增长的态势，市场规模不断扩大。根据市场研究机构的预测，到2024年，智能穿戴设备市场的规模有望达到数百亿美元的级别。</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市场规模</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随着消费者对智能穿戴设备的认知度和接受度不断提高，以及技术的不断创新和进步，智能穿戴设备市场的增长率将持续保持高位。预计未来几年中，该市场的年复合增长率将超过20%。</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增长率</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智能穿戴设备市场规模与增长</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消费者需求</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智能穿戴设备的消费者需求呈现出多样化和个性化的特点。消费者对于设备的功能、性能、舒适度、外观设计等方面有着不同的需求和偏好。同时，随着消费者对健康和运动的关注度不断提高，智能穿戴设备在运动和健康领域的应用也成为了行业热点。</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行业热点</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除了运动和健康领域，智能穿戴设备在智能家居、智能支付、社交娱乐等领域的应用也逐渐成为行业热点。此外，可穿戴医疗设备、虚拟现实/增强现实设备等新兴领域的发展也将为智能穿戴行业带来新的机遇和挑战。</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消费者需求及行业热点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技术创新对行业的影响</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智能穿戴行业的技术创新主要集中在传感器技术、人工智能和机器学习、通信技术、电池技术等方面。这些技术的不断创新和进步为智能穿戴设备的功能和性能提升提供了有力支持。</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技术创新</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技术创新对于智能穿戴行业的发展具有重要影响。一方面，技术创新提高了设备的性能和功能，满足了消费者对于更高品质生活的追求；另一方面，技术创新也降低了设备的成本和价格，使得更多的消费者能够接触和使用到智能穿戴设备。同时，技术创新也推动了行业的跨界融合和协同发展，为智能穿戴行业带来了更多的机遇和挑战。</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对行业的影响</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02</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质量控制体系建立与完善</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严格筛选供应商</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建立供应商评估机制，对供应商的信誉、质量、交货期等进行全面评估，确保原材料来源可靠。</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原材料检验</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对所有进厂的原材料进行严格的检验，确保符合相关标准和要求，防止不良原材料进入生产环节。</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供应链协同</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与供应商建立紧密的合作关系，实现供应链信息的实时共享，提高响应速度和协同效率。</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原材料采购与供应链管理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检验标准制定</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根据产品特性和行业标准，制定详细的检验标准和操作规程，为产品质量的判定提供依据。</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不定期抽查</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对生产线上的产品进行不定期抽查，及时发现并处理潜在的质量问题，防止批量性缺陷的发生。</a:t>
            </a:r>
          </a:p>
        </p:txBody>
      </p:sp>
      <p:cxnSp>
        <p:nvCxnSpPr>
          <p:cNvPr id="15" name="Connector 15"/>
          <p:cNvCxnSpPr/>
          <p:nvPr/>
        </p:nvCxnSpPr>
        <p:spPr>
          <a:xfrm>
            <a:off x="7345623" y="5627624"/>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生产过程监控</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采用先进的生产设备和工艺，建立生产过程监控机制，对关键工序和特殊过程进行重点控制，确保产品质量稳定。</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生产过程监控与检验标准制定</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不合格品处理</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对于检验不合格的产品，按照不合格品处理流程进行返工、返修或报废等处理，防止不合格品流入市场。</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质量追溯</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建立完善的质量追溯体系，对产品的生产、检验、销售等全过程进行记录和追溯，为质量问题的分析和处理提供依据。</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成品检验</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对完成生产的产品进行全面的检验，包括外观、性能、安全等方面，确保产品符合出厂要求。</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成品检验及不合格品处理流程</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03</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智能设备安全标准解读与应对</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包括欧盟的《通用数据保护条例》(GDPR)、美国的《加州消费者隐私法案》(CCPA)等，对智能设备的数据收集、处理和使用有严格的规定。</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我国《网络安全法》、《数据安全法》等法规对智能设备的安全标准也有明确要求，包括设备安全、数据安全和个人信息保护等方面。</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国际国内相关法规政策梳理</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国内法规政策</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国际法规政策</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智能设备只应获取实现其功能所必需的最小权限，减少数据泄露和滥用的风险。</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最小权限原则</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500" r="1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加密原则</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2954" r="2954"/>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安全审计原则</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t="9058" b="9058"/>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对存储和传输的数据进行加密处理，确保数据在传输和存储过程中的安全性。</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建立安全审计机制，对所有操作和访问进行记录和监控，以便及时发现和处置安全问题。</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设备安全防护措施设计原则</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https://d.book118.com/608105104056006035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73</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2024-09-14T05:16:02.639</cp:lastPrinted>
  <dcterms:created xsi:type="dcterms:W3CDTF">2024-09-13T21:16:02Z</dcterms:created>
  <dcterms:modified xsi:type="dcterms:W3CDTF">2024-09-13T21:16:04Z</dcterms:modified>
</cp:coreProperties>
</file>