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1D9796F-3539-4DF0-B082-B5CEABE1C36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7" name="PlaceHolder 1"/>
          <p:cNvSpPr>
            <a:spLocks noGrp="1"/>
          </p:cNvSpPr>
          <p:nvPr>
            <p:ph type="sldImg"/>
          </p:nvPr>
        </p:nvSpPr>
        <p:spPr>
          <a:xfrm>
            <a:off x="685800" y="1143000"/>
            <a:ext cx="5486040" cy="3085920"/>
          </a:xfrm>
          <a:prstGeom prst="rect">
            <a:avLst/>
          </a:prstGeom>
          <a:ln w="0">
            <a:noFill/>
          </a:ln>
        </p:spPr>
      </p:sp>
      <p:sp>
        <p:nvSpPr>
          <p:cNvPr id="72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0" name="PlaceHolder 1"/>
          <p:cNvSpPr>
            <a:spLocks noGrp="1"/>
          </p:cNvSpPr>
          <p:nvPr>
            <p:ph type="sldImg"/>
          </p:nvPr>
        </p:nvSpPr>
        <p:spPr>
          <a:xfrm>
            <a:off x="685800" y="1143000"/>
            <a:ext cx="5486040" cy="3085920"/>
          </a:xfrm>
          <a:prstGeom prst="rect">
            <a:avLst/>
          </a:prstGeom>
          <a:ln w="0">
            <a:noFill/>
          </a:ln>
        </p:spPr>
      </p:sp>
      <p:sp>
        <p:nvSpPr>
          <p:cNvPr id="73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3" name="PlaceHolder 1"/>
          <p:cNvSpPr>
            <a:spLocks noGrp="1"/>
          </p:cNvSpPr>
          <p:nvPr>
            <p:ph type="sldImg"/>
          </p:nvPr>
        </p:nvSpPr>
        <p:spPr>
          <a:xfrm>
            <a:off x="685800" y="1143000"/>
            <a:ext cx="5486040" cy="3085920"/>
          </a:xfrm>
          <a:prstGeom prst="rect">
            <a:avLst/>
          </a:prstGeom>
          <a:ln w="0">
            <a:noFill/>
          </a:ln>
        </p:spPr>
      </p:sp>
      <p:sp>
        <p:nvSpPr>
          <p:cNvPr id="73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6" name="PlaceHolder 1"/>
          <p:cNvSpPr>
            <a:spLocks noGrp="1"/>
          </p:cNvSpPr>
          <p:nvPr>
            <p:ph type="sldImg"/>
          </p:nvPr>
        </p:nvSpPr>
        <p:spPr>
          <a:xfrm>
            <a:off x="685800" y="1143000"/>
            <a:ext cx="5486040" cy="3085920"/>
          </a:xfrm>
          <a:prstGeom prst="rect">
            <a:avLst/>
          </a:prstGeom>
          <a:ln w="0">
            <a:noFill/>
          </a:ln>
        </p:spPr>
      </p:sp>
      <p:sp>
        <p:nvSpPr>
          <p:cNvPr id="73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9" name="PlaceHolder 1"/>
          <p:cNvSpPr>
            <a:spLocks noGrp="1"/>
          </p:cNvSpPr>
          <p:nvPr>
            <p:ph type="sldImg"/>
          </p:nvPr>
        </p:nvSpPr>
        <p:spPr>
          <a:xfrm>
            <a:off x="685800" y="1143000"/>
            <a:ext cx="5486040" cy="3085920"/>
          </a:xfrm>
          <a:prstGeom prst="rect">
            <a:avLst/>
          </a:prstGeom>
          <a:ln w="0">
            <a:noFill/>
          </a:ln>
        </p:spPr>
      </p:sp>
      <p:sp>
        <p:nvSpPr>
          <p:cNvPr id="74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2" name="PlaceHolder 1"/>
          <p:cNvSpPr>
            <a:spLocks noGrp="1"/>
          </p:cNvSpPr>
          <p:nvPr>
            <p:ph type="sldImg"/>
          </p:nvPr>
        </p:nvSpPr>
        <p:spPr>
          <a:xfrm>
            <a:off x="685800" y="1143000"/>
            <a:ext cx="5486040" cy="3085920"/>
          </a:xfrm>
          <a:prstGeom prst="rect">
            <a:avLst/>
          </a:prstGeom>
          <a:ln w="0">
            <a:noFill/>
          </a:ln>
        </p:spPr>
      </p:sp>
      <p:sp>
        <p:nvSpPr>
          <p:cNvPr id="74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5" name="PlaceHolder 1"/>
          <p:cNvSpPr>
            <a:spLocks noGrp="1"/>
          </p:cNvSpPr>
          <p:nvPr>
            <p:ph type="sldImg"/>
          </p:nvPr>
        </p:nvSpPr>
        <p:spPr>
          <a:xfrm>
            <a:off x="685800" y="1143000"/>
            <a:ext cx="5486040" cy="3085920"/>
          </a:xfrm>
          <a:prstGeom prst="rect">
            <a:avLst/>
          </a:prstGeom>
          <a:ln w="0">
            <a:noFill/>
          </a:ln>
        </p:spPr>
      </p:sp>
      <p:sp>
        <p:nvSpPr>
          <p:cNvPr id="74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8" name="PlaceHolder 1"/>
          <p:cNvSpPr>
            <a:spLocks noGrp="1"/>
          </p:cNvSpPr>
          <p:nvPr>
            <p:ph type="sldImg"/>
          </p:nvPr>
        </p:nvSpPr>
        <p:spPr>
          <a:xfrm>
            <a:off x="685800" y="1143000"/>
            <a:ext cx="5486040" cy="3085920"/>
          </a:xfrm>
          <a:prstGeom prst="rect">
            <a:avLst/>
          </a:prstGeom>
          <a:ln w="0">
            <a:noFill/>
          </a:ln>
        </p:spPr>
      </p:sp>
      <p:sp>
        <p:nvSpPr>
          <p:cNvPr id="749"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0"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8A42B6-87E3-47A8-8695-C80554CF8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C62F8C-5C09-4548-BA90-14EE884F7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6F0F40-9897-48F5-ACE6-B62782D43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A0740F-6D8E-454E-A684-3DA1D7EE4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5544A6-EA22-4AE2-810B-C0A3AEFD98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44F72C-C131-4A9A-9337-FBB8A60DDB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65B60C-9647-44F6-851A-F86FB01FB7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25962B-BFE0-45D6-B499-67B8A2B53A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51C03B-7B57-412E-B76F-70A0412CD2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4B0832-9F15-4A40-A502-830C58ECA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26A97B-4441-4D70-8484-B1909B924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C52704D-975E-470D-9B56-C06A2605152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83AD5D9-4E0F-405A-A94C-8B67F1D0547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12117030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中暑护理查房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热射病的流行病学</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中暑护理查房</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中暑检测与诊断</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中暑的预防措施</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中暑并发症和预后</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临床案例分享与总结</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7</a:t>
            </a:r>
            <a:r>
              <a:rPr lang="zh-CN" sz="2400" b="1" strike="noStrike" spc="-1">
                <a:solidFill>
                  <a:srgbClr val="3045FD"/>
                </a:solidFill>
                <a:latin typeface="微软雅黑"/>
                <a:ea typeface="微软雅黑"/>
              </a:rPr>
              <a:t>章  中暑护理查房</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第一章 热射病的流行病学</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热射病的定义与病因</a:t>
            </a:r>
            <a:endParaRPr lang="en-US" sz="3000" b="0" strike="noStrike" spc="-1">
              <a:solidFill>
                <a:schemeClr val="dk1"/>
              </a:solidFill>
              <a:latin typeface="Arial"/>
            </a:endParaRPr>
          </a:p>
        </p:txBody>
      </p:sp>
      <p:sp>
        <p:nvSpPr>
          <p:cNvPr id="94"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热射病是一种由于暴露在高温环境中导致体温升高过高而引起的疾病。主要病因包括高温、高湿度、过度劳累、缺水等。热射病发生时，体内热量无法正常散发，导致体温升高，严重者可能危及生命。</a:t>
            </a:r>
            <a:endParaRPr lang="en-US" sz="1800" b="0" strike="noStrike" spc="-1">
              <a:solidFill>
                <a:srgbClr val="000000"/>
              </a:solidFill>
              <a:latin typeface="Arial"/>
            </a:endParaRPr>
          </a:p>
        </p:txBody>
      </p:sp>
      <p:grpSp>
        <p:nvGrpSpPr>
          <p:cNvPr id="95" name="Group 15"/>
          <p:cNvGrpSpPr/>
          <p:nvPr/>
        </p:nvGrpSpPr>
        <p:grpSpPr>
          <a:xfrm>
            <a:off x="435960" y="378720"/>
            <a:ext cx="515160" cy="439560"/>
            <a:chOff x="435960" y="378720"/>
            <a:chExt cx="515160" cy="439560"/>
          </a:xfrm>
        </p:grpSpPr>
        <p:sp>
          <p:nvSpPr>
            <p:cNvPr id="96"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7"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98"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99"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0"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1"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2"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3"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4"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5"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6"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7"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8"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9"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0"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1"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2"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3"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4"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5"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16"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8"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19"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0"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1"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2"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3"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24"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热射病的发病高发人群</a:t>
            </a:r>
            <a:endParaRPr lang="en-US" sz="3600" b="0" strike="noStrike" spc="-1">
              <a:solidFill>
                <a:srgbClr val="000000"/>
              </a:solidFill>
              <a:latin typeface="Arial"/>
            </a:endParaRPr>
          </a:p>
        </p:txBody>
      </p:sp>
      <p:sp>
        <p:nvSpPr>
          <p:cNvPr id="12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热射病的高发人群包括室外工作者、运动员和年老体弱者。这些人群在高温环境中工作或活动时间较长，容易受热射病的影响，因此需要特别注意防护措施和事故预防。</a:t>
            </a:r>
            <a:endParaRPr lang="en-US" sz="18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29" name="Group 15"/>
          <p:cNvGrpSpPr/>
          <p:nvPr/>
        </p:nvGrpSpPr>
        <p:grpSpPr>
          <a:xfrm>
            <a:off x="431640" y="396000"/>
            <a:ext cx="514800" cy="439200"/>
            <a:chOff x="431640" y="396000"/>
            <a:chExt cx="514800" cy="439200"/>
          </a:xfrm>
        </p:grpSpPr>
        <p:sp>
          <p:nvSpPr>
            <p:cNvPr id="130"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1"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2"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3"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4"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5"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6"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7"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8"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9"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0"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1"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2"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3"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4"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5"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6"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7"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8"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9"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5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1"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2"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3"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4"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5"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6"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7"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58"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热射病的治疗措施</a:t>
            </a:r>
            <a:endParaRPr lang="en-US" sz="3600" b="0" strike="noStrike" spc="-1">
              <a:solidFill>
                <a:srgbClr val="000000"/>
              </a:solidFill>
              <a:latin typeface="Arial"/>
            </a:endParaRPr>
          </a:p>
        </p:txBody>
      </p:sp>
      <p:sp>
        <p:nvSpPr>
          <p:cNvPr id="16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热射病患者需及时降低体温、补充水分、休息，并接受医学观察。降低体温的方法包括冷却敷料、冷却浴、高效降温等。及时采取措施对热射病患者的康复至关重要。</a:t>
            </a:r>
            <a:endParaRPr lang="en-US" sz="18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63" name="Group 15"/>
          <p:cNvGrpSpPr/>
          <p:nvPr/>
        </p:nvGrpSpPr>
        <p:grpSpPr>
          <a:xfrm>
            <a:off x="431640" y="396000"/>
            <a:ext cx="514800" cy="439200"/>
            <a:chOff x="431640" y="396000"/>
            <a:chExt cx="514800" cy="439200"/>
          </a:xfrm>
        </p:grpSpPr>
        <p:sp>
          <p:nvSpPr>
            <p:cNvPr id="164"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5"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6"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7"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8"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69"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0"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1"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2"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3"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4"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5"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6"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7"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8"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9"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0"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1"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2"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3"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8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86"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中暑护理查房</a:t>
            </a:r>
            <a:endParaRPr lang="en-US" sz="5200" b="0" strike="noStrike" spc="-1">
              <a:solidFill>
                <a:schemeClr val="dk1"/>
              </a:solidFill>
              <a:latin typeface="Arial"/>
            </a:endParaRPr>
          </a:p>
        </p:txBody>
      </p:sp>
      <p:sp>
        <p:nvSpPr>
          <p:cNvPr id="1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9"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0"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1"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2"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95"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中暑护理小组成员及职责</a:t>
            </a:r>
            <a:endParaRPr lang="en-US" sz="3600" b="0" strike="noStrike" spc="-1">
              <a:solidFill>
                <a:srgbClr val="000000"/>
              </a:solidFill>
              <a:latin typeface="Arial"/>
            </a:endParaRPr>
          </a:p>
        </p:txBody>
      </p:sp>
      <p:sp>
        <p:nvSpPr>
          <p:cNvPr id="19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中暑护理小组成员包括医生、护士、药师和营养师，各自负责监测患者病情、提供护理、配药和制定饮食计划等工作。他们需要密切合作，确保患者得到全面的护理。</a:t>
            </a:r>
            <a:endParaRPr lang="en-US" sz="18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0" name="Group 15"/>
          <p:cNvGrpSpPr/>
          <p:nvPr/>
        </p:nvGrpSpPr>
        <p:grpSpPr>
          <a:xfrm>
            <a:off x="431640" y="396000"/>
            <a:ext cx="514800" cy="439200"/>
            <a:chOff x="431640" y="396000"/>
            <a:chExt cx="514800" cy="439200"/>
          </a:xfrm>
        </p:grpSpPr>
        <p:sp>
          <p:nvSpPr>
            <p:cNvPr id="201"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2"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3"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4"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5"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06"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7"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8"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9"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0"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1"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2"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3"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4"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5"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6"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7"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8"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9"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0"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2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23"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总结</a:t>
            </a:r>
            <a:endParaRPr lang="en-US" sz="3000" b="0" strike="noStrike" spc="-1">
              <a:solidFill>
                <a:schemeClr val="dk1"/>
              </a:solidFill>
              <a:latin typeface="Arial"/>
            </a:endParaRPr>
          </a:p>
        </p:txBody>
      </p:sp>
      <p:sp>
        <p:nvSpPr>
          <p:cNvPr id="224"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中暑护理查房需要护理团队密切协作，做好患者监测和护理工作，确保患者得到及时有效的治疗。医务人员要熟悉中暑护理要点和流程，严格执行，以提高护理质量和患者生存率。</a:t>
            </a:r>
            <a:endParaRPr lang="en-US" sz="1800" b="0" strike="noStrike" spc="-1">
              <a:solidFill>
                <a:srgbClr val="000000"/>
              </a:solidFill>
              <a:latin typeface="Arial"/>
            </a:endParaRPr>
          </a:p>
        </p:txBody>
      </p:sp>
      <p:grpSp>
        <p:nvGrpSpPr>
          <p:cNvPr id="225" name="Group 15"/>
          <p:cNvGrpSpPr/>
          <p:nvPr/>
        </p:nvGrpSpPr>
        <p:grpSpPr>
          <a:xfrm>
            <a:off x="435960" y="378720"/>
            <a:ext cx="515160" cy="439560"/>
            <a:chOff x="435960" y="378720"/>
            <a:chExt cx="515160" cy="439560"/>
          </a:xfrm>
        </p:grpSpPr>
        <p:sp>
          <p:nvSpPr>
            <p:cNvPr id="226"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7"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8"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9"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0"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1"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2"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3"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4"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5"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6"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7"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8"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9"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0"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1"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2"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3"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4"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5"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46"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7"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48"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中暑检测与诊断</a:t>
            </a:r>
            <a:endParaRPr lang="en-US" sz="5200" b="0" strike="noStrike" spc="-1">
              <a:solidFill>
                <a:schemeClr val="dk1"/>
              </a:solidFill>
              <a:latin typeface="Arial"/>
            </a:endParaRPr>
          </a:p>
        </p:txBody>
      </p:sp>
      <p:sp>
        <p:nvSpPr>
          <p:cNvPr id="2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1" name="content.2.title"/>
          <p:cNvSpPr/>
          <p:nvPr/>
        </p:nvSpPr>
        <p:spPr>
          <a:xfrm>
            <a:off x="8392320" y="155772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尿常规</a:t>
            </a:r>
            <a:endParaRPr lang="en-US" sz="2000" b="0" strike="noStrike" spc="-1">
              <a:solidFill>
                <a:srgbClr val="000000"/>
              </a:solidFill>
              <a:latin typeface="Arial"/>
            </a:endParaRPr>
          </a:p>
        </p:txBody>
      </p:sp>
      <p:sp>
        <p:nvSpPr>
          <p:cNvPr id="252"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检测尿液成分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观察肾脏功能</a:t>
            </a:r>
            <a:endParaRPr lang="en-US" sz="1600" b="0" strike="noStrike" spc="-1">
              <a:solidFill>
                <a:srgbClr val="000000"/>
              </a:solidFill>
              <a:latin typeface="Arial"/>
            </a:endParaRPr>
          </a:p>
        </p:txBody>
      </p:sp>
      <p:sp>
        <p:nvSpPr>
          <p:cNvPr id="25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4" name="content.3.title"/>
          <p:cNvSpPr/>
          <p:nvPr/>
        </p:nvSpPr>
        <p:spPr>
          <a:xfrm>
            <a:off x="1094760" y="4120560"/>
            <a:ext cx="30729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血气分析</a:t>
            </a:r>
            <a:endParaRPr lang="en-US" sz="2000" b="0" strike="noStrike" spc="-1">
              <a:solidFill>
                <a:srgbClr val="000000"/>
              </a:solidFill>
              <a:latin typeface="Arial"/>
            </a:endParaRPr>
          </a:p>
        </p:txBody>
      </p:sp>
      <p:sp>
        <p:nvSpPr>
          <p:cNvPr id="255" name="content.3.content"/>
          <p:cNvSpPr/>
          <p:nvPr/>
        </p:nvSpPr>
        <p:spPr>
          <a:xfrm>
            <a:off x="1094760" y="4453920"/>
            <a:ext cx="3130200" cy="15663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衡量血氧饱和度</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评估呼吸功能</a:t>
            </a:r>
            <a:endParaRPr lang="en-US" sz="1600" b="0" strike="noStrike" spc="-1">
              <a:solidFill>
                <a:srgbClr val="000000"/>
              </a:solidFill>
              <a:latin typeface="Arial"/>
            </a:endParaRPr>
          </a:p>
        </p:txBody>
      </p:sp>
      <p:sp>
        <p:nvSpPr>
          <p:cNvPr id="25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7" name="content.4.title"/>
          <p:cNvSpPr/>
          <p:nvPr/>
        </p:nvSpPr>
        <p:spPr>
          <a:xfrm>
            <a:off x="8392320" y="410904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脑电图</a:t>
            </a:r>
            <a:endParaRPr lang="en-US" sz="2000" b="0" strike="noStrike" spc="-1">
              <a:solidFill>
                <a:srgbClr val="000000"/>
              </a:solidFill>
              <a:latin typeface="Arial"/>
            </a:endParaRPr>
          </a:p>
        </p:txBody>
      </p:sp>
      <p:sp>
        <p:nvSpPr>
          <p:cNvPr id="258"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检测脑电活动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判断神经系统状况</a:t>
            </a:r>
            <a:endParaRPr lang="en-US" sz="1600" b="0" strike="noStrike" spc="-1">
              <a:solidFill>
                <a:srgbClr val="000000"/>
              </a:solidFill>
              <a:latin typeface="Arial"/>
            </a:endParaRPr>
          </a:p>
        </p:txBody>
      </p:sp>
      <p:sp>
        <p:nvSpPr>
          <p:cNvPr id="25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中暑的常见检测项目</a:t>
            </a:r>
            <a:endParaRPr lang="en-US" sz="3000" b="0" strike="noStrike" spc="-1">
              <a:solidFill>
                <a:schemeClr val="dk1"/>
              </a:solidFill>
              <a:latin typeface="Arial"/>
            </a:endParaRPr>
          </a:p>
        </p:txBody>
      </p:sp>
      <p:sp>
        <p:nvSpPr>
          <p:cNvPr id="26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1" name="content.1.title"/>
          <p:cNvSpPr/>
          <p:nvPr/>
        </p:nvSpPr>
        <p:spPr>
          <a:xfrm>
            <a:off x="1094760" y="1655280"/>
            <a:ext cx="3301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血常规</a:t>
            </a:r>
            <a:endParaRPr lang="en-US" sz="2000" b="0" strike="noStrike" spc="-1">
              <a:solidFill>
                <a:srgbClr val="000000"/>
              </a:solidFill>
              <a:latin typeface="Arial"/>
            </a:endParaRPr>
          </a:p>
        </p:txBody>
      </p:sp>
      <p:sp>
        <p:nvSpPr>
          <p:cNvPr id="262" name="content.1.content"/>
          <p:cNvSpPr/>
          <p:nvPr/>
        </p:nvSpPr>
        <p:spPr>
          <a:xfrm>
            <a:off x="1094760" y="205920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观察红细胞情况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检测血小板数量</a:t>
            </a:r>
            <a:endParaRPr lang="en-US" sz="1600" b="0" strike="noStrike" spc="-1">
              <a:solidFill>
                <a:srgbClr val="000000"/>
              </a:solidFill>
              <a:latin typeface="Arial"/>
            </a:endParaRPr>
          </a:p>
        </p:txBody>
      </p:sp>
      <p:grpSp>
        <p:nvGrpSpPr>
          <p:cNvPr id="263" name="Group 15"/>
          <p:cNvGrpSpPr/>
          <p:nvPr/>
        </p:nvGrpSpPr>
        <p:grpSpPr>
          <a:xfrm>
            <a:off x="435960" y="378720"/>
            <a:ext cx="515160" cy="439560"/>
            <a:chOff x="435960" y="378720"/>
            <a:chExt cx="515160" cy="439560"/>
          </a:xfrm>
        </p:grpSpPr>
        <p:sp>
          <p:nvSpPr>
            <p:cNvPr id="26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84" name="AutoShape 8"/>
          <p:cNvSpPr/>
          <p:nvPr/>
        </p:nvSpPr>
        <p:spPr>
          <a:xfrm>
            <a:off x="4397760" y="2570040"/>
            <a:ext cx="583920" cy="583920"/>
          </a:xfrm>
          <a:prstGeom prst="diamond">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5" name="AutoShape 9"/>
          <p:cNvSpPr/>
          <p:nvPr/>
        </p:nvSpPr>
        <p:spPr>
          <a:xfrm>
            <a:off x="7198560" y="2570040"/>
            <a:ext cx="583920" cy="588600"/>
          </a:xfrm>
          <a:prstGeom prst="diamond">
            <a:avLst/>
          </a:prstGeom>
          <a:solidFill>
            <a:srgbClr val="3045FD">
              <a:alpha val="50000"/>
            </a:srgbClr>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6" name="AutoShape 10"/>
          <p:cNvSpPr/>
          <p:nvPr/>
        </p:nvSpPr>
        <p:spPr>
          <a:xfrm>
            <a:off x="4397760" y="4078080"/>
            <a:ext cx="583920" cy="583920"/>
          </a:xfrm>
          <a:prstGeom prst="diamond">
            <a:avLst/>
          </a:prstGeom>
          <a:solidFill>
            <a:srgbClr val="3045FD">
              <a:alpha val="50000"/>
            </a:srgbClr>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7" name="AutoShape 11"/>
          <p:cNvSpPr/>
          <p:nvPr/>
        </p:nvSpPr>
        <p:spPr>
          <a:xfrm>
            <a:off x="7198560" y="4078080"/>
            <a:ext cx="583920" cy="583920"/>
          </a:xfrm>
          <a:prstGeom prst="diamond">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8"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289"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290"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291"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292" name="AutoShape 2"/>
          <p:cNvSpPr/>
          <p:nvPr/>
        </p:nvSpPr>
        <p:spPr>
          <a:xfrm>
            <a:off x="4876920" y="2507040"/>
            <a:ext cx="2424240" cy="236448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3"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4"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5"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6"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7"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8"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0"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1"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中暑的紧急处理流程</a:t>
            </a:r>
            <a:endParaRPr lang="en-US" sz="3600" b="0" strike="noStrike" spc="-1">
              <a:solidFill>
                <a:srgbClr val="000000"/>
              </a:solidFill>
              <a:latin typeface="Arial"/>
            </a:endParaRPr>
          </a:p>
        </p:txBody>
      </p:sp>
      <p:sp>
        <p:nvSpPr>
          <p:cNvPr id="30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中暑的紧急处理流程包括确认诊断、降低体温、补充液体以及观察病情变化。在确认患者中暑后，必须迅速采取措施降低体温，补充足够液体来维持生理平衡，同时持续观察患者的病情变化，及时调整治疗方案。</a:t>
            </a:r>
            <a:endParaRPr lang="en-US" sz="1800" b="0" strike="noStrike" spc="-1">
              <a:solidFill>
                <a:srgbClr val="000000"/>
              </a:solidFill>
              <a:latin typeface="Arial"/>
            </a:endParaRPr>
          </a:p>
        </p:txBody>
      </p:sp>
      <p:sp>
        <p:nvSpPr>
          <p:cNvPr id="3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06" name="Group 15"/>
          <p:cNvGrpSpPr/>
          <p:nvPr/>
        </p:nvGrpSpPr>
        <p:grpSpPr>
          <a:xfrm>
            <a:off x="431640" y="396000"/>
            <a:ext cx="514800" cy="439200"/>
            <a:chOff x="431640" y="396000"/>
            <a:chExt cx="514800" cy="439200"/>
          </a:xfrm>
        </p:grpSpPr>
        <p:sp>
          <p:nvSpPr>
            <p:cNvPr id="307"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8"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9"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0"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1"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2"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3"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4"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5"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6"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7"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8"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9"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0"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1"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2"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3"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4"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5"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6"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2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8" name="AutoShape 3"/>
          <p:cNvSpPr/>
          <p:nvPr/>
        </p:nvSpPr>
        <p:spPr>
          <a:xfrm>
            <a:off x="6866280" y="1243800"/>
            <a:ext cx="532548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9"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中暑后综合征</a:t>
            </a:r>
            <a:endParaRPr lang="en-US" sz="3000" b="0" strike="noStrike" spc="-1">
              <a:solidFill>
                <a:schemeClr val="dk1"/>
              </a:solidFill>
              <a:latin typeface="Arial"/>
            </a:endParaRPr>
          </a:p>
        </p:txBody>
      </p:sp>
      <p:sp>
        <p:nvSpPr>
          <p:cNvPr id="330"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中暑后综合征是一种罕见但危险的疾病，主要表现为中暑后反应，包括头晕、恶心、腹痛等症状。需要及时与中暑进行鉴别诊断，采取正确的处理措施，避免病情恶化。</a:t>
            </a:r>
            <a:endParaRPr lang="en-US" sz="1800" b="0" strike="noStrike" spc="-1">
              <a:solidFill>
                <a:srgbClr val="000000"/>
              </a:solidFill>
              <a:latin typeface="Arial"/>
            </a:endParaRPr>
          </a:p>
        </p:txBody>
      </p:sp>
      <p:grpSp>
        <p:nvGrpSpPr>
          <p:cNvPr id="331" name="Group 15"/>
          <p:cNvGrpSpPr/>
          <p:nvPr/>
        </p:nvGrpSpPr>
        <p:grpSpPr>
          <a:xfrm>
            <a:off x="435960" y="378720"/>
            <a:ext cx="515160" cy="439560"/>
            <a:chOff x="435960" y="378720"/>
            <a:chExt cx="515160" cy="439560"/>
          </a:xfrm>
        </p:grpSpPr>
        <p:sp>
          <p:nvSpPr>
            <p:cNvPr id="332"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3"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4"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5"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6"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7"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8"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9"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0"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1"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2"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3"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4"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5"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6"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7"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8"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9"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0"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1"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352"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3"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04</a:t>
            </a:r>
            <a:endParaRPr lang="en-US" sz="7600" b="0" strike="noStrike" spc="148">
              <a:solidFill>
                <a:schemeClr val="dk1">
                  <a:lumMod val="65000"/>
                  <a:lumOff val="35000"/>
                </a:schemeClr>
              </a:solidFill>
              <a:latin typeface="Arial"/>
            </a:endParaRPr>
          </a:p>
        </p:txBody>
      </p:sp>
      <p:sp>
        <p:nvSpPr>
          <p:cNvPr id="354"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4</a:t>
            </a:r>
            <a:r>
              <a:rPr lang="zh-CN" sz="5200" b="1" strike="noStrike" spc="299">
                <a:solidFill>
                  <a:srgbClr val="3045FD"/>
                </a:solidFill>
                <a:latin typeface="Arial"/>
                <a:ea typeface="微软雅黑"/>
              </a:rPr>
              <a:t>章 中暑的预防措施</a:t>
            </a:r>
            <a:endParaRPr lang="en-US" sz="5200" b="0" strike="noStrike" spc="-1">
              <a:solidFill>
                <a:schemeClr val="dk1"/>
              </a:solidFill>
              <a:latin typeface="Arial"/>
            </a:endParaRPr>
          </a:p>
        </p:txBody>
      </p:sp>
      <p:sp>
        <p:nvSpPr>
          <p:cNvPr id="3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https://d.book118.com/608112117030006047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Times New Roman</vt:lpstr>
      <vt:lpstr>Wingdings</vt:lpstr>
      <vt:lpstr>Symbol</vt:lpstr>
      <vt:lpstr>DejaVu Sans</vt:lpstr>
      <vt:lpstr>Office Theme</vt:lpstr>
      <vt:lpstr>中暑护理查房</vt:lpstr>
      <vt:lpstr>目录</vt:lpstr>
      <vt:lpstr>第一章 热射病的流行病学</vt:lpstr>
      <vt:lpstr>热射病的定义与病因</vt:lpstr>
      <vt:lpstr> </vt:lpstr>
      <vt:lpstr> </vt:lpstr>
      <vt:lpstr>第2章 中暑护理查房</vt:lpstr>
      <vt:lpstr> </vt:lpstr>
      <vt:lpstr>总结</vt:lpstr>
      <vt:lpstr>第3章 中暑检测与诊断</vt:lpstr>
      <vt:lpstr>中暑的常见检测项目</vt:lpstr>
      <vt:lpstr> </vt:lpstr>
      <vt:lpstr>中暑后综合征</vt:lpstr>
      <vt:lpstr>第4章 中暑的预防措施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2024-09-28T10:06:05.592</cp:lastPrinted>
  <dcterms:created xsi:type="dcterms:W3CDTF">2024-09-28T02:06:05Z</dcterms:created>
  <dcterms:modified xsi:type="dcterms:W3CDTF">2024-09-28T02:06:07Z</dcterms:modified>
</cp:coreProperties>
</file>