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7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11</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12</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13</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698994-0F72-4CF2-91DB-D88EF43B7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5671D-C043-4A23-A7D4-369113C9F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7C79E0-5F49-4F2B-8536-1BB03A786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DF17D8-62BC-4D3E-A373-304458F50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358F95-BB8B-4AFC-A46D-472968E697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BF919B-4F38-4D74-B8B4-5CE4C8A60E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FE9423-A58E-4A5D-844D-CBBA86AADF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B27AC8-A840-4206-B506-25665B9544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6245E-DED2-4ACC-B344-5A6BDB797F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3D7A53-8985-4B0D-B20F-B9119866D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D3BAF-CF74-4CF0-A9A7-AC5497D8B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节标题">
    <p:spTree>
      <p:nvGrpSpPr>
        <p:cNvPr id="1" name=""/>
        <p:cNvGrpSpPr/>
        <p:nvPr/>
      </p:nvGrpSpPr>
      <p:grpSpPr>
        <a:xfrm>
          <a:off x="0" y="0"/>
          <a:ext cx="0" cy="0"/>
        </a:xfrm>
      </p:grpSpPr>
      <p:pic>
        <p:nvPicPr>
          <p:cNvPr id="6" name="图片 5"/>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矩形 6"/>
          <p:cNvSpPr/>
          <p:nvPr userDrawn="1"/>
        </p:nvSpPr>
        <p:spPr>
          <a:xfrm>
            <a:off x="464021" y="480291"/>
            <a:ext cx="11229216" cy="5897418"/>
          </a:xfrm>
          <a:prstGeom prst="rect">
            <a:avLst/>
          </a:prstGeom>
          <a:solidFill>
            <a:schemeClr val="bg1">
              <a:alpha val="80000"/>
            </a:schemeClr>
          </a:solidFill>
          <a:ln>
            <a:noFill/>
          </a:ln>
          <a:effectLst>
            <a:outerShdw blurRad="635000" dist="508000" dir="2700000" algn="tl"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57.xml" /><Relationship Id="rId14" Type="http://schemas.openxmlformats.org/officeDocument/2006/relationships/tags" Target="../tags/tag58.xml" /><Relationship Id="rId15" Type="http://schemas.openxmlformats.org/officeDocument/2006/relationships/tags" Target="../tags/tag59.xml" /><Relationship Id="rId16" Type="http://schemas.openxmlformats.org/officeDocument/2006/relationships/tags" Target="../tags/tag60.xml" /><Relationship Id="rId17" Type="http://schemas.openxmlformats.org/officeDocument/2006/relationships/tags" Target="../tags/tag61.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2.png" /><Relationship Id="rId2" Type="http://schemas.openxmlformats.org/officeDocument/2006/relationships/slideLayout" Target="../slideLayouts/slideLayout13.xml" /><Relationship Id="rId20" Type="http://schemas.openxmlformats.org/officeDocument/2006/relationships/tags" Target="../tags/tag62.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1">
          <a:gsLst>
            <a:gs pos="0">
              <a:schemeClr val="bg2"/>
            </a:gs>
            <a:gs pos="100000">
              <a:schemeClr val="bg2">
                <a:lumMod val="85000"/>
              </a:schemeClr>
            </a:gs>
          </a:gsLst>
          <a:lin ang="5400000" scaled="0"/>
        </a:gradFill>
        <a:effectLst/>
      </p:bgPr>
    </p:bg>
    <p:spTree>
      <p:nvGrpSpPr>
        <p:cNvPr id="1" name=""/>
        <p:cNvGrpSpPr/>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tags" Target="../tags/tag63.xml" /><Relationship Id="rId5" Type="http://schemas.openxmlformats.org/officeDocument/2006/relationships/tags" Target="../tags/tag6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 Id="rId4" Type="http://schemas.openxmlformats.org/officeDocument/2006/relationships/tags" Target="../tags/tag6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 Id="rId4" Type="http://schemas.openxmlformats.org/officeDocument/2006/relationships/tags" Target="../tags/tag6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 Id="rId4" Type="http://schemas.openxmlformats.org/officeDocument/2006/relationships/tags" Target="../tags/tag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 Id="rId4" Type="http://schemas.openxmlformats.org/officeDocument/2006/relationships/tags" Target="../tags/tag6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 Id="rId4" Type="http://schemas.openxmlformats.org/officeDocument/2006/relationships/tags" Target="../tags/tag6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 Id="rId4" Type="http://schemas.openxmlformats.org/officeDocument/2006/relationships/tags" Target="../tags/tag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 Id="rId4" Type="http://schemas.openxmlformats.org/officeDocument/2006/relationships/tags" Target="../tags/tag7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4.png"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3.png" /><Relationship Id="rId4" Type="http://schemas.openxmlformats.org/officeDocument/2006/relationships/tags" Target="../tags/tag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3.png" /><Relationship Id="rId4" Type="http://schemas.openxmlformats.org/officeDocument/2006/relationships/tags" Target="../tags/tag7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3.png" /><Relationship Id="rId4" Type="http://schemas.openxmlformats.org/officeDocument/2006/relationships/tags" Target="../tags/tag7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3.png" /><Relationship Id="rId4" Type="http://schemas.openxmlformats.org/officeDocument/2006/relationships/tags" Target="../tags/tag7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1300304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矩形 13" title=""/>
          <p:cNvSpPr/>
          <p:nvPr/>
        </p:nvSpPr>
        <p:spPr>
          <a:xfrm>
            <a:off x="917575" y="1488440"/>
            <a:ext cx="10500995" cy="4420235"/>
          </a:xfrm>
          <a:prstGeom prst="rect">
            <a:avLst/>
          </a:prstGeom>
          <a:noFill/>
          <a:ln w="285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cs typeface="+mn-ea"/>
              <a:sym typeface="+mn-lt"/>
            </a:endParaRPr>
          </a:p>
        </p:txBody>
      </p:sp>
      <p:sp>
        <p:nvSpPr>
          <p:cNvPr id="16" name="文本框 15" title=""/>
          <p:cNvSpPr txBox="1"/>
          <p:nvPr/>
        </p:nvSpPr>
        <p:spPr>
          <a:xfrm>
            <a:off x="995045" y="1692275"/>
            <a:ext cx="10201910" cy="422656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4000">
                <a:solidFill>
                  <a:srgbClr val="FF0000"/>
                </a:solidFill>
                <a:latin typeface="黑体" panose="02010609060101010101" charset="-122"/>
                <a:ea typeface="黑体" panose="02010609060101010101" charset="-122"/>
                <a:cs typeface="黑体" panose="02010609060101010101" charset="-122"/>
                <a:sym typeface="+mn-lt"/>
              </a:rPr>
              <a:t> </a:t>
            </a:r>
            <a:r>
              <a:rPr lang="zh-CN" altLang="en-US" sz="4000">
                <a:solidFill>
                  <a:srgbClr val="FF0000"/>
                </a:solidFill>
                <a:latin typeface="黑体" panose="02010609060101010101" charset="-122"/>
                <a:ea typeface="黑体" panose="02010609060101010101" charset="-122"/>
                <a:cs typeface="黑体" panose="02010609060101010101" charset="-122"/>
                <a:sym typeface="+mn-lt"/>
              </a:rPr>
              <a:t>分析概括能力</a:t>
            </a:r>
            <a:r>
              <a:rPr lang="zh-CN" sz="4000">
                <a:solidFill>
                  <a:srgbClr val="FF0000"/>
                </a:solidFill>
                <a:latin typeface="黑体" panose="02010609060101010101" charset="-122"/>
                <a:ea typeface="黑体" panose="02010609060101010101" charset="-122"/>
                <a:cs typeface="黑体" panose="02010609060101010101" charset="-122"/>
                <a:sym typeface="+mn-lt"/>
              </a:rPr>
              <a:t>高阶思维训练</a:t>
            </a:r>
            <a:r>
              <a:rPr lang="en-US" altLang="zh-CN" sz="4000">
                <a:solidFill>
                  <a:srgbClr val="FF0000"/>
                </a:solidFill>
                <a:latin typeface="黑体" panose="02010609060101010101" charset="-122"/>
                <a:ea typeface="黑体" panose="02010609060101010101" charset="-122"/>
                <a:cs typeface="黑体" panose="02010609060101010101" charset="-122"/>
                <a:sym typeface="+mn-lt"/>
              </a:rPr>
              <a:t> </a:t>
            </a:r>
            <a:endParaRPr lang="zh-CN" altLang="en-US" sz="4800">
              <a:solidFill>
                <a:schemeClr val="accent1">
                  <a:lumMod val="75000"/>
                </a:schemeClr>
              </a:solidFill>
              <a:latin typeface="方正粗黑宋简体" panose="02000000000000000000" charset="-122"/>
              <a:ea typeface="方正粗黑宋简体" panose="02000000000000000000" charset="-122"/>
              <a:cs typeface="方正粗黑宋简体" panose="02000000000000000000" charset="-122"/>
              <a:sym typeface="+mn-lt"/>
            </a:endParaRPr>
          </a:p>
          <a:p>
            <a:pPr algn="ctr">
              <a:lnSpc>
                <a:spcPct val="130000"/>
              </a:lnSpc>
            </a:pPr>
            <a:r>
              <a:rPr lang="zh-CN" sz="3200" b="1">
                <a:solidFill>
                  <a:srgbClr val="0A15F4"/>
                </a:solidFill>
                <a:latin typeface="微软雅黑" panose="020b0503020204020204" charset="-122"/>
                <a:ea typeface="微软雅黑"/>
                <a:cs typeface="微软雅黑" panose="020b0503020204020204" charset="-122"/>
                <a:sym typeface="+mn-lt"/>
              </a:rPr>
              <a:t>微专题</a:t>
            </a:r>
            <a:r>
              <a:rPr lang="en-US" altLang="zh-CN" sz="3200" b="1">
                <a:solidFill>
                  <a:srgbClr val="0A15F4"/>
                </a:solidFill>
                <a:latin typeface="微软雅黑" panose="020b0503020204020204" charset="-122"/>
                <a:ea typeface="微软雅黑"/>
                <a:cs typeface="微软雅黑" panose="020b0503020204020204" charset="-122"/>
                <a:sym typeface="+mn-lt"/>
              </a:rPr>
              <a:t>1</a:t>
            </a:r>
            <a:r>
              <a:rPr lang="zh-CN" sz="3200" b="1">
                <a:solidFill>
                  <a:srgbClr val="0A15F4"/>
                </a:solidFill>
                <a:latin typeface="微软雅黑" panose="020b0503020204020204" charset="-122"/>
                <a:ea typeface="微软雅黑"/>
                <a:cs typeface="微软雅黑" panose="020b0503020204020204" charset="-122"/>
                <a:sym typeface="+mn-lt"/>
              </a:rPr>
              <a:t>：</a:t>
            </a:r>
            <a:endParaRPr lang="zh-CN" sz="6000" b="1">
              <a:solidFill>
                <a:srgbClr val="0A15F4"/>
              </a:solidFill>
              <a:latin typeface="微软雅黑" panose="020b0503020204020204" charset="-122"/>
              <a:ea typeface="微软雅黑"/>
              <a:cs typeface="微软雅黑" panose="020b0503020204020204" charset="-122"/>
              <a:sym typeface="+mn-lt"/>
            </a:endParaRPr>
          </a:p>
          <a:p>
            <a:pPr algn="ctr">
              <a:lnSpc>
                <a:spcPct val="130000"/>
              </a:lnSpc>
            </a:pPr>
            <a:r>
              <a:rPr lang="zh-CN" sz="2800" b="1">
                <a:solidFill>
                  <a:srgbClr val="0A15F4"/>
                </a:solidFill>
                <a:latin typeface="微软雅黑" panose="020b0503020204020204" charset="-122"/>
                <a:ea typeface="微软雅黑"/>
                <a:cs typeface="微软雅黑" panose="020b0503020204020204" charset="-122"/>
                <a:sym typeface="+mn-lt"/>
              </a:rPr>
              <a:t>现代文阅读</a:t>
            </a:r>
            <a:r>
              <a:rPr lang="en-US" altLang="zh-CN" sz="2800" b="1">
                <a:solidFill>
                  <a:srgbClr val="0A15F4"/>
                </a:solidFill>
                <a:latin typeface="微软雅黑" panose="020b0503020204020204" charset="-122"/>
                <a:ea typeface="微软雅黑"/>
                <a:cs typeface="微软雅黑" panose="020b0503020204020204" charset="-122"/>
                <a:sym typeface="+mn-lt"/>
              </a:rPr>
              <a:t>Ⅰ</a:t>
            </a:r>
            <a:r>
              <a:rPr lang="zh-CN" sz="2800" b="1">
                <a:solidFill>
                  <a:srgbClr val="0A15F4"/>
                </a:solidFill>
                <a:latin typeface="微软雅黑" panose="020b0503020204020204" charset="-122"/>
                <a:ea typeface="微软雅黑"/>
                <a:cs typeface="微软雅黑" panose="020b0503020204020204" charset="-122"/>
                <a:sym typeface="+mn-lt"/>
              </a:rPr>
              <a:t>第</a:t>
            </a:r>
            <a:r>
              <a:rPr lang="en-US" altLang="zh-CN" sz="2800" b="1">
                <a:solidFill>
                  <a:srgbClr val="0A15F4"/>
                </a:solidFill>
                <a:latin typeface="微软雅黑" panose="020b0503020204020204" charset="-122"/>
                <a:ea typeface="微软雅黑"/>
                <a:cs typeface="微软雅黑" panose="020b0503020204020204" charset="-122"/>
                <a:sym typeface="+mn-lt"/>
              </a:rPr>
              <a:t>5</a:t>
            </a:r>
            <a:r>
              <a:rPr lang="zh-CN" sz="2800" b="1">
                <a:solidFill>
                  <a:srgbClr val="0A15F4"/>
                </a:solidFill>
                <a:latin typeface="微软雅黑" panose="020b0503020204020204" charset="-122"/>
                <a:ea typeface="微软雅黑"/>
                <a:cs typeface="微软雅黑" panose="020b0503020204020204" charset="-122"/>
                <a:sym typeface="+mn-lt"/>
              </a:rPr>
              <a:t>题（主观概括题）</a:t>
            </a:r>
            <a:endParaRPr lang="zh-CN" sz="2800" b="1">
              <a:solidFill>
                <a:srgbClr val="0A15F4"/>
              </a:solidFill>
              <a:latin typeface="微软雅黑" panose="020b0503020204020204" charset="-122"/>
              <a:ea typeface="微软雅黑"/>
              <a:cs typeface="微软雅黑" panose="020b0503020204020204" charset="-122"/>
              <a:sym typeface="+mn-lt"/>
            </a:endParaRPr>
          </a:p>
          <a:p>
            <a:pPr algn="ctr">
              <a:lnSpc>
                <a:spcPct val="130000"/>
              </a:lnSpc>
            </a:pPr>
            <a:r>
              <a:rPr lang="zh-CN" sz="2800" b="1">
                <a:solidFill>
                  <a:srgbClr val="0A15F4"/>
                </a:solidFill>
                <a:latin typeface="微软雅黑" panose="020b0503020204020204" charset="-122"/>
                <a:ea typeface="微软雅黑"/>
                <a:cs typeface="微软雅黑" panose="020b0503020204020204" charset="-122"/>
                <a:sym typeface="+mn-lt"/>
              </a:rPr>
              <a:t>第三课：</a:t>
            </a:r>
            <a:r>
              <a:rPr sz="2800" b="1">
                <a:solidFill>
                  <a:srgbClr val="FF0000"/>
                </a:solidFill>
                <a:latin typeface="微软雅黑" panose="020b0503020204020204" charset="-122"/>
                <a:ea typeface="微软雅黑"/>
                <a:cs typeface="微软雅黑" panose="020b0503020204020204" charset="-122"/>
                <a:sym typeface="+mn-lt"/>
              </a:rPr>
              <a:t>生活情境型，利用文本观点，</a:t>
            </a:r>
            <a:endParaRPr sz="2800" b="1">
              <a:solidFill>
                <a:srgbClr val="FF0000"/>
              </a:solidFill>
              <a:latin typeface="微软雅黑" panose="020b0503020204020204" charset="-122"/>
              <a:ea typeface="微软雅黑"/>
              <a:cs typeface="微软雅黑" panose="020b0503020204020204" charset="-122"/>
              <a:sym typeface="+mn-lt"/>
            </a:endParaRPr>
          </a:p>
          <a:p>
            <a:pPr algn="ctr">
              <a:lnSpc>
                <a:spcPct val="130000"/>
              </a:lnSpc>
            </a:pPr>
            <a:r>
              <a:rPr sz="2800" b="1">
                <a:solidFill>
                  <a:srgbClr val="FF0000"/>
                </a:solidFill>
                <a:latin typeface="微软雅黑" panose="020b0503020204020204" charset="-122"/>
                <a:ea typeface="微软雅黑"/>
                <a:cs typeface="微软雅黑" panose="020b0503020204020204" charset="-122"/>
                <a:sym typeface="+mn-lt"/>
              </a:rPr>
              <a:t>应对生活化的具体场景问题</a:t>
            </a:r>
            <a:r>
              <a:rPr lang="en-US" altLang="zh-CN" sz="2800" b="1">
                <a:solidFill>
                  <a:schemeClr val="tx1">
                    <a:lumMod val="75000"/>
                    <a:lumOff val="25000"/>
                  </a:schemeClr>
                </a:solidFill>
                <a:latin typeface="微软雅黑" panose="020b0503020204020204" charset="-122"/>
                <a:ea typeface="微软雅黑"/>
                <a:cs typeface="微软雅黑" panose="020b0503020204020204" charset="-122"/>
                <a:sym typeface="+mn-lt"/>
              </a:rPr>
              <a:t> </a:t>
            </a:r>
            <a:endParaRPr sz="28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00000"/>
              </a:lnSpc>
            </a:pPr>
            <a:r>
              <a:rPr lang="en-US" altLang="zh-CN" sz="6600">
                <a:solidFill>
                  <a:srgbClr val="FF0000"/>
                </a:solidFill>
                <a:latin typeface="方正粗黑宋简体" panose="02000000000000000000" charset="-122"/>
                <a:ea typeface="方正粗黑宋简体" panose="02000000000000000000" charset="-122"/>
                <a:cs typeface="方正粗黑宋简体" panose="02000000000000000000" charset="-122"/>
                <a:sym typeface="+mn-lt"/>
              </a:rPr>
              <a:t>                </a:t>
            </a:r>
            <a:r>
              <a:rPr lang="en-US" sz="2400">
                <a:solidFill>
                  <a:schemeClr val="tx1"/>
                </a:solidFill>
                <a:latin typeface="黑体" panose="02010609060101010101" charset="-122"/>
                <a:ea typeface="黑体" panose="02010609060101010101" charset="-122"/>
                <a:cs typeface="黑体" panose="02010609060101010101" charset="-122"/>
                <a:sym typeface="+mn-lt"/>
              </a:rPr>
              <a:t> </a:t>
            </a:r>
            <a:r>
              <a:rPr lang="en-US" sz="6600">
                <a:solidFill>
                  <a:srgbClr val="FF0000"/>
                </a:solidFill>
                <a:latin typeface="宋体" panose="02010600030101010101" pitchFamily="2" charset="-122"/>
                <a:ea typeface="宋体" panose="02010600030101010101" pitchFamily="2" charset="-122"/>
                <a:cs typeface="宋体" panose="02010600030101010101" pitchFamily="2" charset="-122"/>
                <a:sym typeface="+mn-lt"/>
              </a:rPr>
              <a:t>  </a:t>
            </a:r>
            <a:r>
              <a:rPr lang="en-US" sz="2000">
                <a:solidFill>
                  <a:schemeClr val="tx1"/>
                </a:solidFill>
                <a:latin typeface="宋体" panose="02010600030101010101" pitchFamily="2" charset="-122"/>
                <a:ea typeface="宋体" panose="02010600030101010101" pitchFamily="2" charset="-122"/>
                <a:cs typeface="宋体" panose="02010600030101010101" pitchFamily="2" charset="-122"/>
                <a:sym typeface="+mn-lt"/>
              </a:rPr>
              <a:t>   </a:t>
            </a:r>
            <a:endPar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l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506730" y="1185545"/>
            <a:ext cx="6811645" cy="546608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endParaRPr lang="en-US" sz="24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endParaRPr sz="24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sz="2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01 </a:t>
            </a:r>
            <a:r>
              <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微专题1：现代文阅读Ⅰ第5题</a:t>
            </a:r>
            <a:endPar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sz="2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02 </a:t>
            </a:r>
            <a:r>
              <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微专题2：现代文阅读Ⅱ第</a:t>
            </a:r>
            <a:r>
              <a:rPr lang="en-US"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9</a:t>
            </a:r>
            <a:r>
              <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题</a:t>
            </a:r>
            <a:endPar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sz="2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03 </a:t>
            </a:r>
            <a:r>
              <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微专题3：文言文阅读第14题</a:t>
            </a:r>
            <a:endPar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sz="2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04 </a:t>
            </a:r>
            <a:r>
              <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微专题4：古代诗歌阅读第16题</a:t>
            </a:r>
            <a:endPar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sz="2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05 </a:t>
            </a:r>
            <a:r>
              <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微专题5：语言文字运用压缩语段题</a:t>
            </a:r>
            <a:endParaRPr sz="28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p:txBody>
      </p:sp>
      <p:sp>
        <p:nvSpPr>
          <p:cNvPr id="6" name="TextBox 17" title=""/>
          <p:cNvSpPr txBox="1"/>
          <p:nvPr>
            <p:custDataLst>
              <p:tags r:id="rId5"/>
            </p:custDataLst>
          </p:nvPr>
        </p:nvSpPr>
        <p:spPr>
          <a:xfrm>
            <a:off x="2551908" y="328608"/>
            <a:ext cx="670750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sz="3600" b="1" u="sng">
                <a:solidFill>
                  <a:srgbClr val="0070C0"/>
                </a:solidFill>
                <a:latin typeface="方正全福体" panose="02000500000000000000" charset="-122"/>
                <a:ea typeface="方正全福体" panose="02000500000000000000" charset="-122"/>
                <a:cs typeface="叶根友毛笔行书2.0版" panose="02010601030101010101" charset="-122"/>
                <a:sym typeface="+mn-lt"/>
              </a:rPr>
              <a:t>阅读理解高阶思维能力训练</a:t>
            </a:r>
            <a:r>
              <a:rPr lang="en-US" sz="3600" b="1">
                <a:latin typeface="方正公文小标宋" panose="02000500000000000000" charset="-122"/>
                <a:ea typeface="方正公文小标宋" panose="02000500000000000000" charset="-122"/>
                <a:cs typeface="方正公文小标宋" panose="02000500000000000000" charset="-122"/>
                <a:sym typeface="+mn-lt"/>
              </a:rPr>
              <a:t> </a:t>
            </a:r>
            <a:r>
              <a:rPr sz="3600" b="1">
                <a:latin typeface="方正公文小标宋" panose="02000500000000000000" charset="-122"/>
                <a:ea typeface="方正公文小标宋" panose="02000500000000000000" charset="-122"/>
                <a:cs typeface="方正公文小标宋" panose="02000500000000000000" charset="-122"/>
                <a:sym typeface="+mn-lt"/>
              </a:rPr>
              <a:t>系列</a:t>
            </a:r>
            <a:endParaRPr sz="3600" b="1">
              <a:latin typeface="方正公文小标宋" panose="02000500000000000000" charset="-122"/>
              <a:ea typeface="方正公文小标宋" panose="02000500000000000000" charset="-122"/>
              <a:cs typeface="方正公文小标宋" panose="02000500000000000000" charset="-122"/>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endParaRPr lang="zh-CN" altLang="en-US" sz="4800" b="1">
              <a:latin typeface="方正小标宋_GBK" panose="02000000000000000000" charset="-122"/>
              <a:ea typeface="方正小标宋_GBK" panose="02000000000000000000" charset="-122"/>
              <a:cs typeface="方正小标宋_GBK" panose="02000000000000000000" charset="-122"/>
              <a:sym typeface="+mn-lt"/>
            </a:endParaRPr>
          </a:p>
          <a:p>
            <a:pPr indent="0" algn="l" fontAlgn="auto">
              <a:lnSpc>
                <a:spcPct val="150000"/>
              </a:lnSpc>
            </a:pP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试题设计思路</a:t>
            </a:r>
            <a:endParaRPr lang="zh-CN" sz="32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2800" b="1">
                <a:solidFill>
                  <a:schemeClr val="tx1"/>
                </a:solidFill>
                <a:latin typeface="微软雅黑" panose="020b0503020204020204" charset="-122"/>
                <a:ea typeface="微软雅黑"/>
                <a:cs typeface="微软雅黑" panose="020b0503020204020204" charset="-122"/>
                <a:sym typeface="+mn-lt"/>
              </a:rPr>
              <a:t>本微专题内容：现代文阅读Ⅰ第6题。重在训练学生概括能力高阶思维。课时安排：课堂讲解一课时，课后练习评讲一课时。同步配有</a:t>
            </a:r>
            <a:r>
              <a:rPr lang="zh-CN" sz="2800" b="1">
                <a:solidFill>
                  <a:srgbClr val="FF0000"/>
                </a:solidFill>
                <a:latin typeface="微软雅黑" panose="020b0503020204020204" charset="-122"/>
                <a:ea typeface="微软雅黑"/>
                <a:cs typeface="微软雅黑" panose="020b0503020204020204" charset="-122"/>
                <a:sym typeface="+mn-lt"/>
              </a:rPr>
              <a:t>教案+导学案+课件</a:t>
            </a:r>
            <a:r>
              <a:rPr lang="en-US" altLang="zh-CN" sz="2800" b="1">
                <a:solidFill>
                  <a:schemeClr val="tx1"/>
                </a:solidFill>
                <a:latin typeface="微软雅黑" panose="020b0503020204020204" charset="-122"/>
                <a:ea typeface="微软雅黑"/>
                <a:cs typeface="微软雅黑" panose="020b0503020204020204" charset="-122"/>
                <a:sym typeface="+mn-lt"/>
              </a:rPr>
              <a:t>,</a:t>
            </a:r>
            <a:r>
              <a:rPr lang="zh-CN" sz="2800" b="1">
                <a:solidFill>
                  <a:schemeClr val="tx1"/>
                </a:solidFill>
                <a:latin typeface="微软雅黑" panose="020b0503020204020204" charset="-122"/>
                <a:ea typeface="微软雅黑"/>
                <a:cs typeface="微软雅黑" panose="020b0503020204020204" charset="-122"/>
                <a:sym typeface="+mn-lt"/>
              </a:rPr>
              <a:t>适合二轮、三轮精讲精练巩固提高专题复习课。课前预习1练，课堂练习1练，课外巩固练习区4练，每练都配有详尽解析。所有练习教师重在引导考生思考如何概括主要信息，找到得分点。</a:t>
            </a:r>
            <a:endParaRPr lang="zh-CN" sz="2800" b="1">
              <a:solidFill>
                <a:schemeClr val="tx1"/>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199390" y="1338580"/>
            <a:ext cx="11910060" cy="368363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Ⅰ</a:t>
            </a: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主观概括题</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6             </a:t>
            </a:r>
            <a:r>
              <a:rPr lang="en-US" altLang="zh-CN" sz="2800" b="1">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新高考 信息类文本“情境+问题”主观题</a:t>
            </a:r>
            <a:endPar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u="sng">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生活情境型，利用文本观点，应对生活化的具体场景问题 </a:t>
            </a:r>
            <a:endParaRPr lang="en-US" altLang="zh-CN" sz="2800" b="1" u="sng">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endParaRPr sz="24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【课前引入</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熟悉题型</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endPar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altLang="zh-CN" sz="3200" b="1">
                <a:solidFill>
                  <a:srgbClr val="FF0000"/>
                </a:solidFill>
                <a:latin typeface="微软雅黑" panose="020b0503020204020204" charset="-122"/>
                <a:ea typeface="微软雅黑"/>
                <a:cs typeface="微软雅黑" panose="020b0503020204020204" charset="-122"/>
                <a:sym typeface="+mn-lt"/>
              </a:rPr>
              <a:t>  </a:t>
            </a:r>
            <a:r>
              <a:rPr lang="zh-CN" altLang="en-US" sz="3200" b="1">
                <a:solidFill>
                  <a:srgbClr val="FF0000"/>
                </a:solidFill>
                <a:latin typeface="微软雅黑" panose="020b0503020204020204" charset="-122"/>
                <a:ea typeface="微软雅黑"/>
                <a:cs typeface="微软雅黑" panose="020b0503020204020204" charset="-122"/>
                <a:sym typeface="+mn-lt"/>
              </a:rPr>
              <a:t>解题方法</a:t>
            </a:r>
            <a:r>
              <a:rPr lang="en-US" sz="2800" b="1">
                <a:latin typeface="微软雅黑" panose="020b0503020204020204" charset="-122"/>
                <a:ea typeface="微软雅黑"/>
                <a:cs typeface="微软雅黑" panose="020b0503020204020204" charset="-122"/>
                <a:sym typeface="+mn-lt"/>
              </a:rPr>
              <a:t>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000" b="1">
                <a:latin typeface="微软雅黑" panose="020b0503020204020204" charset="-122"/>
                <a:ea typeface="微软雅黑"/>
                <a:cs typeface="微软雅黑" panose="020b0503020204020204" charset="-122"/>
                <a:sym typeface="+mn-lt"/>
              </a:rPr>
              <a:t>根据文章内容探究问题，运用到实际生活中，学会借鉴并创造性解决问题的能力。题目会给出一个生活情境，以此来解决实际问题，如态度、方法、途径、措施，意义等。</a:t>
            </a:r>
            <a:endParaRPr sz="2000" b="1">
              <a:latin typeface="微软雅黑" panose="020b0503020204020204" charset="-122"/>
              <a:ea typeface="微软雅黑"/>
              <a:cs typeface="微软雅黑" panose="020b0503020204020204" charset="-122"/>
              <a:sym typeface="+mn-lt"/>
            </a:endParaRPr>
          </a:p>
          <a:p>
            <a:pPr indent="0" algn="l" fontAlgn="auto">
              <a:lnSpc>
                <a:spcPct val="150000"/>
              </a:lnSpc>
            </a:pPr>
            <a:r>
              <a:rPr sz="2000" b="1">
                <a:latin typeface="微软雅黑" panose="020b0503020204020204" charset="-122"/>
                <a:ea typeface="微软雅黑"/>
                <a:cs typeface="微软雅黑" panose="020b0503020204020204" charset="-122"/>
                <a:sym typeface="+mn-lt"/>
              </a:rPr>
              <a:t>回答这类题目我们要要这样的三种思维：</a:t>
            </a:r>
            <a:r>
              <a:rPr lang="en-US" sz="2000" b="1">
                <a:latin typeface="微软雅黑" panose="020b0503020204020204" charset="-122"/>
                <a:ea typeface="微软雅黑"/>
                <a:cs typeface="微软雅黑" panose="020b0503020204020204" charset="-122"/>
                <a:sym typeface="+mn-lt"/>
              </a:rPr>
              <a:t> </a:t>
            </a:r>
            <a:endParaRPr sz="20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latin typeface="微软雅黑" panose="020b0503020204020204" charset="-122"/>
                <a:ea typeface="微软雅黑"/>
                <a:cs typeface="微软雅黑" panose="020b0503020204020204" charset="-122"/>
                <a:sym typeface="+mn-lt"/>
              </a:rPr>
              <a:t>       </a:t>
            </a:r>
            <a:r>
              <a:rPr sz="2000" b="1">
                <a:solidFill>
                  <a:srgbClr val="FF0000"/>
                </a:solidFill>
                <a:latin typeface="微软雅黑" panose="020b0503020204020204" charset="-122"/>
                <a:ea typeface="微软雅黑"/>
                <a:cs typeface="微软雅黑" panose="020b0503020204020204" charset="-122"/>
                <a:sym typeface="+mn-lt"/>
              </a:rPr>
              <a:t>一是文本的“文”思维。</a:t>
            </a:r>
            <a:r>
              <a:rPr sz="2000" b="1">
                <a:latin typeface="微软雅黑" panose="020b0503020204020204" charset="-122"/>
                <a:ea typeface="微软雅黑"/>
                <a:cs typeface="微软雅黑" panose="020b0503020204020204" charset="-122"/>
                <a:sym typeface="+mn-lt"/>
              </a:rPr>
              <a:t>材料肯定会围绕某一个主观点展开论述，比如，主观点为A，分观点有a.b.c.d等。至于这a.b.c.d的内容，可以是原因、本质、特点、问题、解决问题的方法等。</a:t>
            </a:r>
            <a:endParaRPr sz="20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latin typeface="微软雅黑" panose="020b0503020204020204" charset="-122"/>
                <a:ea typeface="微软雅黑"/>
                <a:cs typeface="微软雅黑" panose="020b0503020204020204" charset="-122"/>
                <a:sym typeface="+mn-lt"/>
              </a:rPr>
              <a:t>       </a:t>
            </a:r>
            <a:r>
              <a:rPr sz="2000" b="1">
                <a:solidFill>
                  <a:srgbClr val="FF0000"/>
                </a:solidFill>
                <a:latin typeface="微软雅黑" panose="020b0503020204020204" charset="-122"/>
                <a:ea typeface="微软雅黑"/>
                <a:cs typeface="微软雅黑" panose="020b0503020204020204" charset="-122"/>
                <a:sym typeface="+mn-lt"/>
              </a:rPr>
              <a:t>二是题目的“题”思维</a:t>
            </a:r>
            <a:r>
              <a:rPr sz="2000" b="1">
                <a:latin typeface="微软雅黑" panose="020b0503020204020204" charset="-122"/>
                <a:ea typeface="微软雅黑"/>
                <a:cs typeface="微软雅黑" panose="020b0503020204020204" charset="-122"/>
                <a:sym typeface="+mn-lt"/>
              </a:rPr>
              <a:t>。题目中给出的现象，肯定有理论层面的解读，也就是这一现象虽然是生活化的情境，但是就其本质可以进行理论概括，概括的方向就是题目设计的角度，如态度、方法、途径、措施、意义等。</a:t>
            </a:r>
            <a:endParaRPr sz="20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latin typeface="微软雅黑" panose="020b0503020204020204" charset="-122"/>
                <a:ea typeface="微软雅黑"/>
                <a:cs typeface="微软雅黑" panose="020b0503020204020204" charset="-122"/>
                <a:sym typeface="+mn-lt"/>
              </a:rPr>
              <a:t>     </a:t>
            </a:r>
            <a:r>
              <a:rPr sz="2000" b="1">
                <a:solidFill>
                  <a:srgbClr val="FF0000"/>
                </a:solidFill>
                <a:latin typeface="微软雅黑" panose="020b0503020204020204" charset="-122"/>
                <a:ea typeface="微软雅黑"/>
                <a:cs typeface="微软雅黑" panose="020b0503020204020204" charset="-122"/>
                <a:sym typeface="+mn-lt"/>
              </a:rPr>
              <a:t>三是题文合二为一的“圆”思维。</a:t>
            </a:r>
            <a:r>
              <a:rPr sz="2000" b="1">
                <a:latin typeface="微软雅黑" panose="020b0503020204020204" charset="-122"/>
                <a:ea typeface="微软雅黑"/>
                <a:cs typeface="微软雅黑" panose="020b0503020204020204" charset="-122"/>
                <a:sym typeface="+mn-lt"/>
              </a:rPr>
              <a:t>坚持以问题为导向，由题到文，将题目中的现象回归到文中，找到文中分观点有a.b.c.d等，与之对应，做解读。可以这种讲，题目中的生活现象情境，可以是文中材料观点的论据一般的存在。</a:t>
            </a:r>
            <a:endParaRPr sz="2000" b="1">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sz="2800" b="1">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真题分析</a:t>
            </a:r>
            <a:endParaRPr lang="zh-CN" sz="32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5．假如你是一名科普宣传员，在神州十二号飞船成功发射后，计划向中学生宣传我国的航天成就，你会如何构思自己的宣讲稿？请结合材料，列出自己的宣讲要点。（6分）</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【参考答案】①回顾我国航天工程的历程以及所取得的各阶段成果。②着力介绍本次神州十二号飞船成功发射以及太空行走的意义价值。③号召学生们向前辈学习，心怀梦想，勇攀科技高峰，探索宇宙奥秘。</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a:t>
            </a:r>
            <a:r>
              <a:rPr b="1">
                <a:solidFill>
                  <a:srgbClr val="FF0000"/>
                </a:solidFill>
                <a:latin typeface="微软雅黑" panose="020b0503020204020204" charset="-122"/>
                <a:ea typeface="微软雅黑"/>
                <a:cs typeface="微软雅黑" panose="020b0503020204020204" charset="-122"/>
                <a:sym typeface="+mn-lt"/>
              </a:rPr>
              <a:t>情境化设题】向中学生宣传我国的航天成就     </a:t>
            </a:r>
            <a:endParaRPr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b="1">
                <a:solidFill>
                  <a:srgbClr val="FF0000"/>
                </a:solidFill>
                <a:latin typeface="微软雅黑" panose="020b0503020204020204" charset="-122"/>
                <a:ea typeface="微软雅黑"/>
                <a:cs typeface="微软雅黑" panose="020b0503020204020204" charset="-122"/>
                <a:sym typeface="+mn-lt"/>
              </a:rPr>
              <a:t>【解题关键】依据文本观点解决实际问题（写宣传稿）   </a:t>
            </a:r>
            <a:endParaRPr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【答题思路】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①回顾我国航天工程的历程以及所取得的各阶段成果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②介绍神州十二号飞船成功发射以及太空行走的意义价值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③号召学生们向前辈学习，勇攀科技高峰，探索宇宙奥秘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b="1">
                <a:solidFill>
                  <a:srgbClr val="FF0000"/>
                </a:solidFill>
                <a:latin typeface="微软雅黑" panose="020b0503020204020204" charset="-122"/>
                <a:ea typeface="微软雅黑"/>
                <a:cs typeface="微软雅黑" panose="020b0503020204020204" charset="-122"/>
                <a:sym typeface="+mn-lt"/>
              </a:rPr>
              <a:t>【题目本质】文本材料为</a:t>
            </a:r>
            <a:r>
              <a:rPr lang="zh-CN" b="1">
                <a:solidFill>
                  <a:srgbClr val="FF0000"/>
                </a:solidFill>
                <a:latin typeface="微软雅黑" panose="020b0503020204020204" charset="-122"/>
                <a:ea typeface="微软雅黑"/>
                <a:cs typeface="微软雅黑" panose="020b0503020204020204" charset="-122"/>
                <a:sym typeface="+mn-lt"/>
              </a:rPr>
              <a:t>依据</a:t>
            </a:r>
            <a:r>
              <a:rPr b="1">
                <a:solidFill>
                  <a:srgbClr val="FF0000"/>
                </a:solidFill>
                <a:latin typeface="微软雅黑" panose="020b0503020204020204" charset="-122"/>
                <a:ea typeface="微软雅黑"/>
                <a:cs typeface="微软雅黑" panose="020b0503020204020204" charset="-122"/>
                <a:sym typeface="+mn-lt"/>
              </a:rPr>
              <a:t>，材料怎样介绍，我们就怎样宣传；</a:t>
            </a:r>
            <a:endParaRPr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b="1">
                <a:solidFill>
                  <a:srgbClr val="FF0000"/>
                </a:solidFill>
                <a:latin typeface="微软雅黑" panose="020b0503020204020204" charset="-122"/>
                <a:ea typeface="微软雅黑"/>
                <a:cs typeface="微软雅黑" panose="020b0503020204020204" charset="-122"/>
                <a:sym typeface="+mn-lt"/>
              </a:rPr>
              <a:t>【答题重点】对材料的结构层次内容宏观了解；依据情境问题，对点梳理概括相关信息。  </a:t>
            </a:r>
            <a:endParaRPr b="1">
              <a:solidFill>
                <a:srgbClr val="FF0000"/>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sz="2800" b="1">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真题分析</a:t>
            </a:r>
            <a:endParaRPr lang="zh-CN" sz="32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b="1">
                <a:solidFill>
                  <a:schemeClr val="accent1">
                    <a:lumMod val="75000"/>
                  </a:schemeClr>
                </a:solidFill>
                <a:latin typeface="微软雅黑" panose="020b0503020204020204" charset="-122"/>
                <a:ea typeface="微软雅黑"/>
                <a:cs typeface="微软雅黑" panose="020b0503020204020204" charset="-122"/>
                <a:sym typeface="+mn-lt"/>
              </a:rPr>
              <a:t>☆☆5.电影《满江红》将我国传统文化中著名的诗词《满江红》进行了演绎和推广，也成为了传统文化影片化的成功案例，在传统文化的传播上，可以从中借鉴哪些经验？（4分）</a:t>
            </a:r>
            <a:endParaRPr b="1">
              <a:solidFill>
                <a:schemeClr val="accent1">
                  <a:lumMod val="75000"/>
                </a:schemeClr>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参考答案】①挖掘传统文化中宝贵的资源，进行精心创作。②寻找与传统文化内容相应的现代形式、叙事和表现载体，打造一个共生的形式。③利用诸如喜剧元素的加入，增加悬念等受众喜闻乐见的形式，引发受众体验兴趣。④使读者对推广的传统文化内容产生强烈的情感共鸣，唤起读者心中的民族心理文化积淀。（每点1分，共4分）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【情境化设题】电影《满江红》在传统文化的传播上，可以从中借鉴哪些经验？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【解题关键】依据文本观点解决实际问题（经验借鉴）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【答题思路】 ①挖掘传统文化中宝贵的资源，进行精心创作；</a:t>
            </a:r>
            <a:r>
              <a:rPr b="1">
                <a:solidFill>
                  <a:schemeClr val="accent1">
                    <a:lumMod val="75000"/>
                  </a:schemeClr>
                </a:solidFill>
                <a:latin typeface="微软雅黑" panose="020b0503020204020204" charset="-122"/>
                <a:ea typeface="微软雅黑"/>
                <a:cs typeface="微软雅黑" panose="020b0503020204020204" charset="-122"/>
                <a:sym typeface="+mn-lt"/>
              </a:rPr>
              <a:t>（来自材料一）</a:t>
            </a:r>
            <a:r>
              <a:rPr b="1">
                <a:latin typeface="微软雅黑" panose="020b0503020204020204" charset="-122"/>
                <a:ea typeface="微软雅黑"/>
                <a:cs typeface="微软雅黑" panose="020b0503020204020204" charset="-122"/>
                <a:sym typeface="+mn-lt"/>
              </a:rPr>
              <a:t>②寻找与传统文化内容相应的现代形式、叙事和表现载体，打造一个共生的形式；</a:t>
            </a:r>
            <a:r>
              <a:rPr b="1">
                <a:solidFill>
                  <a:schemeClr val="accent1">
                    <a:lumMod val="75000"/>
                  </a:schemeClr>
                </a:solidFill>
                <a:latin typeface="微软雅黑" panose="020b0503020204020204" charset="-122"/>
                <a:ea typeface="微软雅黑"/>
                <a:cs typeface="微软雅黑" panose="020b0503020204020204" charset="-122"/>
                <a:sym typeface="+mn-lt"/>
              </a:rPr>
              <a:t>（来自材料一）</a:t>
            </a:r>
            <a:r>
              <a:rPr b="1">
                <a:latin typeface="微软雅黑" panose="020b0503020204020204" charset="-122"/>
                <a:ea typeface="微软雅黑"/>
                <a:cs typeface="微软雅黑" panose="020b0503020204020204" charset="-122"/>
                <a:sym typeface="+mn-lt"/>
              </a:rPr>
              <a:t>③利用诸如喜剧元素的加入，增加悬念等受众喜闻乐见的形式，引发受众体验兴趣；</a:t>
            </a:r>
            <a:r>
              <a:rPr b="1">
                <a:solidFill>
                  <a:schemeClr val="accent1">
                    <a:lumMod val="75000"/>
                  </a:schemeClr>
                </a:solidFill>
                <a:latin typeface="微软雅黑" panose="020b0503020204020204" charset="-122"/>
                <a:ea typeface="微软雅黑"/>
                <a:cs typeface="微软雅黑" panose="020b0503020204020204" charset="-122"/>
                <a:sym typeface="+mn-lt"/>
              </a:rPr>
              <a:t>（来自材料二）</a:t>
            </a:r>
            <a:r>
              <a:rPr b="1">
                <a:latin typeface="微软雅黑" panose="020b0503020204020204" charset="-122"/>
                <a:ea typeface="微软雅黑"/>
                <a:cs typeface="微软雅黑" panose="020b0503020204020204" charset="-122"/>
                <a:sym typeface="+mn-lt"/>
              </a:rPr>
              <a:t>④使读者对推广的传统文化内容产生强烈的情感共鸣，唤起读者心中的民族心理文化积淀。</a:t>
            </a:r>
            <a:r>
              <a:rPr b="1">
                <a:solidFill>
                  <a:schemeClr val="accent1">
                    <a:lumMod val="75000"/>
                  </a:schemeClr>
                </a:solidFill>
                <a:latin typeface="微软雅黑" panose="020b0503020204020204" charset="-122"/>
                <a:ea typeface="微软雅黑"/>
                <a:cs typeface="微软雅黑" panose="020b0503020204020204" charset="-122"/>
                <a:sym typeface="+mn-lt"/>
              </a:rPr>
              <a:t>（来自材料二） </a:t>
            </a:r>
            <a:r>
              <a:rPr b="1">
                <a:latin typeface="微软雅黑" panose="020b0503020204020204" charset="-122"/>
                <a:ea typeface="微软雅黑"/>
                <a:cs typeface="微软雅黑" panose="020b0503020204020204" charset="-122"/>
                <a:sym typeface="+mn-lt"/>
              </a:rPr>
              <a:t>           </a:t>
            </a:r>
            <a:r>
              <a:rPr lang="en-US" b="1">
                <a:latin typeface="微软雅黑" panose="020b0503020204020204" charset="-122"/>
                <a:ea typeface="微软雅黑"/>
                <a:cs typeface="微软雅黑" panose="020b0503020204020204" charset="-122"/>
                <a:sym typeface="+mn-lt"/>
              </a:rPr>
              <a:t> </a:t>
            </a:r>
            <a:endParaRPr b="1">
              <a:solidFill>
                <a:schemeClr val="accent1">
                  <a:lumMod val="75000"/>
                </a:schemeClr>
              </a:solidFill>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【题目本质】</a:t>
            </a:r>
            <a:r>
              <a:rPr b="1">
                <a:gradFill>
                  <a:gsLst>
                    <a:gs pos="0">
                      <a:srgbClr val="FE4444"/>
                    </a:gs>
                    <a:gs pos="100000">
                      <a:srgbClr val="832B2B"/>
                    </a:gs>
                  </a:gsLst>
                  <a:lin scaled="0"/>
                </a:gradFill>
                <a:latin typeface="微软雅黑" panose="020b0503020204020204" charset="-122"/>
                <a:ea typeface="微软雅黑"/>
                <a:cs typeface="微软雅黑" panose="020b0503020204020204" charset="-122"/>
                <a:sym typeface="+mn-lt"/>
              </a:rPr>
              <a:t>依据文本材料 ，总结概括梳理</a:t>
            </a:r>
            <a:r>
              <a:rPr lang="en-US" b="1">
                <a:gradFill>
                  <a:gsLst>
                    <a:gs pos="0">
                      <a:srgbClr val="FE4444"/>
                    </a:gs>
                    <a:gs pos="100000">
                      <a:srgbClr val="832B2B"/>
                    </a:gs>
                  </a:gsLst>
                  <a:lin scaled="0"/>
                </a:gradFill>
                <a:latin typeface="微软雅黑" panose="020b0503020204020204" charset="-122"/>
                <a:ea typeface="微软雅黑"/>
                <a:cs typeface="微软雅黑" panose="020b0503020204020204" charset="-122"/>
                <a:sym typeface="+mn-lt"/>
              </a:rPr>
              <a:t> </a:t>
            </a:r>
            <a:endParaRPr b="1">
              <a:gradFill>
                <a:gsLst>
                  <a:gs pos="0">
                    <a:srgbClr val="FE4444"/>
                  </a:gs>
                  <a:gs pos="100000">
                    <a:srgbClr val="832B2B"/>
                  </a:gs>
                </a:gsLst>
                <a:lin scaled="0"/>
              </a:gradFill>
              <a:latin typeface="微软雅黑" panose="020b0503020204020204" charset="-122"/>
              <a:ea typeface="微软雅黑"/>
              <a:cs typeface="微软雅黑" panose="020b0503020204020204" charset="-122"/>
              <a:sym typeface="+mn-lt"/>
            </a:endParaRPr>
          </a:p>
          <a:p>
            <a:pPr algn="l" fontAlgn="auto">
              <a:lnSpc>
                <a:spcPct val="150000"/>
              </a:lnSpc>
              <a:buClrTx/>
              <a:buSzTx/>
              <a:buFontTx/>
            </a:pPr>
            <a:r>
              <a:rPr b="1">
                <a:latin typeface="微软雅黑" panose="020b0503020204020204" charset="-122"/>
                <a:ea typeface="微软雅黑"/>
                <a:cs typeface="微软雅黑" panose="020b0503020204020204" charset="-122"/>
                <a:sym typeface="+mn-lt"/>
              </a:rPr>
              <a:t>【答题重点】</a:t>
            </a:r>
            <a:r>
              <a:rPr b="1">
                <a:gradFill>
                  <a:gsLst>
                    <a:gs pos="0">
                      <a:srgbClr val="FE4444"/>
                    </a:gs>
                    <a:gs pos="100000">
                      <a:srgbClr val="832B2B"/>
                    </a:gs>
                  </a:gsLst>
                  <a:lin scaled="0"/>
                </a:gradFill>
                <a:latin typeface="微软雅黑" panose="020b0503020204020204" charset="-122"/>
                <a:ea typeface="微软雅黑"/>
                <a:cs typeface="微软雅黑" panose="020b0503020204020204" charset="-122"/>
                <a:sym typeface="+mn-lt"/>
              </a:rPr>
              <a:t>对材料的结构层次内容宏观了解；依据情境问题，对点梳理概括相关信息。  </a:t>
            </a:r>
            <a:endParaRPr b="1">
              <a:gradFill>
                <a:gsLst>
                  <a:gs pos="0">
                    <a:srgbClr val="FE4444"/>
                  </a:gs>
                  <a:gs pos="100000">
                    <a:srgbClr val="832B2B"/>
                  </a:gs>
                </a:gsLst>
                <a:lin scaled="0"/>
              </a:gra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199390" y="1338580"/>
            <a:ext cx="11910060" cy="368363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Ⅰ</a:t>
            </a: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主观概括题</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6</a:t>
            </a:r>
            <a:endPar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altLang="zh-CN" sz="2800" b="1">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新高考 信息类文本“情境+问题”主观题</a:t>
            </a:r>
            <a:endPar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altLang="zh-CN" sz="2400" b="1" u="sng">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生活情境型，利用文本观点，应对生活化的具体场景问题</a:t>
            </a:r>
            <a:endParaRPr sz="24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【典型例题· 课堂精讲】</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endPar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en-US" sz="5400" b="1">
                <a:latin typeface="方正小标宋_GBK" panose="02000000000000000000" charset="-122"/>
                <a:ea typeface="方正小标宋_GBK" panose="02000000000000000000" charset="-122"/>
                <a:cs typeface="方正小标宋_GBK" panose="02000000000000000000" charset="-122"/>
                <a:sym typeface="+mn-lt"/>
              </a:rPr>
              <a:t> </a:t>
            </a:r>
            <a:r>
              <a:rPr sz="5400" b="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典型例题· 课前预习</a:t>
            </a:r>
            <a:endParaRPr lang="en-US" sz="5400" b="1">
              <a:latin typeface="方正小标宋_GBK" panose="02000000000000000000" charset="-122"/>
              <a:ea typeface="方正小标宋_GBK" panose="02000000000000000000" charset="-122"/>
              <a:cs typeface="方正小标宋_GBK" panose="02000000000000000000" charset="-122"/>
              <a:sym typeface="+mn-lt"/>
            </a:endParaRPr>
          </a:p>
          <a:p>
            <a:pPr indent="0" algn="l" fontAlgn="auto">
              <a:lnSpc>
                <a:spcPct val="150000"/>
              </a:lnSpc>
            </a:pPr>
            <a:r>
              <a:rPr lang="en-US" sz="5400" b="1">
                <a:latin typeface="方正小标宋_GBK" panose="02000000000000000000" charset="-122"/>
                <a:ea typeface="方正小标宋_GBK" panose="02000000000000000000" charset="-122"/>
                <a:cs typeface="方正小标宋_GBK" panose="02000000000000000000" charset="-122"/>
                <a:sym typeface="+mn-lt"/>
              </a:rPr>
              <a:t> </a:t>
            </a:r>
            <a:r>
              <a:rPr sz="4800" b="1">
                <a:latin typeface="方正小标宋_GBK" panose="02000000000000000000" charset="-122"/>
                <a:ea typeface="方正小标宋_GBK" panose="02000000000000000000" charset="-122"/>
                <a:cs typeface="方正小标宋_GBK" panose="02000000000000000000" charset="-122"/>
                <a:sym typeface="+mn-lt"/>
              </a:rPr>
              <a:t>【2021年新高考语文Ⅱ卷】</a:t>
            </a:r>
            <a:r>
              <a:rPr lang="zh-CN" altLang="en-US" sz="4800" b="1">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4800" b="1">
                <a:latin typeface="方正小标宋_GBK" panose="02000000000000000000" charset="-122"/>
                <a:ea typeface="方正小标宋_GBK" panose="02000000000000000000" charset="-122"/>
                <a:cs typeface="方正小标宋_GBK" panose="02000000000000000000" charset="-122"/>
                <a:sym typeface="+mn-lt"/>
              </a:rPr>
              <a:t>Ⅰ </a:t>
            </a:r>
            <a:endParaRPr lang="zh-CN" altLang="en-US" sz="4800" b="1">
              <a:latin typeface="方正小标宋_GBK" panose="02000000000000000000" charset="-122"/>
              <a:ea typeface="方正小标宋_GBK" panose="02000000000000000000" charset="-122"/>
              <a:cs typeface="方正小标宋_GBK" panose="02000000000000000000" charset="-122"/>
              <a:sym typeface="+mn-lt"/>
            </a:endParaRPr>
          </a:p>
          <a:p>
            <a:pPr indent="0" algn="l" fontAlgn="auto">
              <a:lnSpc>
                <a:spcPct val="150000"/>
              </a:lnSpc>
            </a:pPr>
            <a:r>
              <a:rPr lang="zh-CN" sz="3200" b="1">
                <a:solidFill>
                  <a:srgbClr val="FF0000"/>
                </a:solidFill>
                <a:latin typeface="微软雅黑" panose="020b0503020204020204" charset="-122"/>
                <a:ea typeface="微软雅黑"/>
                <a:cs typeface="微软雅黑" panose="020b0503020204020204" charset="-122"/>
                <a:sym typeface="+mn-lt"/>
              </a:rPr>
              <a:t>☆☆【概括能力高阶训练】</a:t>
            </a:r>
            <a:r>
              <a:rPr lang="zh-CN" sz="3200" b="1">
                <a:solidFill>
                  <a:srgbClr val="0A15F4"/>
                </a:solidFill>
                <a:latin typeface="微软雅黑" panose="020b0503020204020204" charset="-122"/>
                <a:ea typeface="微软雅黑"/>
                <a:cs typeface="微软雅黑" panose="020b0503020204020204" charset="-122"/>
                <a:sym typeface="+mn-lt"/>
              </a:rPr>
              <a:t>5．互联网上，有年轻人为炫耀技术故意在网络植入病毒，导致病毒传播。请根据文章，谈谈你对这种现象的看法。</a:t>
            </a:r>
            <a:endParaRPr lang="zh-CN" sz="3200" b="1">
              <a:solidFill>
                <a:srgbClr val="0A15F4"/>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图片 19" title=""/>
          <p:cNvPicPr>
            <a:picLocks noChangeAspect="1" noChangeArrowheads="1"/>
          </p:cNvPicPr>
          <p:nvPr/>
        </p:nvPicPr>
        <p:blipFill>
          <a:blip r:embed="rId2"/>
          <a:stretch>
            <a:fillRect/>
          </a:stretch>
        </p:blipFill>
        <p:spPr bwMode="auto">
          <a:xfrm>
            <a:off x="566751" y="1187925"/>
            <a:ext cx="718093" cy="449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矩形 13" title=""/>
          <p:cNvSpPr/>
          <p:nvPr/>
        </p:nvSpPr>
        <p:spPr>
          <a:xfrm>
            <a:off x="917575" y="1488440"/>
            <a:ext cx="10500995" cy="4420235"/>
          </a:xfrm>
          <a:prstGeom prst="rect">
            <a:avLst/>
          </a:prstGeom>
          <a:noFill/>
          <a:ln w="285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cs typeface="+mn-ea"/>
              <a:sym typeface="+mn-lt"/>
            </a:endParaRPr>
          </a:p>
        </p:txBody>
      </p:sp>
      <p:sp>
        <p:nvSpPr>
          <p:cNvPr id="16" name="文本框 15" title=""/>
          <p:cNvSpPr txBox="1"/>
          <p:nvPr/>
        </p:nvSpPr>
        <p:spPr>
          <a:xfrm>
            <a:off x="1061085" y="1488440"/>
            <a:ext cx="10213975" cy="449326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pPr>
            <a:r>
              <a:rPr lang="en-US" sz="2400">
                <a:highlight>
                  <a:srgbClr val="FF0000"/>
                </a:highlight>
                <a:sym typeface="+mn-lt"/>
              </a:rPr>
              <a:t>☆</a:t>
            </a:r>
            <a:r>
              <a:rPr lang="en-US" sz="2400" b="1">
                <a:latin typeface="方正小标宋_GBK" panose="02000000000000000000" charset="-122"/>
                <a:ea typeface="方正小标宋_GBK" panose="02000000000000000000" charset="-122"/>
                <a:cs typeface="方正小标宋_GBK" panose="02000000000000000000" charset="-122"/>
                <a:sym typeface="+mn-lt"/>
              </a:rPr>
              <a:t> </a:t>
            </a:r>
            <a:endParaRPr lang="en-US" sz="2400" b="1">
              <a:latin typeface="方正小标宋_GBK" panose="02000000000000000000" charset="-122"/>
              <a:ea typeface="方正小标宋_GBK" panose="02000000000000000000" charset="-122"/>
              <a:cs typeface="方正小标宋_GBK" panose="02000000000000000000" charset="-122"/>
              <a:sym typeface="+mn-lt"/>
            </a:endParaRPr>
          </a:p>
          <a:p>
            <a:pPr fontAlgn="auto">
              <a:lnSpc>
                <a:spcPct val="150000"/>
              </a:lnSpc>
              <a:buClrTx/>
              <a:buSzTx/>
              <a:buFontTx/>
            </a:pPr>
            <a:r>
              <a:rPr sz="2400" b="1">
                <a:solidFill>
                  <a:schemeClr val="tx2">
                    <a:lumMod val="75000"/>
                    <a:lumOff val="25000"/>
                  </a:schemeClr>
                </a:solidFill>
                <a:latin typeface="方正小标宋_GBK" panose="02000000000000000000" charset="-122"/>
                <a:ea typeface="方正小标宋_GBK" panose="02000000000000000000" charset="-122"/>
                <a:cs typeface="方正小标宋_GBK" panose="02000000000000000000" charset="-122"/>
                <a:sym typeface="+mn-lt"/>
              </a:rPr>
              <a:t>（1）文本的“文”思维</a:t>
            </a:r>
            <a:endParaRPr sz="2400" b="1">
              <a:solidFill>
                <a:schemeClr val="tx2">
                  <a:lumMod val="75000"/>
                  <a:lumOff val="25000"/>
                </a:schemeClr>
              </a:solidFill>
              <a:latin typeface="方正小标宋_GBK" panose="02000000000000000000" charset="-122"/>
              <a:ea typeface="方正小标宋_GBK" panose="02000000000000000000" charset="-122"/>
              <a:cs typeface="方正小标宋_GBK" panose="02000000000000000000" charset="-122"/>
              <a:sym typeface="+mn-lt"/>
            </a:endParaRPr>
          </a:p>
          <a:p>
            <a:pPr fontAlgn="auto">
              <a:lnSpc>
                <a:spcPct val="150000"/>
              </a:lnSpc>
              <a:buClrTx/>
              <a:buSzTx/>
              <a:buFontTx/>
            </a:pPr>
            <a:r>
              <a:rPr lang="en-US" sz="2400" b="1">
                <a:latin typeface="方正小标宋_GBK" panose="02000000000000000000" charset="-122"/>
                <a:ea typeface="方正小标宋_GBK" panose="02000000000000000000" charset="-122"/>
                <a:cs typeface="方正小标宋_GBK" panose="02000000000000000000" charset="-122"/>
                <a:sym typeface="+mn-lt"/>
              </a:rPr>
              <a:t>        </a:t>
            </a:r>
            <a:r>
              <a:rPr sz="2400" b="1">
                <a:latin typeface="方正小标宋_GBK" panose="02000000000000000000" charset="-122"/>
                <a:ea typeface="方正小标宋_GBK" panose="02000000000000000000" charset="-122"/>
                <a:cs typeface="方正小标宋_GBK" panose="02000000000000000000" charset="-122"/>
                <a:sym typeface="+mn-lt"/>
              </a:rPr>
              <a:t>材料中肯定可以找出对题目现象的评论观点。答题时牢牢记住“答案就在文本中”。认真阅读文本，概括文章论证的主要观点和论证思路，概括各段主要内容。</a:t>
            </a:r>
            <a:r>
              <a:rPr lang="en-US" sz="2400" b="1">
                <a:latin typeface="方正小标宋_GBK" panose="02000000000000000000" charset="-122"/>
                <a:ea typeface="方正小标宋_GBK" panose="02000000000000000000" charset="-122"/>
                <a:cs typeface="方正小标宋_GBK" panose="02000000000000000000" charset="-122"/>
                <a:sym typeface="+mn-lt"/>
              </a:rPr>
              <a:t> </a:t>
            </a:r>
            <a:r>
              <a:rPr sz="2400" b="1">
                <a:solidFill>
                  <a:schemeClr val="accent1">
                    <a:lumMod val="75000"/>
                  </a:schemeClr>
                </a:solidFill>
                <a:latin typeface="方正小标宋_GBK" panose="02000000000000000000" charset="-122"/>
                <a:ea typeface="方正小标宋_GBK" panose="02000000000000000000" charset="-122"/>
                <a:cs typeface="方正小标宋_GBK" panose="02000000000000000000" charset="-122"/>
                <a:sym typeface="+mn-lt"/>
              </a:rPr>
              <a:t> </a:t>
            </a:r>
            <a:r>
              <a:rPr sz="2400" b="1">
                <a:latin typeface="方正小标宋_GBK" panose="02000000000000000000" charset="-122"/>
                <a:ea typeface="方正小标宋_GBK" panose="02000000000000000000" charset="-122"/>
                <a:cs typeface="方正小标宋_GBK" panose="02000000000000000000" charset="-122"/>
                <a:sym typeface="+mn-lt"/>
              </a:rPr>
              <a:t> </a:t>
            </a:r>
            <a:r>
              <a:rPr lang="en-US" sz="2400" b="1">
                <a:latin typeface="方正小标宋_GBK" panose="02000000000000000000" charset="-122"/>
                <a:ea typeface="方正小标宋_GBK" panose="02000000000000000000" charset="-122"/>
                <a:cs typeface="方正小标宋_GBK" panose="02000000000000000000" charset="-122"/>
                <a:sym typeface="+mn-lt"/>
              </a:rPr>
              <a:t>        </a:t>
            </a:r>
            <a:endParaRPr sz="2400" b="1">
              <a:latin typeface="方正小标宋_GBK" panose="02000000000000000000" charset="-122"/>
              <a:ea typeface="方正小标宋_GBK" panose="02000000000000000000" charset="-122"/>
              <a:cs typeface="方正小标宋_GBK" panose="02000000000000000000" charset="-122"/>
              <a:sym typeface="+mn-lt"/>
            </a:endParaRPr>
          </a:p>
        </p:txBody>
      </p:sp>
      <p:sp>
        <p:nvSpPr>
          <p:cNvPr id="3" name="TextBox 7" title=""/>
          <p:cNvSpPr txBox="1">
            <a:spLocks noChangeArrowheads="1"/>
          </p:cNvSpPr>
          <p:nvPr/>
        </p:nvSpPr>
        <p:spPr bwMode="auto">
          <a:xfrm>
            <a:off x="968375" y="658495"/>
            <a:ext cx="9785985" cy="69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08" tIns="60902" rIns="121808" bIns="60902">
            <a:noAutofit/>
          </a:bodyPr>
          <a:lstStyle>
            <a:defPPr>
              <a:defRPr lang="zh-CN"/>
            </a:defPPr>
            <a:lvl1pPr marL="0" algn="l" defTabSz="914400" rtl="0" eaLnBrk="0" latinLnBrk="0" hangingPunct="0">
              <a:buFont typeface="Arial" pitchFamily="34" charset="0"/>
              <a:defRPr sz="1800" kern="1200">
                <a:solidFill>
                  <a:schemeClr val="tx1"/>
                </a:solidFill>
                <a:latin typeface="Calibri"/>
                <a:ea typeface="宋体" panose="02010600030101010101" pitchFamily="2" charset="-122"/>
                <a:cs typeface="+mn-cs"/>
              </a:defRPr>
            </a:lvl1pPr>
            <a:lvl2pPr marL="742950" indent="-285750" algn="l" defTabSz="914400" rtl="0" eaLnBrk="0" latinLnBrk="0" hangingPunct="0">
              <a:buFont typeface="Arial" pitchFamily="34" charset="0"/>
              <a:defRPr sz="1800" kern="1200">
                <a:solidFill>
                  <a:schemeClr val="tx1"/>
                </a:solidFill>
                <a:latin typeface="Calibri"/>
                <a:ea typeface="宋体" panose="02010600030101010101" pitchFamily="2" charset="-122"/>
                <a:cs typeface="+mn-cs"/>
              </a:defRPr>
            </a:lvl2pPr>
            <a:lvl3pPr marL="1143000" indent="-228600" algn="l" defTabSz="914400" rtl="0" eaLnBrk="0" latinLnBrk="0" hangingPunct="0">
              <a:buFont typeface="Arial" pitchFamily="34" charset="0"/>
              <a:defRPr sz="1800" kern="1200">
                <a:solidFill>
                  <a:schemeClr val="tx1"/>
                </a:solidFill>
                <a:latin typeface="Calibri"/>
                <a:ea typeface="宋体" panose="02010600030101010101" pitchFamily="2" charset="-122"/>
                <a:cs typeface="+mn-cs"/>
              </a:defRPr>
            </a:lvl3pPr>
            <a:lvl4pPr marL="1600200" indent="-228600" algn="l" defTabSz="914400" rtl="0" eaLnBrk="0" latinLnBrk="0" hangingPunct="0">
              <a:buFont typeface="Arial" pitchFamily="34" charset="0"/>
              <a:defRPr sz="1800" kern="1200">
                <a:solidFill>
                  <a:schemeClr val="tx1"/>
                </a:solidFill>
                <a:latin typeface="Calibri"/>
                <a:ea typeface="宋体" panose="02010600030101010101" pitchFamily="2" charset="-122"/>
                <a:cs typeface="+mn-cs"/>
              </a:defRPr>
            </a:lvl4pPr>
            <a:lvl5pPr marL="2057400" indent="-228600" algn="l" defTabSz="914400" rtl="0" eaLnBrk="0" latinLnBrk="0" hangingPunct="0">
              <a:buFont typeface="Arial" pitchFamily="34" charset="0"/>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algn="ctr" defTabSz="1218565" eaLnBrk="1" fontAlgn="base" hangingPunct="1">
              <a:spcBef>
                <a:spcPct val="0"/>
              </a:spcBef>
              <a:spcAft>
                <a:spcPct val="0"/>
              </a:spcAft>
            </a:pPr>
            <a:r>
              <a:rPr lang="zh-CN" sz="2800" b="1">
                <a:gradFill>
                  <a:gsLst>
                    <a:gs pos="0">
                      <a:srgbClr val="E30000"/>
                    </a:gs>
                    <a:gs pos="100000">
                      <a:srgbClr val="760303"/>
                    </a:gs>
                  </a:gsLst>
                  <a:lin scaled="0"/>
                </a:gradFill>
                <a:latin typeface="腾祥铭宋简-W10" panose="01010104010101010101" charset="-122"/>
                <a:ea typeface="腾祥铭宋简-W10" panose="01010104010101010101" charset="-122"/>
                <a:cs typeface="叶根友毛笔行书2.0版" panose="02010601030101010101" charset="-122"/>
                <a:sym typeface="+mn-lt"/>
              </a:rPr>
              <a:t>思维能力</a:t>
            </a:r>
            <a:r>
              <a:rPr lang="en-US" sz="2800" b="1">
                <a:gradFill>
                  <a:gsLst>
                    <a:gs pos="0">
                      <a:srgbClr val="E30000"/>
                    </a:gs>
                    <a:gs pos="100000">
                      <a:srgbClr val="760303"/>
                    </a:gs>
                  </a:gsLst>
                  <a:lin scaled="0"/>
                </a:gradFill>
                <a:latin typeface="叶根友毛笔行书2.0版" panose="02010601030101010101" charset="-122"/>
                <a:ea typeface="叶根友毛笔行书2.0版" panose="02010601030101010101" charset="-122"/>
                <a:cs typeface="叶根友毛笔行书2.0版" panose="02010601030101010101" charset="-122"/>
                <a:sym typeface="+mn-lt"/>
              </a:rPr>
              <a:t> </a:t>
            </a:r>
            <a:r>
              <a:rPr lang="en-US" sz="2400" b="1">
                <a:latin typeface="方正全福体" panose="02000500000000000000" charset="-122"/>
                <a:ea typeface="方正全福体" panose="02000500000000000000" charset="-122"/>
                <a:cs typeface="方正全福体" panose="02000500000000000000" charset="-122"/>
                <a:sym typeface="+mn-lt"/>
              </a:rPr>
              <a:t> </a:t>
            </a:r>
            <a:r>
              <a:rPr lang="zh-CN" sz="2800" b="1">
                <a:gradFill>
                  <a:gsLst>
                    <a:gs pos="0">
                      <a:srgbClr val="E30000"/>
                    </a:gs>
                    <a:gs pos="100000">
                      <a:srgbClr val="760303"/>
                    </a:gs>
                  </a:gsLst>
                  <a:lin scaled="0"/>
                </a:gradFill>
                <a:latin typeface="腾祥铭宋简-W10" panose="01010104010101010101" charset="-122"/>
                <a:ea typeface="腾祥铭宋简-W10" panose="01010104010101010101" charset="-122"/>
                <a:cs typeface="叶根友毛笔行书2.0版" panose="02010601030101010101" charset="-122"/>
                <a:sym typeface="+mn-lt"/>
              </a:rPr>
              <a:t>概括分析</a:t>
            </a:r>
            <a:r>
              <a:rPr lang="en-US" sz="2800" b="1">
                <a:gradFill>
                  <a:gsLst>
                    <a:gs pos="0">
                      <a:srgbClr val="E30000"/>
                    </a:gs>
                    <a:gs pos="100000">
                      <a:srgbClr val="760303"/>
                    </a:gs>
                  </a:gsLst>
                  <a:lin scaled="0"/>
                </a:gradFill>
                <a:latin typeface="叶根友毛笔行书2.0版" panose="02010601030101010101" charset="-122"/>
                <a:ea typeface="叶根友毛笔行书2.0版" panose="02010601030101010101" charset="-122"/>
                <a:cs typeface="叶根友毛笔行书2.0版" panose="02010601030101010101" charset="-122"/>
                <a:sym typeface="+mn-lt"/>
              </a:rPr>
              <a:t>——</a:t>
            </a:r>
            <a:r>
              <a:rPr lang="zh-CN" sz="3200" b="1">
                <a:solidFill>
                  <a:srgbClr val="0A15F4"/>
                </a:solidFill>
                <a:latin typeface="方正全福体" panose="02000500000000000000" charset="-122"/>
                <a:ea typeface="方正全福体" panose="02000500000000000000" charset="-122"/>
                <a:cs typeface="方正全福体" panose="02000500000000000000" charset="-122"/>
                <a:sym typeface="+mn-lt"/>
              </a:rPr>
              <a:t>底层</a:t>
            </a:r>
            <a:r>
              <a:rPr lang="en-US" sz="3200" b="1">
                <a:solidFill>
                  <a:srgbClr val="0A15F4"/>
                </a:solidFill>
                <a:latin typeface="方正全福体" panose="02000500000000000000" charset="-122"/>
                <a:ea typeface="方正全福体" panose="02000500000000000000" charset="-122"/>
                <a:cs typeface="方正全福体" panose="02000500000000000000" charset="-122"/>
                <a:sym typeface="+mn-lt"/>
              </a:rPr>
              <a:t>+</a:t>
            </a:r>
            <a:r>
              <a:rPr lang="zh-CN" sz="3200" b="1">
                <a:solidFill>
                  <a:srgbClr val="0A15F4"/>
                </a:solidFill>
                <a:latin typeface="方正全福体" panose="02000500000000000000" charset="-122"/>
                <a:ea typeface="方正全福体" panose="02000500000000000000" charset="-122"/>
                <a:cs typeface="方正全福体" panose="02000500000000000000" charset="-122"/>
                <a:sym typeface="+mn-lt"/>
              </a:rPr>
              <a:t>高阶</a:t>
            </a:r>
            <a:r>
              <a:rPr sz="2400" b="1">
                <a:solidFill>
                  <a:srgbClr val="0A15F4"/>
                </a:solidFill>
                <a:latin typeface="方正全福体" panose="02000500000000000000" charset="-122"/>
                <a:ea typeface="方正全福体" panose="02000500000000000000" charset="-122"/>
                <a:cs typeface="方正全福体" panose="02000500000000000000" charset="-122"/>
                <a:sym typeface="+mn-lt"/>
              </a:rPr>
              <a:t> </a:t>
            </a:r>
            <a:r>
              <a:rPr lang="en-US" altLang="zh-CN" sz="2400">
                <a:solidFill>
                  <a:srgbClr val="0A15F4"/>
                </a:solidFill>
                <a:latin typeface="方正全福体" panose="02000500000000000000" charset="-122"/>
                <a:ea typeface="方正全福体" panose="02000500000000000000" charset="-122"/>
                <a:cs typeface="方正全福体" panose="02000500000000000000" charset="-122"/>
                <a:sym typeface="+mn-lt"/>
              </a:rPr>
              <a:t> </a:t>
            </a:r>
            <a:r>
              <a:rPr lang="zh-CN" altLang="en-US" sz="2400">
                <a:solidFill>
                  <a:srgbClr val="0A15F4"/>
                </a:solidFill>
                <a:latin typeface="方正全福体" panose="02000500000000000000" charset="-122"/>
                <a:ea typeface="方正全福体" panose="02000500000000000000" charset="-122"/>
                <a:cs typeface="方正全福体" panose="02000500000000000000" charset="-122"/>
                <a:sym typeface="+mn-lt"/>
              </a:rPr>
              <a:t> </a:t>
            </a:r>
            <a:r>
              <a:rPr lang="en-US" sz="2400" b="1">
                <a:gradFill>
                  <a:gsLst>
                    <a:gs pos="0">
                      <a:srgbClr val="E30000"/>
                    </a:gs>
                    <a:gs pos="100000">
                      <a:srgbClr val="760303"/>
                    </a:gs>
                  </a:gsLst>
                  <a:lin scaled="0"/>
                </a:gradFill>
                <a:latin typeface="方正全福体" panose="02000500000000000000" charset="-122"/>
                <a:ea typeface="方正全福体" panose="02000500000000000000" charset="-122"/>
                <a:cs typeface="方正全福体" panose="02000500000000000000" charset="-122"/>
                <a:sym typeface="+mn-lt"/>
              </a:rPr>
              <a:t> </a:t>
            </a:r>
            <a:r>
              <a:rPr lang="en-US" altLang="zh-CN" sz="2400">
                <a:solidFill>
                  <a:srgbClr val="FF0000"/>
                </a:solidFill>
                <a:latin typeface="方正全福体" panose="02000500000000000000" charset="-122"/>
                <a:ea typeface="方正全福体" panose="02000500000000000000" charset="-122"/>
                <a:cs typeface="方正全福体" panose="02000500000000000000" charset="-122"/>
                <a:sym typeface="+mn-lt"/>
              </a:rPr>
              <a:t> </a:t>
            </a:r>
            <a:r>
              <a:rPr lang="zh-CN" altLang="en-US" sz="2800">
                <a:solidFill>
                  <a:srgbClr val="FF0000"/>
                </a:solidFill>
                <a:latin typeface="方正粗黑宋简体" panose="02000000000000000000" charset="-122"/>
                <a:ea typeface="方正粗黑宋简体" panose="02000000000000000000" charset="-122"/>
                <a:cs typeface="方正粗黑宋简体" panose="02000000000000000000" charset="-122"/>
                <a:sym typeface="+mn-lt"/>
              </a:rPr>
              <a:t> </a:t>
            </a:r>
            <a:r>
              <a:rPr lang="en-US" altLang="zh-CN" sz="2800">
                <a:solidFill>
                  <a:srgbClr val="000000"/>
                </a:solidFill>
                <a:latin typeface="+mn-lt"/>
                <a:ea typeface="+mn-ea"/>
                <a:cs typeface="+mn-ea"/>
                <a:sym typeface="+mn-lt"/>
              </a:rPr>
              <a:t> </a:t>
            </a:r>
            <a:r>
              <a:rPr lang="en-US" altLang="zh-CN" sz="3600">
                <a:solidFill>
                  <a:srgbClr val="000000"/>
                </a:solidFill>
                <a:latin typeface="+mn-lt"/>
                <a:ea typeface="+mn-ea"/>
                <a:cs typeface="+mn-ea"/>
                <a:sym typeface="+mn-lt"/>
              </a:rPr>
              <a:t> </a:t>
            </a:r>
            <a:endParaRPr lang="zh-CN" altLang="en-US" sz="3600">
              <a:solidFill>
                <a:srgbClr val="000000"/>
              </a:solidFill>
              <a:latin typeface="+mn-lt"/>
              <a:ea typeface="+mn-ea"/>
              <a:cs typeface="+mn-ea"/>
              <a:sym typeface="+mn-lt"/>
            </a:endParaRPr>
          </a:p>
          <a:p>
            <a:pPr defTabSz="1218565" eaLnBrk="1" fontAlgn="base" hangingPunct="1">
              <a:spcBef>
                <a:spcPct val="0"/>
              </a:spcBef>
              <a:spcAft>
                <a:spcPct val="0"/>
              </a:spcAft>
            </a:pPr>
            <a:r>
              <a:rPr lang="en-US" altLang="zh-CN" sz="3600">
                <a:solidFill>
                  <a:srgbClr val="000000"/>
                </a:solidFill>
                <a:latin typeface="+mn-lt"/>
                <a:ea typeface="+mn-ea"/>
                <a:cs typeface="+mn-ea"/>
                <a:sym typeface="+mn-lt"/>
              </a:rPr>
              <a:t>  </a:t>
            </a:r>
            <a:endParaRPr lang="zh-CN" altLang="en-US" sz="2400">
              <a:solidFill>
                <a:srgbClr val="000000"/>
              </a:solidFill>
              <a:latin typeface="+mn-lt"/>
              <a:ea typeface="+mn-ea"/>
              <a:cs typeface="+mn-ea"/>
              <a:sym typeface="+mn-lt"/>
            </a:endParaRPr>
          </a:p>
        </p:txBody>
      </p:sp>
      <p:pic>
        <p:nvPicPr>
          <p:cNvPr id="2" name="Picture 2"/>
          <p:cNvPicPr>
            <a:picLocks noChangeAspect="1"/>
          </p:cNvPicPr>
          <p:nvPr/>
        </p:nvPicPr>
        <p:blipFill>
          <a:blip r:embed="rId3"/>
          <a:stretch>
            <a:fillRect/>
          </a:stretch>
        </p:blipFill>
        <p:spPr>
          <a:xfrm flipH="1">
            <a:off x="11582400" y="12090400"/>
            <a:ext cx="0" cy="0"/>
          </a:xfrm>
          <a:prstGeom prst="rect">
            <a:avLst/>
          </a:prstGeom>
          <a:ln>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文本阅读1</a:t>
            </a:r>
            <a:r>
              <a:rPr sz="2800" b="1">
                <a:latin typeface="微软雅黑" panose="020b0503020204020204" charset="-122"/>
                <a:ea typeface="微软雅黑"/>
                <a:cs typeface="微软雅黑" panose="020b0503020204020204" charset="-122"/>
                <a:sym typeface="+mn-lt"/>
              </a:rPr>
              <a:t>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lang="zh-CN" altLang="en-US" sz="2800" b="1">
                <a:latin typeface="微软雅黑" panose="020b0503020204020204" charset="-122"/>
                <a:ea typeface="微软雅黑"/>
                <a:cs typeface="微软雅黑" panose="020b0503020204020204" charset="-122"/>
                <a:sym typeface="+mn-lt"/>
              </a:rPr>
              <a:t>【原文】</a:t>
            </a:r>
            <a:r>
              <a:rPr sz="2800" b="1">
                <a:latin typeface="微软雅黑" panose="020b0503020204020204" charset="-122"/>
                <a:ea typeface="微软雅黑"/>
                <a:cs typeface="微软雅黑" panose="020b0503020204020204" charset="-122"/>
                <a:sym typeface="+mn-lt"/>
              </a:rPr>
              <a:t>网络空间是将人群聚集起来的一种新型社会空间，更是年轻一代学习、娱乐和交往的平台，为保证网络空间的有序，</a:t>
            </a:r>
            <a:r>
              <a:rPr sz="2800" b="1">
                <a:highlight>
                  <a:srgbClr val="FFFF00"/>
                </a:highlight>
                <a:latin typeface="微软雅黑" panose="020b0503020204020204" charset="-122"/>
                <a:ea typeface="微软雅黑"/>
                <a:cs typeface="微软雅黑" panose="020b0503020204020204" charset="-122"/>
                <a:sym typeface="+mn-lt"/>
              </a:rPr>
              <a:t>制定和遵守相应的规则是必要的</a:t>
            </a:r>
            <a:r>
              <a:rPr lang="en-US" sz="2800" b="1">
                <a:highlight>
                  <a:srgbClr val="FFFF00"/>
                </a:highlight>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。不仅如此，网络空间还需要每个人对网上的其他人给予应有的尊重。简言之，</a:t>
            </a:r>
            <a:r>
              <a:rPr sz="2800" b="1">
                <a:highlight>
                  <a:srgbClr val="FFFF00"/>
                </a:highlight>
                <a:latin typeface="微软雅黑" panose="020b0503020204020204" charset="-122"/>
                <a:ea typeface="微软雅黑"/>
                <a:cs typeface="微软雅黑" panose="020b0503020204020204" charset="-122"/>
                <a:sym typeface="+mn-lt"/>
              </a:rPr>
              <a:t>互联网不是法外之地</a:t>
            </a:r>
            <a:r>
              <a:rPr sz="2800" b="1">
                <a:latin typeface="微软雅黑" panose="020b0503020204020204" charset="-122"/>
                <a:ea typeface="微软雅黑"/>
                <a:cs typeface="微软雅黑" panose="020b0503020204020204" charset="-122"/>
                <a:sym typeface="+mn-lt"/>
              </a:rPr>
              <a:t>。</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中心观点：</a:t>
            </a:r>
            <a:r>
              <a:rPr sz="2800" b="1" u="sng">
                <a:solidFill>
                  <a:schemeClr val="accent1">
                    <a:lumMod val="75000"/>
                  </a:schemeClr>
                </a:solidFill>
                <a:latin typeface="微软雅黑" panose="020b0503020204020204" charset="-122"/>
                <a:ea typeface="微软雅黑"/>
                <a:cs typeface="微软雅黑" panose="020b0503020204020204" charset="-122"/>
                <a:sym typeface="+mn-lt"/>
              </a:rPr>
              <a:t>互联网不是法外之地，要制定和遵守相应的规则</a:t>
            </a:r>
            <a:r>
              <a:rPr sz="2800" b="1">
                <a:latin typeface="微软雅黑" panose="020b0503020204020204" charset="-122"/>
                <a:ea typeface="微软雅黑"/>
                <a:cs typeface="微软雅黑" panose="020b0503020204020204" charset="-122"/>
                <a:sym typeface="+mn-lt"/>
              </a:rPr>
              <a:t>。</a:t>
            </a:r>
            <a:endParaRPr sz="2800" b="1">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文本阅读</a:t>
            </a:r>
            <a:r>
              <a:rPr lang="en-US" altLang="zh-CN" sz="3200" b="1">
                <a:solidFill>
                  <a:srgbClr val="FF0000"/>
                </a:solidFill>
                <a:latin typeface="微软雅黑" panose="020b0503020204020204" charset="-122"/>
                <a:ea typeface="微软雅黑"/>
                <a:cs typeface="微软雅黑" panose="020b0503020204020204" charset="-122"/>
                <a:sym typeface="+mn-lt"/>
              </a:rPr>
              <a:t>2</a:t>
            </a:r>
            <a:r>
              <a:rPr sz="2800" b="1">
                <a:latin typeface="微软雅黑" panose="020b0503020204020204" charset="-122"/>
                <a:ea typeface="微软雅黑"/>
                <a:cs typeface="微软雅黑" panose="020b0503020204020204" charset="-122"/>
                <a:sym typeface="+mn-lt"/>
              </a:rPr>
              <a:t>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lang="en-US" sz="2000" b="1">
                <a:latin typeface="微软雅黑" panose="020b0503020204020204" charset="-122"/>
                <a:ea typeface="微软雅黑"/>
                <a:cs typeface="微软雅黑" panose="020b0503020204020204" charset="-122"/>
                <a:sym typeface="+mn-lt"/>
              </a:rPr>
              <a:t> </a:t>
            </a:r>
            <a:r>
              <a:rPr sz="2000" b="1">
                <a:latin typeface="微软雅黑" panose="020b0503020204020204" charset="-122"/>
                <a:ea typeface="微软雅黑"/>
                <a:cs typeface="微软雅黑" panose="020b0503020204020204" charset="-122"/>
                <a:sym typeface="+mn-lt"/>
              </a:rPr>
              <a:t>网络行为是由网民的观念意识引导的，而文明的网络行为是在一系列文明的观念意识支配下形成的。由于</a:t>
            </a:r>
            <a:r>
              <a:rPr sz="2000" b="1">
                <a:highlight>
                  <a:srgbClr val="FFFF00"/>
                </a:highlight>
                <a:latin typeface="微软雅黑" panose="020b0503020204020204" charset="-122"/>
                <a:ea typeface="微软雅黑"/>
                <a:cs typeface="微软雅黑" panose="020b0503020204020204" charset="-122"/>
                <a:sym typeface="+mn-lt"/>
              </a:rPr>
              <a:t>青年是网民的主体</a:t>
            </a:r>
            <a:r>
              <a:rPr sz="2000" b="1">
                <a:latin typeface="微软雅黑" panose="020b0503020204020204" charset="-122"/>
                <a:ea typeface="微软雅黑"/>
                <a:cs typeface="微软雅黑" panose="020b0503020204020204" charset="-122"/>
                <a:sym typeface="+mn-lt"/>
              </a:rPr>
              <a:t>，其网络行为对网络空间的文明状况有极大影响，因此</a:t>
            </a:r>
            <a:r>
              <a:rPr sz="2000" b="1">
                <a:highlight>
                  <a:srgbClr val="FFFF00"/>
                </a:highlight>
                <a:latin typeface="微软雅黑" panose="020b0503020204020204" charset="-122"/>
                <a:ea typeface="微软雅黑"/>
                <a:cs typeface="微软雅黑" panose="020b0503020204020204" charset="-122"/>
                <a:sym typeface="+mn-lt"/>
              </a:rPr>
              <a:t>引导他们树立文明的网络行为观</a:t>
            </a:r>
            <a:r>
              <a:rPr sz="2000" b="1">
                <a:latin typeface="微软雅黑" panose="020b0503020204020204" charset="-122"/>
                <a:ea typeface="微软雅黑"/>
                <a:cs typeface="微软雅黑" panose="020b0503020204020204" charset="-122"/>
                <a:sym typeface="+mn-lt"/>
              </a:rPr>
              <a:t>，无疑</a:t>
            </a:r>
            <a:r>
              <a:rPr sz="2000" b="1">
                <a:highlight>
                  <a:srgbClr val="FFFF00"/>
                </a:highlight>
                <a:latin typeface="微软雅黑" panose="020b0503020204020204" charset="-122"/>
                <a:ea typeface="微软雅黑"/>
                <a:cs typeface="微软雅黑" panose="020b0503020204020204" charset="-122"/>
                <a:sym typeface="+mn-lt"/>
              </a:rPr>
              <a:t>有助于网络行为失范的校正和网络空间的治理</a:t>
            </a:r>
            <a:r>
              <a:rPr sz="2000" b="1">
                <a:latin typeface="微软雅黑" panose="020b0503020204020204" charset="-122"/>
                <a:ea typeface="微软雅黑"/>
                <a:cs typeface="微软雅黑" panose="020b0503020204020204" charset="-122"/>
                <a:sym typeface="+mn-lt"/>
              </a:rPr>
              <a:t>，有助于青年一代的健康成长。网络规范必不可少，这已是共识。但需要有什么样的规范，则是一个复杂的问题。底线伦理或“负面清单”是共识性最强也是最起码的网络行为规范，通过明确“不能做什么”来列出的网络行为负面清单，通常也是</a:t>
            </a:r>
            <a:r>
              <a:rPr sz="2000" b="1">
                <a:solidFill>
                  <a:schemeClr val="accent1">
                    <a:lumMod val="75000"/>
                  </a:schemeClr>
                </a:solidFill>
                <a:latin typeface="微软雅黑" panose="020b0503020204020204" charset="-122"/>
                <a:ea typeface="微软雅黑"/>
                <a:cs typeface="微软雅黑" panose="020b0503020204020204" charset="-122"/>
                <a:sym typeface="+mn-lt"/>
              </a:rPr>
              <a:t>有法律强制性的禁区</a:t>
            </a:r>
            <a:r>
              <a:rPr sz="2000" b="1">
                <a:latin typeface="微软雅黑" panose="020b0503020204020204" charset="-122"/>
                <a:ea typeface="微软雅黑"/>
                <a:cs typeface="微软雅黑" panose="020b0503020204020204" charset="-122"/>
                <a:sym typeface="+mn-lt"/>
              </a:rPr>
              <a:t>，构成最低层次的网络道德规范。</a:t>
            </a:r>
            <a:endParaRPr sz="20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分论点1：</a:t>
            </a:r>
            <a:r>
              <a:rPr sz="2800" b="1" u="sng">
                <a:solidFill>
                  <a:schemeClr val="accent1">
                    <a:lumMod val="75000"/>
                  </a:schemeClr>
                </a:solidFill>
                <a:latin typeface="微软雅黑" panose="020b0503020204020204" charset="-122"/>
                <a:ea typeface="微软雅黑"/>
                <a:cs typeface="微软雅黑" panose="020b0503020204020204" charset="-122"/>
                <a:sym typeface="+mn-lt"/>
              </a:rPr>
              <a:t>青年是网民的主体，要引导他们树立文明的网络行为观，网络规范必不可少，以法律强制性的禁区，构成最低层次的网络道德规范。</a:t>
            </a:r>
            <a:r>
              <a:rPr lang="en-US" sz="2800" b="1" u="sng">
                <a:solidFill>
                  <a:schemeClr val="accent1">
                    <a:lumMod val="75000"/>
                  </a:schemeClr>
                </a:solidFill>
                <a:latin typeface="微软雅黑" panose="020b0503020204020204" charset="-122"/>
                <a:ea typeface="微软雅黑"/>
                <a:cs typeface="微软雅黑" panose="020b0503020204020204" charset="-122"/>
                <a:sym typeface="+mn-lt"/>
              </a:rPr>
              <a:t> </a:t>
            </a:r>
            <a:endParaRPr lang="en-US" sz="2800" b="1" u="sng">
              <a:solidFill>
                <a:schemeClr val="accent1">
                  <a:lumMod val="75000"/>
                </a:schemeClr>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0"/>
            <a:ext cx="12281535" cy="697674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文本阅读</a:t>
            </a:r>
            <a:r>
              <a:rPr lang="en-US" altLang="zh-CN" sz="3200" b="1">
                <a:solidFill>
                  <a:srgbClr val="FF0000"/>
                </a:solidFill>
                <a:latin typeface="微软雅黑" panose="020b0503020204020204" charset="-122"/>
                <a:ea typeface="微软雅黑"/>
                <a:cs typeface="微软雅黑" panose="020b0503020204020204" charset="-122"/>
                <a:sym typeface="+mn-lt"/>
              </a:rPr>
              <a:t>3</a:t>
            </a:r>
            <a:r>
              <a:rPr sz="2800" b="1">
                <a:latin typeface="微软雅黑" panose="020b0503020204020204" charset="-122"/>
                <a:ea typeface="微软雅黑"/>
                <a:cs typeface="微软雅黑" panose="020b0503020204020204" charset="-122"/>
                <a:sym typeface="+mn-lt"/>
              </a:rPr>
              <a:t>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000" b="1">
                <a:latin typeface="微软雅黑" panose="020b0503020204020204" charset="-122"/>
                <a:ea typeface="微软雅黑"/>
                <a:cs typeface="微软雅黑" panose="020b0503020204020204" charset="-122"/>
                <a:sym typeface="+mn-lt"/>
              </a:rPr>
              <a:t>归纳学术界</a:t>
            </a:r>
            <a:r>
              <a:rPr sz="2000" b="1">
                <a:highlight>
                  <a:srgbClr val="FFFF00"/>
                </a:highlight>
                <a:latin typeface="微软雅黑" panose="020b0503020204020204" charset="-122"/>
                <a:ea typeface="微软雅黑"/>
                <a:cs typeface="微软雅黑" panose="020b0503020204020204" charset="-122"/>
                <a:sym typeface="+mn-lt"/>
              </a:rPr>
              <a:t>对网络失范行为的分析</a:t>
            </a:r>
            <a:r>
              <a:rPr sz="2000" b="1">
                <a:latin typeface="微软雅黑" panose="020b0503020204020204" charset="-122"/>
                <a:ea typeface="微软雅黑"/>
                <a:cs typeface="微软雅黑" panose="020b0503020204020204" charset="-122"/>
                <a:sym typeface="+mn-lt"/>
              </a:rPr>
              <a:t>，我们可以</a:t>
            </a:r>
            <a:r>
              <a:rPr sz="2000" b="1">
                <a:highlight>
                  <a:srgbClr val="FFFF00"/>
                </a:highlight>
                <a:latin typeface="微软雅黑" panose="020b0503020204020204" charset="-122"/>
                <a:ea typeface="微软雅黑"/>
                <a:cs typeface="微软雅黑" panose="020b0503020204020204" charset="-122"/>
                <a:sym typeface="+mn-lt"/>
              </a:rPr>
              <a:t>从“五不”来认识网络行为的底线要求</a:t>
            </a:r>
            <a:r>
              <a:rPr sz="2000" b="1">
                <a:latin typeface="微软雅黑" panose="020b0503020204020204" charset="-122"/>
                <a:ea typeface="微软雅黑"/>
                <a:cs typeface="微软雅黑" panose="020b0503020204020204" charset="-122"/>
                <a:sym typeface="+mn-lt"/>
              </a:rPr>
              <a:t>，或以此作为网民尤其是青年们文明上网的负面清单。</a:t>
            </a:r>
            <a:r>
              <a:rPr sz="2000" b="1">
                <a:highlight>
                  <a:srgbClr val="FFFF00"/>
                </a:highlight>
                <a:latin typeface="微软雅黑" panose="020b0503020204020204" charset="-122"/>
                <a:ea typeface="微软雅黑"/>
                <a:cs typeface="微软雅黑" panose="020b0503020204020204" charset="-122"/>
                <a:sym typeface="+mn-lt"/>
              </a:rPr>
              <a:t>不伤害——网络行为者既不要有意作恶，也不能无意为恶，如在网上进行攻击、谩骂，诋毁他人的名誉，或侵犯他人的安全、自由、隐私和利益等。不偷盗—</a:t>
            </a:r>
            <a:r>
              <a:rPr sz="2000" b="1">
                <a:latin typeface="微软雅黑" panose="020b0503020204020204" charset="-122"/>
                <a:ea typeface="微软雅黑"/>
                <a:cs typeface="微软雅黑" panose="020b0503020204020204" charset="-122"/>
                <a:sym typeface="+mn-lt"/>
              </a:rPr>
              <a:t>—在网络信息空间中，要像对待现实世界中的商品一样，以合法合规的方式获取所需的信任，抵制侵犯知识产权的不道德行为。</a:t>
            </a:r>
            <a:r>
              <a:rPr sz="2000" b="1">
                <a:highlight>
                  <a:srgbClr val="FFFF00"/>
                </a:highlight>
                <a:latin typeface="微软雅黑" panose="020b0503020204020204" charset="-122"/>
                <a:ea typeface="微软雅黑"/>
                <a:cs typeface="微软雅黑" panose="020b0503020204020204" charset="-122"/>
                <a:sym typeface="+mn-lt"/>
              </a:rPr>
              <a:t>不造假—</a:t>
            </a:r>
            <a:r>
              <a:rPr sz="2000" b="1">
                <a:latin typeface="微软雅黑" panose="020b0503020204020204" charset="-122"/>
                <a:ea typeface="微软雅黑"/>
                <a:cs typeface="微软雅黑" panose="020b0503020204020204" charset="-122"/>
                <a:sym typeface="+mn-lt"/>
              </a:rPr>
              <a:t>—每一个网民要从不进行信息造假做起，确保自己在网上发送的信息是真实的，尤其是自媒体，不能为了吸引眼球而编造耸人听闻或哗众取宠的谣言。</a:t>
            </a:r>
            <a:r>
              <a:rPr sz="2000" b="1">
                <a:highlight>
                  <a:srgbClr val="FFFF00"/>
                </a:highlight>
                <a:latin typeface="微软雅黑" panose="020b0503020204020204" charset="-122"/>
                <a:ea typeface="微软雅黑"/>
                <a:cs typeface="微软雅黑" panose="020b0503020204020204" charset="-122"/>
                <a:sym typeface="+mn-lt"/>
              </a:rPr>
              <a:t>不浪费——</a:t>
            </a:r>
            <a:r>
              <a:rPr sz="2000" b="1">
                <a:latin typeface="微软雅黑" panose="020b0503020204020204" charset="-122"/>
                <a:ea typeface="微软雅黑"/>
                <a:cs typeface="微软雅黑" panose="020b0503020204020204" charset="-122"/>
                <a:sym typeface="+mn-lt"/>
              </a:rPr>
              <a:t>即不发生信息浪费的行为，向网络发送垃圾信息不但会造成网络资源的浪费，也会耗费网民的时间和精力。信息时代工作效率的提高本来使我们获得了认知盈余，但网上的垃圾信息造谣与辟谣之间的拉锯战又无端消耗了我们的认知盈余。</a:t>
            </a:r>
            <a:r>
              <a:rPr sz="2000" b="1">
                <a:highlight>
                  <a:srgbClr val="FFFF00"/>
                </a:highlight>
                <a:latin typeface="微软雅黑" panose="020b0503020204020204" charset="-122"/>
                <a:ea typeface="微软雅黑"/>
                <a:cs typeface="微软雅黑" panose="020b0503020204020204" charset="-122"/>
                <a:sym typeface="+mn-lt"/>
              </a:rPr>
              <a:t>不盲从—</a:t>
            </a:r>
            <a:r>
              <a:rPr sz="2000" b="1">
                <a:latin typeface="微软雅黑" panose="020b0503020204020204" charset="-122"/>
                <a:ea typeface="微软雅黑"/>
                <a:cs typeface="微软雅黑" panose="020b0503020204020204" charset="-122"/>
                <a:sym typeface="+mn-lt"/>
              </a:rPr>
              <a:t>—上网时保持冷静清醒的头脑，不轻信网络谣言而上当受骗，没有造谣的网民，就没有网谣的市场，网民就不会被网络污染的策划者所利用，不会不明真相卷入人肉搜索或网络围攻。</a:t>
            </a:r>
            <a:r>
              <a:rPr lang="en-US" sz="2000" b="1">
                <a:latin typeface="微软雅黑" panose="020b0503020204020204" charset="-122"/>
                <a:ea typeface="微软雅黑"/>
                <a:cs typeface="微软雅黑" panose="020b0503020204020204" charset="-122"/>
                <a:sym typeface="+mn-lt"/>
              </a:rPr>
              <a:t> </a:t>
            </a:r>
            <a:endParaRPr sz="2000" b="1">
              <a:highlight>
                <a:srgbClr val="FFFF00"/>
              </a:highlight>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u="sng">
                <a:solidFill>
                  <a:schemeClr val="accent1">
                    <a:lumMod val="75000"/>
                  </a:schemeClr>
                </a:solidFill>
                <a:latin typeface="微软雅黑" panose="020b0503020204020204" charset="-122"/>
                <a:ea typeface="微软雅黑"/>
                <a:cs typeface="微软雅黑" panose="020b0503020204020204" charset="-122"/>
                <a:sym typeface="+mn-lt"/>
              </a:rPr>
              <a:t>     </a:t>
            </a:r>
            <a:r>
              <a:rPr sz="2800" b="1" u="sng">
                <a:solidFill>
                  <a:schemeClr val="accent1">
                    <a:lumMod val="75000"/>
                  </a:schemeClr>
                </a:solidFill>
                <a:latin typeface="微软雅黑" panose="020b0503020204020204" charset="-122"/>
                <a:ea typeface="微软雅黑"/>
                <a:cs typeface="微软雅黑" panose="020b0503020204020204" charset="-122"/>
                <a:sym typeface="+mn-lt"/>
              </a:rPr>
              <a:t>分论点2：从“五不”来认识网络行为的底线要求：“不伤害，不偷盗，不造假，不浪费，不盲从”</a:t>
            </a:r>
            <a:r>
              <a:rPr lang="en-US" sz="2800" b="1" u="sng">
                <a:solidFill>
                  <a:schemeClr val="accent1">
                    <a:lumMod val="75000"/>
                  </a:schemeClr>
                </a:solidFill>
                <a:latin typeface="微软雅黑" panose="020b0503020204020204" charset="-122"/>
                <a:ea typeface="微软雅黑"/>
                <a:cs typeface="微软雅黑" panose="020b0503020204020204" charset="-122"/>
                <a:sym typeface="+mn-lt"/>
              </a:rPr>
              <a:t> </a:t>
            </a:r>
            <a:endParaRPr lang="en-US" sz="2800" b="1" u="sng">
              <a:solidFill>
                <a:schemeClr val="accent1">
                  <a:lumMod val="75000"/>
                </a:schemeClr>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0"/>
            <a:ext cx="12281535" cy="697674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文本阅读</a:t>
            </a:r>
            <a:r>
              <a:rPr lang="en-US" altLang="zh-CN" sz="3200" b="1">
                <a:solidFill>
                  <a:srgbClr val="FF0000"/>
                </a:solidFill>
                <a:latin typeface="微软雅黑" panose="020b0503020204020204" charset="-122"/>
                <a:ea typeface="微软雅黑"/>
                <a:cs typeface="微软雅黑" panose="020b0503020204020204" charset="-122"/>
                <a:sym typeface="+mn-lt"/>
              </a:rPr>
              <a:t>4</a:t>
            </a:r>
            <a:r>
              <a:rPr sz="2800" b="1">
                <a:latin typeface="微软雅黑" panose="020b0503020204020204" charset="-122"/>
                <a:ea typeface="微软雅黑"/>
                <a:cs typeface="微软雅黑" panose="020b0503020204020204" charset="-122"/>
                <a:sym typeface="+mn-lt"/>
              </a:rPr>
              <a:t>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b="1">
                <a:latin typeface="微软雅黑" panose="020b0503020204020204" charset="-122"/>
                <a:ea typeface="微软雅黑"/>
                <a:cs typeface="微软雅黑" panose="020b0503020204020204" charset="-122"/>
                <a:sym typeface="+mn-lt"/>
              </a:rPr>
              <a:t> </a:t>
            </a:r>
            <a:r>
              <a:rPr lang="en-US" b="1">
                <a:latin typeface="微软雅黑" panose="020b0503020204020204" charset="-122"/>
                <a:ea typeface="微软雅黑"/>
                <a:cs typeface="微软雅黑" panose="020b0503020204020204" charset="-122"/>
                <a:sym typeface="+mn-lt"/>
              </a:rPr>
              <a:t>       </a:t>
            </a:r>
            <a:r>
              <a:rPr b="1">
                <a:latin typeface="微软雅黑" panose="020b0503020204020204" charset="-122"/>
                <a:ea typeface="微软雅黑"/>
                <a:cs typeface="微软雅黑" panose="020b0503020204020204" charset="-122"/>
                <a:sym typeface="+mn-lt"/>
              </a:rPr>
              <a:t>底线意识主要是从否定性的角度确立了网络中能做什么；而一旦在网络空间中产生了行为，无疑就是开始了“做什么”，只要有行为，就必须有一定的规范和要求去主导人的行为，于是就有了肯定意义上的网络行为意识。其中，做到平等待人或尊重他人可以说是形成积极网络行为的基准意识，而这种基准意识可以通过“等效意识”“反身意识”“价值意识”和“契约意识”来具体体现。</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1800" b="1">
                <a:latin typeface="微软雅黑" panose="020b0503020204020204" charset="-122"/>
                <a:ea typeface="微软雅黑"/>
                <a:cs typeface="微软雅黑" panose="020b0503020204020204" charset="-122"/>
                <a:sym typeface="+mn-lt"/>
              </a:rPr>
              <a:t>       </a:t>
            </a:r>
            <a:r>
              <a:rPr sz="1800" b="1">
                <a:latin typeface="微软雅黑" panose="020b0503020204020204" charset="-122"/>
                <a:ea typeface="微软雅黑"/>
                <a:cs typeface="微软雅黑" panose="020b0503020204020204" charset="-122"/>
                <a:sym typeface="+mn-lt"/>
              </a:rPr>
              <a:t>所谓“等效意识”，就是当线上虚拟世界出现道德失范行为时，要将其视为与现实世界中的道德失范行为具有等效的实际影响，因此需要一视同仁地对我们线上和线下的行为提出道德规范要求。所谓“反身意识”，可以说是等效意识在自我和他人关系上的延伸</a:t>
            </a:r>
            <a:r>
              <a:rPr lang="en-US" sz="1800" b="1">
                <a:latin typeface="微软雅黑" panose="020b0503020204020204" charset="-122"/>
                <a:ea typeface="微软雅黑"/>
                <a:cs typeface="微软雅黑" panose="020b0503020204020204" charset="-122"/>
                <a:sym typeface="+mn-lt"/>
              </a:rPr>
              <a:t>……当作为未来希望的青年一代在网上讲诚信、守契约、服从大局时，网络中新的信任机制可随之形成。</a:t>
            </a:r>
            <a:endParaRPr lang="en-US" sz="1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u="sng">
                <a:solidFill>
                  <a:schemeClr val="accent1">
                    <a:lumMod val="75000"/>
                  </a:schemeClr>
                </a:solidFill>
                <a:latin typeface="微软雅黑" panose="020b0503020204020204" charset="-122"/>
                <a:ea typeface="微软雅黑"/>
                <a:cs typeface="微软雅黑" panose="020b0503020204020204" charset="-122"/>
                <a:sym typeface="+mn-lt"/>
              </a:rPr>
              <a:t> </a:t>
            </a:r>
            <a:r>
              <a:rPr lang="en-US" sz="2000" b="1" u="sng">
                <a:solidFill>
                  <a:schemeClr val="accent1">
                    <a:lumMod val="75000"/>
                  </a:schemeClr>
                </a:solidFill>
                <a:latin typeface="微软雅黑" panose="020b0503020204020204" charset="-122"/>
                <a:ea typeface="微软雅黑"/>
                <a:cs typeface="微软雅黑" panose="020b0503020204020204" charset="-122"/>
                <a:sym typeface="+mn-lt"/>
              </a:rPr>
              <a:t>  </a:t>
            </a:r>
            <a:r>
              <a:rPr lang="en-US" sz="2400" b="1" u="sng">
                <a:solidFill>
                  <a:schemeClr val="accent1">
                    <a:lumMod val="75000"/>
                  </a:schemeClr>
                </a:solidFill>
                <a:latin typeface="微软雅黑" panose="020b0503020204020204" charset="-122"/>
                <a:ea typeface="微软雅黑"/>
                <a:cs typeface="微软雅黑" panose="020b0503020204020204" charset="-122"/>
                <a:sym typeface="+mn-lt"/>
              </a:rPr>
              <a:t>  </a:t>
            </a:r>
            <a:r>
              <a:rPr sz="2400" b="1" u="sng">
                <a:solidFill>
                  <a:schemeClr val="accent1">
                    <a:lumMod val="75000"/>
                  </a:schemeClr>
                </a:solidFill>
                <a:latin typeface="微软雅黑" panose="020b0503020204020204" charset="-122"/>
                <a:ea typeface="微软雅黑"/>
                <a:cs typeface="微软雅黑" panose="020b0503020204020204" charset="-122"/>
                <a:sym typeface="+mn-lt"/>
              </a:rPr>
              <a:t>分论点3：“四个意识”：做到平等待人或尊重他人可以说是形成积极网络行为的基准意识，而这种基准意识可以通过“等效意识”“反身意识”“价值意识”和“契约意识”来具体体现。青年一代在网上讲诚信、守契约、服从大局时，网络中新的信任机制可随之形成。</a:t>
            </a:r>
            <a:endParaRPr sz="2400" b="1" u="sng">
              <a:solidFill>
                <a:schemeClr val="accent1">
                  <a:lumMod val="75000"/>
                </a:schemeClr>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https://d.book118.com/608113003044006025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UNIT_PLACING_PICTURE_USER_VIEWPORT" val="{&quot;height&quot;:10800,&quot;width&quot;:19386}"/>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UNIT_PLACING_PICTURE_USER_VIEWPORT" val="{&quot;height&quot;:10800,&quot;width&quot;:19386}"/>
</p:tagLst>
</file>

<file path=ppt/tags/tag66.xml><?xml version="1.0" encoding="utf-8"?>
<p:tagLst xmlns:p="http://schemas.openxmlformats.org/presentationml/2006/main">
  <p:tag name="KSO_WM_UNIT_PLACING_PICTURE_USER_VIEWPORT" val="{&quot;height&quot;:10800,&quot;width&quot;:19386}"/>
</p:tagLst>
</file>

<file path=ppt/tags/tag67.xml><?xml version="1.0" encoding="utf-8"?>
<p:tagLst xmlns:p="http://schemas.openxmlformats.org/presentationml/2006/main">
  <p:tag name="KSO_WM_UNIT_PLACING_PICTURE_USER_VIEWPORT" val="{&quot;height&quot;:10800,&quot;width&quot;:19386}"/>
</p:tagLst>
</file>

<file path=ppt/tags/tag68.xml><?xml version="1.0" encoding="utf-8"?>
<p:tagLst xmlns:p="http://schemas.openxmlformats.org/presentationml/2006/main">
  <p:tag name="KSO_WM_UNIT_PLACING_PICTURE_USER_VIEWPORT" val="{&quot;height&quot;:10800,&quot;width&quot;:19386}"/>
</p:tagLst>
</file>

<file path=ppt/tags/tag69.xml><?xml version="1.0" encoding="utf-8"?>
<p:tagLst xmlns:p="http://schemas.openxmlformats.org/presentationml/2006/main">
  <p:tag name="KSO_WM_UNIT_PLACING_PICTURE_USER_VIEWPORT" val="{&quot;height&quot;:10800,&quot;width&quot;:19386}"/>
</p:tagLst>
</file>

<file path=ppt/tags/tag70.xml><?xml version="1.0" encoding="utf-8"?>
<p:tagLst xmlns:p="http://schemas.openxmlformats.org/presentationml/2006/main">
  <p:tag name="KSO_WM_UNIT_PLACING_PICTURE_USER_VIEWPORT" val="{&quot;height&quot;:10800,&quot;width&quot;:19200}"/>
</p:tagLst>
</file>

<file path=ppt/tags/tag71.xml><?xml version="1.0" encoding="utf-8"?>
<p:tagLst xmlns:p="http://schemas.openxmlformats.org/presentationml/2006/main">
  <p:tag name="KSO_WM_UNIT_PLACING_PICTURE_USER_VIEWPORT" val="{&quot;height&quot;:10800,&quot;width&quot;:19386}"/>
</p:tagLst>
</file>

<file path=ppt/tags/tag72.xml><?xml version="1.0" encoding="utf-8"?>
<p:tagLst xmlns:p="http://schemas.openxmlformats.org/presentationml/2006/main">
  <p:tag name="KSO_WM_UNIT_PLACING_PICTURE_USER_VIEWPORT" val="{&quot;height&quot;:10800,&quot;width&quot;:19386}"/>
</p:tagLst>
</file>

<file path=ppt/tags/tag73.xml><?xml version="1.0" encoding="utf-8"?>
<p:tagLst xmlns:p="http://schemas.openxmlformats.org/presentationml/2006/main">
  <p:tag name="KSO_WM_UNIT_PLACING_PICTURE_USER_VIEWPORT" val="{&quot;height&quot;:10800,&quot;width&quot;:19386}"/>
</p:tagLst>
</file>

<file path=ppt/tags/tag74.xml><?xml version="1.0" encoding="utf-8"?>
<p:tagLst xmlns:p="http://schemas.openxmlformats.org/presentationml/2006/main">
  <p:tag name="KSO_WM_UNIT_PLACING_PICTURE_USER_VIEWPORT" val="{&quot;height&quot;:10800,&quot;width&quot;:19386}"/>
</p:tagLst>
</file>

<file path=ppt/tags/tag75.xml><?xml version="1.0" encoding="utf-8"?>
<p:tagLst xmlns:p="http://schemas.openxmlformats.org/presentationml/2006/main">
  <p:tag name="KSO_WM_UNIT_PLACING_PICTURE_USER_VIEWPORT" val="{&quot;height&quot;:10800,&quot;width&quot;:19386}"/>
</p:tagLst>
</file>

<file path=ppt/tags/tag7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12</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微软雅黑</vt:lpstr>
      <vt:lpstr>Wingdings</vt:lpstr>
      <vt:lpstr>黑体</vt:lpstr>
      <vt:lpstr>方正粗黑宋简体</vt:lpstr>
      <vt:lpstr>宋体</vt:lpstr>
      <vt:lpstr>方正小标宋_GBK</vt:lpstr>
      <vt:lpstr>方正全福体</vt:lpstr>
      <vt:lpstr>叶根友毛笔行书2.0版</vt:lpstr>
      <vt:lpstr>方正公文小标宋</vt:lpstr>
      <vt:lpstr>Calibri Light</vt:lpstr>
      <vt:lpstr>腾祥铭宋简-W10</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2024-09-01T22:05:50.784</cp:lastPrinted>
  <dcterms:created xsi:type="dcterms:W3CDTF">2024-09-01T14:05:50Z</dcterms:created>
  <dcterms:modified xsi:type="dcterms:W3CDTF">2024-09-01T14:05:52Z</dcterms:modified>
</cp:coreProperties>
</file>