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A76933-3557-426B-8755-3D615E0A1D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404755-8BDE-4D6B-9626-A0E9B20103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0CAA9C-0129-4D41-B9F0-C97513C87B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AF3F2D-F064-4F2B-B98C-690BBF0721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24B3432-9A2B-4F23-A704-190E13881D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04F3FC2-33F7-4084-AD00-610E2A1997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1683B78-EF63-4125-8F6F-43F64DE15E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1517D8-D32C-442F-9335-EA56B6B657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D4859E-3A4A-4F7F-A006-88FC1BC23F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BD9969-3F07-42FE-B6A6-E1793D8647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0F46F7-F87D-4CFE-8F35-A477E678E3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png" /><Relationship Id="rId3" Type="http://schemas.openxmlformats.org/officeDocument/2006/relationships/image" Target="../media/image7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10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png" /><Relationship Id="rId3" Type="http://schemas.openxmlformats.org/officeDocument/2006/relationships/image" Target="../media/image12.png" /><Relationship Id="rId4" Type="http://schemas.openxmlformats.org/officeDocument/2006/relationships/image" Target="../media/image1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5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8115074073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extbox 2"/>
          <p:cNvSpPr/>
          <p:nvPr/>
        </p:nvSpPr>
        <p:spPr>
          <a:xfrm>
            <a:off x="1124966" y="1154057"/>
            <a:ext cx="5939790" cy="16154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7000"/>
              </a:lnSpc>
            </a:pPr>
            <a:endParaRPr lang="Arial" altLang="Arial" sz="100"/>
          </a:p>
          <a:p>
            <a:pPr marL="12700" algn="l" rtl="0" eaLnBrk="0">
              <a:lnSpc>
                <a:spcPct val="83000"/>
              </a:lnSpc>
            </a:pPr>
            <a:r>
              <a:rPr sz="5100" spc="8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戒指的竞争对手分</a:t>
            </a:r>
            <a:r>
              <a:rPr sz="5100" spc="2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析</a:t>
            </a:r>
            <a:endParaRPr lang="Microsoft YaHei" altLang="Microsoft YaHei" sz="5100"/>
          </a:p>
          <a:p>
            <a:pPr marL="22558" algn="l" rtl="0" eaLnBrk="0">
              <a:lnSpc>
                <a:spcPts val="7410"/>
              </a:lnSpc>
            </a:pPr>
            <a:r>
              <a:rPr sz="5100" spc="4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</a:t>
            </a:r>
            <a:r>
              <a:rPr sz="5100" spc="2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告</a:t>
            </a:r>
            <a:endParaRPr lang="Microsoft YaHei" altLang="Microsoft YaHei" sz="5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/>
          <p:nvPr/>
        </p:nvSpPr>
        <p:spPr>
          <a:xfrm>
            <a:off x="150444" y="638707"/>
            <a:ext cx="2042160" cy="6417945"/>
          </a:xfrm>
          <a:prstGeom prst="rect">
            <a:avLst/>
          </a:prstGeom>
        </p:spPr>
        <p:txBody>
          <a:bodyPr vert="eaVert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894"/>
              </a:lnSpc>
            </a:pPr>
            <a:endParaRPr lang="Arial" altLang="Arial" sz="100"/>
          </a:p>
          <a:p>
            <a:pPr marL="12700" algn="l" rtl="0" eaLnBrk="0">
              <a:lnSpc>
                <a:spcPts val="15879"/>
              </a:lnSpc>
            </a:pPr>
            <a:r>
              <a:rPr sz="12300" spc="-80">
                <a:solidFill>
                  <a:srgbClr val="FFFFFF">
                    <a:alpha val="45882"/>
                  </a:srgbClr>
                </a:solidFill>
                <a:latin typeface="Microsoft YaHei"/>
                <a:ea typeface="Microsoft YaHei"/>
                <a:cs typeface="Microsoft YaHei"/>
              </a:rPr>
              <a:t>content</a:t>
            </a:r>
            <a:r>
              <a:rPr sz="12300" spc="-20">
                <a:solidFill>
                  <a:srgbClr val="FFFFFF">
                    <a:alpha val="45882"/>
                  </a:srgbClr>
                </a:solidFill>
                <a:latin typeface="Microsoft YaHei"/>
                <a:ea typeface="Microsoft YaHei"/>
                <a:cs typeface="Microsoft YaHei"/>
              </a:rPr>
              <a:t>s</a:t>
            </a:r>
            <a:endParaRPr lang="Microsoft YaHei" altLang="Microsoft YaHei" sz="12300"/>
          </a:p>
        </p:txBody>
      </p:sp>
      <p:sp>
        <p:nvSpPr>
          <p:cNvPr id="5" name="textbox 5"/>
          <p:cNvSpPr/>
          <p:nvPr/>
        </p:nvSpPr>
        <p:spPr>
          <a:xfrm>
            <a:off x="6503815" y="1387502"/>
            <a:ext cx="2041525" cy="31026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807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2400" spc="-10">
                <a:solidFill>
                  <a:srgbClr val="3045FD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业概述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693"/>
              </a:spcBef>
            </a:pPr>
            <a:r>
              <a:rPr sz="2400" spc="-10">
                <a:solidFill>
                  <a:srgbClr val="3045FD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对手分析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709"/>
              </a:spcBef>
            </a:pPr>
            <a:r>
              <a:rPr sz="2400" spc="-10">
                <a:solidFill>
                  <a:srgbClr val="3045FD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对比分析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680"/>
              </a:spcBef>
            </a:pPr>
            <a:r>
              <a:rPr sz="2400" spc="-10">
                <a:solidFill>
                  <a:srgbClr val="3045FD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销策略分析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707"/>
              </a:spcBef>
            </a:pPr>
            <a:r>
              <a:rPr sz="2400" spc="-10">
                <a:solidFill>
                  <a:srgbClr val="3045FD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场趋势预测</a:t>
            </a:r>
            <a:endParaRPr lang="Microsoft YaHei" altLang="Microsoft YaHei" sz="2400"/>
          </a:p>
          <a:p>
            <a:pPr algn="l" rtl="0" eaLnBrk="0">
              <a:lnSpc>
                <a:spcPct val="101000"/>
              </a:lnSpc>
            </a:pPr>
            <a:endParaRPr lang="Arial" altLang="Arial" sz="1400"/>
          </a:p>
          <a:p>
            <a:pPr algn="l" rtl="0" eaLnBrk="0">
              <a:lnSpc>
                <a:spcPct val="13966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2400" spc="-10">
                <a:solidFill>
                  <a:srgbClr val="3045FD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策略建议</a:t>
            </a:r>
            <a:endParaRPr lang="Microsoft YaHei" altLang="Microsoft YaHei" sz="2400"/>
          </a:p>
        </p:txBody>
      </p:sp>
      <p:sp>
        <p:nvSpPr>
          <p:cNvPr id="6" name="textbox 6"/>
          <p:cNvSpPr/>
          <p:nvPr/>
        </p:nvSpPr>
        <p:spPr>
          <a:xfrm>
            <a:off x="2978537" y="3120963"/>
            <a:ext cx="2233929" cy="12655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1000"/>
              </a:lnSpc>
            </a:pPr>
            <a:endParaRPr lang="Arial" altLang="Arial" sz="100"/>
          </a:p>
          <a:p>
            <a:pPr marL="12700" algn="l" rtl="0" eaLnBrk="0">
              <a:lnSpc>
                <a:spcPct val="88000"/>
              </a:lnSpc>
              <a:spcBef>
                <a:spcPts val="1"/>
              </a:spcBef>
            </a:pPr>
            <a:r>
              <a:rPr sz="9200" spc="-510">
                <a:ln w="254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  <a:endParaRPr lang="Microsoft YaHei" altLang="Microsoft YaHei" sz="9200"/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5960975" y="1372744"/>
            <a:ext cx="76200" cy="4110318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box 9"/>
          <p:cNvSpPr/>
          <p:nvPr/>
        </p:nvSpPr>
        <p:spPr>
          <a:xfrm>
            <a:off x="1067656" y="1580398"/>
            <a:ext cx="1962785" cy="22936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8286"/>
              </a:lnSpc>
            </a:pPr>
            <a:endParaRPr lang="Arial" altLang="Arial" sz="100"/>
          </a:p>
          <a:p>
            <a:pPr marL="43303" algn="l" rtl="0" eaLnBrk="0">
              <a:lnSpc>
                <a:spcPct val="86000"/>
              </a:lnSpc>
            </a:pPr>
            <a:r>
              <a:rPr sz="7600" spc="12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7600" spc="10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Microsoft YaHei" altLang="Microsoft YaHei" sz="7600"/>
          </a:p>
          <a:p>
            <a:pPr algn="l" rtl="0" eaLnBrk="0">
              <a:lnSpc>
                <a:spcPct val="130000"/>
              </a:lnSpc>
            </a:pPr>
            <a:endParaRPr lang="Arial" altLang="Arial" sz="1000"/>
          </a:p>
          <a:p>
            <a:pPr algn="l" rtl="0" eaLnBrk="0">
              <a:lnSpc>
                <a:spcPct val="130000"/>
              </a:lnSpc>
            </a:pPr>
            <a:endParaRPr lang="Arial" altLang="Arial" sz="1000"/>
          </a:p>
          <a:p>
            <a:pPr algn="l" rtl="0" eaLnBrk="0">
              <a:lnSpc>
                <a:spcPct val="131000"/>
              </a:lnSpc>
            </a:pPr>
            <a:endParaRPr lang="Arial" altLang="Arial" sz="1000"/>
          </a:p>
          <a:p>
            <a:pPr algn="l" rtl="0" eaLnBrk="0">
              <a:lnSpc>
                <a:spcPct val="106000"/>
              </a:lnSpc>
            </a:pPr>
            <a:endParaRPr lang="Arial" altLang="Arial" sz="900"/>
          </a:p>
          <a:p>
            <a:pPr marL="12700" algn="l" rtl="0" eaLnBrk="0">
              <a:lnSpc>
                <a:spcPct val="92000"/>
              </a:lnSpc>
              <a:spcBef>
                <a:spcPts val="1"/>
              </a:spcBef>
            </a:pPr>
            <a:r>
              <a:rPr sz="3800" spc="2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</a:t>
            </a:r>
            <a:r>
              <a:rPr sz="3800" spc="1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概</a:t>
            </a:r>
            <a:r>
              <a:rPr sz="3800" spc="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述</a:t>
            </a:r>
            <a:endParaRPr lang="Microsoft YaHei" altLang="Microsoft YaHei" sz="38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EEF9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7797800" y="1295400"/>
            <a:ext cx="3679824" cy="4906431"/>
          </a:xfrm>
          <a:prstGeom prst="rect">
            <a:avLst/>
          </a:prstGeom>
        </p:spPr>
      </p:pic>
      <p:sp>
        <p:nvSpPr>
          <p:cNvPr id="12" name="textbox 12"/>
          <p:cNvSpPr/>
          <p:nvPr/>
        </p:nvSpPr>
        <p:spPr>
          <a:xfrm>
            <a:off x="877430" y="1746273"/>
            <a:ext cx="6654165" cy="11372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830"/>
              </a:lnSpc>
            </a:pPr>
            <a:endParaRPr lang="Arial" altLang="Arial" sz="100"/>
          </a:p>
          <a:p>
            <a:pPr marL="14062" algn="l" rtl="0" eaLnBrk="0">
              <a:lnSpc>
                <a:spcPct val="92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行业规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</a:t>
            </a:r>
            <a:endParaRPr lang="Microsoft YaHei" altLang="Microsoft YaHei" sz="2300"/>
          </a:p>
          <a:p>
            <a:pPr algn="l" rtl="0" eaLnBrk="0">
              <a:lnSpc>
                <a:spcPct val="109000"/>
              </a:lnSpc>
            </a:pPr>
            <a:endParaRPr lang="Arial" altLang="Arial" sz="600"/>
          </a:p>
          <a:p>
            <a:pPr marL="12890" indent="-190" algn="l" rtl="0" eaLnBrk="0">
              <a:lnSpc>
                <a:spcPct val="151000"/>
              </a:lnSpc>
              <a:spcBef>
                <a:spcPts val="1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珠宝市场总值约为XXXX亿美元，其中戒指市场占据约XX%的份额。随着   </a:t>
            </a:r>
            <a:r>
              <a:rPr sz="150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消费者购买力的提升和珠宝消费观念的转变，戒指市场呈现</a:t>
            </a:r>
            <a:r>
              <a:rPr sz="15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出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稳步增长的趋势。</a:t>
            </a:r>
            <a:endParaRPr lang="Microsoft YaHei" altLang="Microsoft YaHei" sz="1500"/>
          </a:p>
        </p:txBody>
      </p:sp>
      <p:sp>
        <p:nvSpPr>
          <p:cNvPr id="13" name="textbox 13"/>
          <p:cNvSpPr/>
          <p:nvPr/>
        </p:nvSpPr>
        <p:spPr>
          <a:xfrm>
            <a:off x="803384" y="4280603"/>
            <a:ext cx="6499859" cy="115506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128"/>
              </a:lnSpc>
            </a:pPr>
            <a:endParaRPr lang="Arial" altLang="Arial" sz="100"/>
          </a:p>
          <a:p>
            <a:pPr marL="13871" algn="l" rtl="0" eaLnBrk="0">
              <a:lnSpc>
                <a:spcPct val="92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行业增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</a:t>
            </a:r>
            <a:endParaRPr lang="Microsoft YaHei" altLang="Microsoft YaHei" sz="2300"/>
          </a:p>
          <a:p>
            <a:pPr algn="l" rtl="0" eaLnBrk="0">
              <a:lnSpc>
                <a:spcPct val="108000"/>
              </a:lnSpc>
            </a:pPr>
            <a:endParaRPr lang="Arial" altLang="Arial" sz="700"/>
          </a:p>
          <a:p>
            <a:pPr marL="12700" indent="761" algn="l" rtl="0" eaLnBrk="0">
              <a:lnSpc>
                <a:spcPct val="151000"/>
              </a:lnSpc>
              <a:spcBef>
                <a:spcPts val="6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，由于新兴市场的崛起和消费者对个性化、时尚化珠宝的需求增加，戒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指市场增长率保持在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%左右。未来几年，预计市场将继续保持稳定增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长。</a:t>
            </a:r>
            <a:endParaRPr lang="Microsoft YaHei" altLang="Microsoft YaHei" sz="1500"/>
          </a:p>
        </p:txBody>
      </p:sp>
      <p:sp>
        <p:nvSpPr>
          <p:cNvPr id="14" name="textbox 14"/>
          <p:cNvSpPr/>
          <p:nvPr/>
        </p:nvSpPr>
        <p:spPr>
          <a:xfrm>
            <a:off x="442263" y="318468"/>
            <a:ext cx="3456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4"/>
              </a:spcBef>
              <a:tabLst>
                <a:tab pos="781050"/>
              </a:tabLst>
            </a:pPr>
            <a:r>
              <a:rPr sz="3000" spc="0"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行业规模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与增长</a:t>
            </a:r>
            <a:endParaRPr lang="Microsoft YaHei" altLang="Microsoft YaHei" sz="3000"/>
          </a:p>
        </p:txBody>
      </p:sp>
      <p:grpSp>
        <p:nvGrpSpPr>
          <p:cNvPr id="2" name="group 2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5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3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4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35" name="rect"/>
          <p:cNvSpPr/>
          <p:nvPr/>
        </p:nvSpPr>
        <p:spPr>
          <a:xfrm>
            <a:off x="799767" y="3629457"/>
            <a:ext cx="805750" cy="122999"/>
          </a:xfrm>
          <a:prstGeom prst="rect">
            <a:avLst/>
          </a:prstGeom>
          <a:solidFill>
            <a:srgbClr val="3045FD">
              <a:alpha val="95686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6" name="rect"/>
          <p:cNvSpPr/>
          <p:nvPr/>
        </p:nvSpPr>
        <p:spPr>
          <a:xfrm>
            <a:off x="831493" y="5955115"/>
            <a:ext cx="805749" cy="122998"/>
          </a:xfrm>
          <a:prstGeom prst="rect">
            <a:avLst/>
          </a:prstGeom>
          <a:solidFill>
            <a:srgbClr val="3045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7" name="rect"/>
          <p:cNvSpPr/>
          <p:nvPr/>
        </p:nvSpPr>
        <p:spPr>
          <a:xfrm>
            <a:off x="1585873" y="6022201"/>
            <a:ext cx="6181974" cy="14288"/>
          </a:xfrm>
          <a:prstGeom prst="rect">
            <a:avLst/>
          </a:prstGeom>
          <a:solidFill>
            <a:srgbClr val="3045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8" name="rect"/>
          <p:cNvSpPr/>
          <p:nvPr/>
        </p:nvSpPr>
        <p:spPr>
          <a:xfrm>
            <a:off x="1554148" y="3696544"/>
            <a:ext cx="6181974" cy="14288"/>
          </a:xfrm>
          <a:prstGeom prst="rect">
            <a:avLst/>
          </a:prstGeom>
          <a:solidFill>
            <a:srgbClr val="3045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9" name="picture 3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40" name="textbox 40"/>
          <p:cNvSpPr/>
          <p:nvPr/>
        </p:nvSpPr>
        <p:spPr>
          <a:xfrm>
            <a:off x="4519115" y="3160919"/>
            <a:ext cx="6711315" cy="308165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342"/>
              </a:lnSpc>
            </a:pPr>
            <a:endParaRPr lang="Arial" altLang="Arial" sz="100"/>
          </a:p>
          <a:p>
            <a:pPr marL="13539" algn="l" rtl="0" eaLnBrk="0">
              <a:lnSpc>
                <a:spcPct val="92000"/>
              </a:lnSpc>
            </a:pPr>
            <a:r>
              <a:rPr sz="16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</a:t>
            </a:r>
            <a:r>
              <a:rPr sz="16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上销售渠道</a:t>
            </a:r>
            <a:endParaRPr lang="Microsoft YaHei" altLang="Microsoft YaHei" sz="1600"/>
          </a:p>
          <a:p>
            <a:pPr marL="13899" indent="8058" algn="l" rtl="0" eaLnBrk="0">
              <a:lnSpc>
                <a:spcPct val="156000"/>
              </a:lnSpc>
              <a:spcBef>
                <a:spcPts val="1451"/>
              </a:spcBef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随着互联网技术的发展和消费者购物习惯的改变，线上销售已成为戒指品牌的重要销</a:t>
            </a:r>
            <a:r>
              <a:rPr sz="130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售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渠 </a:t>
            </a: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道。品牌通过建立官方网站、入驻电商平台等方式拓展线上销售渠道，提升品牌知名度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销售额。</a:t>
            </a:r>
            <a:endParaRPr lang="Microsoft YaHei" altLang="Microsoft YaHei" sz="1300"/>
          </a:p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marL="16394" algn="l" rtl="0" eaLnBrk="0">
              <a:lnSpc>
                <a:spcPct val="92000"/>
              </a:lnSpc>
              <a:spcBef>
                <a:spcPts val="486"/>
              </a:spcBef>
            </a:pPr>
            <a:r>
              <a:rPr sz="16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</a:t>
            </a:r>
            <a:r>
              <a:rPr sz="16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持续性和社会责任</a:t>
            </a:r>
            <a:endParaRPr lang="Microsoft YaHei" altLang="Microsoft YaHei" sz="1600"/>
          </a:p>
          <a:p>
            <a:pPr algn="l" rtl="0" eaLnBrk="0">
              <a:lnSpc>
                <a:spcPct val="100000"/>
              </a:lnSpc>
            </a:pPr>
            <a:endParaRPr lang="Arial" altLang="Arial" sz="1200"/>
          </a:p>
          <a:p>
            <a:pPr algn="l" rtl="0" eaLnBrk="0">
              <a:lnSpc>
                <a:spcPct val="7719"/>
              </a:lnSpc>
            </a:pPr>
            <a:endParaRPr lang="Arial" altLang="Arial" sz="100"/>
          </a:p>
          <a:p>
            <a:pPr marL="12700" indent="9257" algn="l" rtl="0" eaLnBrk="0">
              <a:lnSpc>
                <a:spcPct val="156000"/>
              </a:lnSpc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随着社会环保意识的提高，戒指品牌开始关注可持续性和社会责任。在产品设计和制</a:t>
            </a:r>
            <a:r>
              <a:rPr sz="130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造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过 </a:t>
            </a: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程中，品牌采用环保材料和工艺，同时积极参与公益活动和社会责任项目，提升品牌形</a:t>
            </a:r>
            <a:r>
              <a:rPr sz="1300" spc="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象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和社会影响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力。</a:t>
            </a:r>
            <a:endParaRPr lang="Microsoft YaHei" altLang="Microsoft YaHei" sz="1300"/>
          </a:p>
        </p:txBody>
      </p:sp>
      <p:pic>
        <p:nvPicPr>
          <p:cNvPr id="41" name="picture 4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0" y="2654720"/>
            <a:ext cx="3124284" cy="3468837"/>
          </a:xfrm>
          <a:prstGeom prst="rect">
            <a:avLst/>
          </a:prstGeom>
        </p:spPr>
      </p:pic>
      <p:sp>
        <p:nvSpPr>
          <p:cNvPr id="42" name="textbox 42"/>
          <p:cNvSpPr/>
          <p:nvPr/>
        </p:nvSpPr>
        <p:spPr>
          <a:xfrm>
            <a:off x="4520658" y="1441818"/>
            <a:ext cx="6709409" cy="10515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519"/>
              </a:lnSpc>
            </a:pPr>
            <a:endParaRPr lang="Arial" altLang="Arial" sz="100"/>
          </a:p>
          <a:p>
            <a:pPr marL="13016" algn="l" rtl="0" eaLnBrk="0">
              <a:lnSpc>
                <a:spcPct val="91000"/>
              </a:lnSpc>
            </a:pPr>
            <a:r>
              <a:rPr sz="16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定制化服务</a:t>
            </a:r>
            <a:endParaRPr lang="Microsoft YaHei" altLang="Microsoft YaHei" sz="1600"/>
          </a:p>
          <a:p>
            <a:pPr algn="l" rtl="0" eaLnBrk="0">
              <a:lnSpc>
                <a:spcPct val="101000"/>
              </a:lnSpc>
            </a:pPr>
            <a:endParaRPr lang="Arial" altLang="Arial" sz="1200"/>
          </a:p>
          <a:p>
            <a:pPr algn="l" rtl="0" eaLnBrk="0">
              <a:lnSpc>
                <a:spcPct val="11952"/>
              </a:lnSpc>
            </a:pPr>
            <a:endParaRPr lang="Arial" altLang="Arial" sz="100"/>
          </a:p>
          <a:p>
            <a:pPr marL="12700" indent="514" algn="l" rtl="0" eaLnBrk="0">
              <a:lnSpc>
                <a:spcPct val="156000"/>
              </a:lnSpc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越来越多的消费者追求个性化、定制化的珠宝产品。戒指品牌通过提供定制服务，满足</a:t>
            </a:r>
            <a:r>
              <a:rPr sz="130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spc="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费者对独特设计和定制元素的需求，提升品牌形象和客户满意度</a:t>
            </a:r>
            <a:r>
              <a:rPr sz="130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43" name="textbox 43"/>
          <p:cNvSpPr/>
          <p:nvPr/>
        </p:nvSpPr>
        <p:spPr>
          <a:xfrm>
            <a:off x="442263" y="318468"/>
            <a:ext cx="3456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0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tabLst>
                <a:tab pos="781050"/>
              </a:tabLst>
            </a:pPr>
            <a:r>
              <a:rPr sz="3000" spc="0"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行业趋势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与动态</a:t>
            </a:r>
            <a:endParaRPr lang="Microsoft YaHei" altLang="Microsoft YaHei" sz="3000"/>
          </a:p>
        </p:txBody>
      </p:sp>
      <p:grpSp>
        <p:nvGrpSpPr>
          <p:cNvPr id="4" name="group 4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44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5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6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8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9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0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1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2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3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4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5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6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7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8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9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0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1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2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3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6" name="group 6"/>
          <p:cNvGrpSpPr/>
          <p:nvPr/>
        </p:nvGrpSpPr>
        <p:grpSpPr>
          <a:xfrm rot="21600000">
            <a:off x="3629636" y="4875520"/>
            <a:ext cx="638131" cy="638131"/>
            <a:chExt cx="638131" cy="638131"/>
          </a:xfrm>
        </p:grpSpPr>
        <p:sp>
          <p:nvSpPr>
            <p:cNvPr id="64" name="path"/>
            <p:cNvSpPr/>
            <p:nvPr/>
          </p:nvSpPr>
          <p:spPr>
            <a:xfrm>
              <a:off x="0" y="0"/>
              <a:ext cx="638131" cy="638131"/>
            </a:xfrm>
            <a:custGeom>
              <a:rect l="0" t="0" r="0" b="0"/>
              <a:pathLst>
                <a:path w="1004" h="1004">
                  <a:moveTo>
                    <a:pt x="0" y="502"/>
                  </a:moveTo>
                  <a:cubicBezTo>
                    <a:pt x="0" y="224"/>
                    <a:pt x="224" y="0"/>
                    <a:pt x="502" y="0"/>
                  </a:cubicBezTo>
                  <a:lnTo>
                    <a:pt x="502" y="0"/>
                  </a:lnTo>
                  <a:lnTo>
                    <a:pt x="502" y="0"/>
                  </a:lnTo>
                  <a:lnTo>
                    <a:pt x="502" y="0"/>
                  </a:lnTo>
                  <a:cubicBezTo>
                    <a:pt x="779" y="0"/>
                    <a:pt x="1004" y="224"/>
                    <a:pt x="1004" y="502"/>
                  </a:cubicBezTo>
                  <a:lnTo>
                    <a:pt x="1004" y="502"/>
                  </a:lnTo>
                  <a:cubicBezTo>
                    <a:pt x="1004" y="502"/>
                    <a:pt x="1004" y="502"/>
                    <a:pt x="1004" y="502"/>
                  </a:cubicBezTo>
                  <a:lnTo>
                    <a:pt x="1004" y="502"/>
                  </a:lnTo>
                  <a:lnTo>
                    <a:pt x="1004" y="502"/>
                  </a:lnTo>
                  <a:lnTo>
                    <a:pt x="1004" y="502"/>
                  </a:lnTo>
                  <a:cubicBezTo>
                    <a:pt x="1004" y="779"/>
                    <a:pt x="779" y="1004"/>
                    <a:pt x="502" y="1004"/>
                  </a:cubicBezTo>
                  <a:lnTo>
                    <a:pt x="502" y="1004"/>
                  </a:lnTo>
                  <a:cubicBezTo>
                    <a:pt x="224" y="1004"/>
                    <a:pt x="0" y="779"/>
                    <a:pt x="0" y="502"/>
                  </a:cubicBezTo>
                  <a:lnTo>
                    <a:pt x="0" y="502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5" name="path"/>
            <p:cNvSpPr/>
            <p:nvPr/>
          </p:nvSpPr>
          <p:spPr>
            <a:xfrm>
              <a:off x="134743" y="134744"/>
              <a:ext cx="368642" cy="368641"/>
            </a:xfrm>
            <a:custGeom>
              <a:rect l="0" t="0" r="0" b="0"/>
              <a:pathLst>
                <a:path w="580" h="580">
                  <a:moveTo>
                    <a:pt x="0" y="290"/>
                  </a:moveTo>
                  <a:cubicBezTo>
                    <a:pt x="0" y="129"/>
                    <a:pt x="129" y="0"/>
                    <a:pt x="290" y="0"/>
                  </a:cubicBezTo>
                  <a:lnTo>
                    <a:pt x="290" y="0"/>
                  </a:lnTo>
                  <a:lnTo>
                    <a:pt x="290" y="0"/>
                  </a:lnTo>
                  <a:lnTo>
                    <a:pt x="290" y="0"/>
                  </a:lnTo>
                  <a:cubicBezTo>
                    <a:pt x="450" y="0"/>
                    <a:pt x="580" y="129"/>
                    <a:pt x="580" y="290"/>
                  </a:cubicBezTo>
                  <a:lnTo>
                    <a:pt x="580" y="290"/>
                  </a:lnTo>
                  <a:cubicBezTo>
                    <a:pt x="580" y="290"/>
                    <a:pt x="580" y="290"/>
                    <a:pt x="580" y="290"/>
                  </a:cubicBezTo>
                  <a:lnTo>
                    <a:pt x="580" y="290"/>
                  </a:lnTo>
                  <a:lnTo>
                    <a:pt x="580" y="290"/>
                  </a:lnTo>
                  <a:lnTo>
                    <a:pt x="580" y="290"/>
                  </a:lnTo>
                  <a:cubicBezTo>
                    <a:pt x="580" y="450"/>
                    <a:pt x="450" y="580"/>
                    <a:pt x="290" y="580"/>
                  </a:cubicBezTo>
                  <a:lnTo>
                    <a:pt x="290" y="580"/>
                  </a:lnTo>
                  <a:cubicBezTo>
                    <a:pt x="129" y="580"/>
                    <a:pt x="0" y="450"/>
                    <a:pt x="0" y="290"/>
                  </a:cubicBezTo>
                  <a:lnTo>
                    <a:pt x="0" y="290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8" name="group 8"/>
          <p:cNvGrpSpPr/>
          <p:nvPr/>
        </p:nvGrpSpPr>
        <p:grpSpPr>
          <a:xfrm rot="21600000">
            <a:off x="3629636" y="1434870"/>
            <a:ext cx="638131" cy="638130"/>
            <a:chExt cx="638131" cy="638130"/>
          </a:xfrm>
        </p:grpSpPr>
        <p:sp>
          <p:nvSpPr>
            <p:cNvPr id="66" name="path"/>
            <p:cNvSpPr/>
            <p:nvPr/>
          </p:nvSpPr>
          <p:spPr>
            <a:xfrm>
              <a:off x="0" y="0"/>
              <a:ext cx="638131" cy="638130"/>
            </a:xfrm>
            <a:custGeom>
              <a:rect l="0" t="0" r="0" b="0"/>
              <a:pathLst>
                <a:path w="1004" h="1004">
                  <a:moveTo>
                    <a:pt x="0" y="502"/>
                  </a:moveTo>
                  <a:cubicBezTo>
                    <a:pt x="0" y="224"/>
                    <a:pt x="224" y="0"/>
                    <a:pt x="502" y="0"/>
                  </a:cubicBezTo>
                  <a:lnTo>
                    <a:pt x="502" y="0"/>
                  </a:lnTo>
                  <a:lnTo>
                    <a:pt x="502" y="0"/>
                  </a:lnTo>
                  <a:lnTo>
                    <a:pt x="502" y="0"/>
                  </a:lnTo>
                  <a:cubicBezTo>
                    <a:pt x="779" y="0"/>
                    <a:pt x="1004" y="224"/>
                    <a:pt x="1004" y="502"/>
                  </a:cubicBezTo>
                  <a:lnTo>
                    <a:pt x="1004" y="502"/>
                  </a:lnTo>
                  <a:cubicBezTo>
                    <a:pt x="1004" y="502"/>
                    <a:pt x="1004" y="502"/>
                    <a:pt x="1004" y="502"/>
                  </a:cubicBezTo>
                  <a:lnTo>
                    <a:pt x="1004" y="502"/>
                  </a:lnTo>
                  <a:lnTo>
                    <a:pt x="1004" y="502"/>
                  </a:lnTo>
                  <a:lnTo>
                    <a:pt x="1004" y="502"/>
                  </a:lnTo>
                  <a:cubicBezTo>
                    <a:pt x="1004" y="779"/>
                    <a:pt x="779" y="1004"/>
                    <a:pt x="502" y="1004"/>
                  </a:cubicBezTo>
                  <a:lnTo>
                    <a:pt x="502" y="1004"/>
                  </a:lnTo>
                  <a:cubicBezTo>
                    <a:pt x="224" y="1004"/>
                    <a:pt x="0" y="779"/>
                    <a:pt x="0" y="502"/>
                  </a:cubicBezTo>
                  <a:lnTo>
                    <a:pt x="0" y="502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7" name="path"/>
            <p:cNvSpPr/>
            <p:nvPr/>
          </p:nvSpPr>
          <p:spPr>
            <a:xfrm>
              <a:off x="134743" y="134743"/>
              <a:ext cx="368642" cy="368641"/>
            </a:xfrm>
            <a:custGeom>
              <a:rect l="0" t="0" r="0" b="0"/>
              <a:pathLst>
                <a:path w="580" h="580">
                  <a:moveTo>
                    <a:pt x="0" y="290"/>
                  </a:moveTo>
                  <a:cubicBezTo>
                    <a:pt x="0" y="129"/>
                    <a:pt x="129" y="0"/>
                    <a:pt x="290" y="0"/>
                  </a:cubicBezTo>
                  <a:lnTo>
                    <a:pt x="290" y="0"/>
                  </a:lnTo>
                  <a:lnTo>
                    <a:pt x="290" y="0"/>
                  </a:lnTo>
                  <a:lnTo>
                    <a:pt x="290" y="0"/>
                  </a:lnTo>
                  <a:cubicBezTo>
                    <a:pt x="450" y="0"/>
                    <a:pt x="580" y="129"/>
                    <a:pt x="580" y="290"/>
                  </a:cubicBezTo>
                  <a:lnTo>
                    <a:pt x="580" y="290"/>
                  </a:lnTo>
                  <a:cubicBezTo>
                    <a:pt x="580" y="290"/>
                    <a:pt x="580" y="290"/>
                    <a:pt x="580" y="290"/>
                  </a:cubicBezTo>
                  <a:lnTo>
                    <a:pt x="580" y="290"/>
                  </a:lnTo>
                  <a:lnTo>
                    <a:pt x="580" y="290"/>
                  </a:lnTo>
                  <a:lnTo>
                    <a:pt x="580" y="290"/>
                  </a:lnTo>
                  <a:cubicBezTo>
                    <a:pt x="580" y="450"/>
                    <a:pt x="450" y="580"/>
                    <a:pt x="290" y="580"/>
                  </a:cubicBezTo>
                  <a:lnTo>
                    <a:pt x="290" y="580"/>
                  </a:lnTo>
                  <a:lnTo>
                    <a:pt x="290" y="580"/>
                  </a:lnTo>
                  <a:lnTo>
                    <a:pt x="290" y="580"/>
                  </a:lnTo>
                  <a:cubicBezTo>
                    <a:pt x="129" y="580"/>
                    <a:pt x="0" y="450"/>
                    <a:pt x="0" y="290"/>
                  </a:cubicBezTo>
                  <a:lnTo>
                    <a:pt x="0" y="290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" name="group 10"/>
          <p:cNvGrpSpPr/>
          <p:nvPr/>
        </p:nvGrpSpPr>
        <p:grpSpPr>
          <a:xfrm rot="21600000">
            <a:off x="3629636" y="3155195"/>
            <a:ext cx="638131" cy="638130"/>
            <a:chExt cx="638131" cy="638130"/>
          </a:xfrm>
        </p:grpSpPr>
        <p:sp>
          <p:nvSpPr>
            <p:cNvPr id="68" name="path"/>
            <p:cNvSpPr/>
            <p:nvPr/>
          </p:nvSpPr>
          <p:spPr>
            <a:xfrm>
              <a:off x="0" y="0"/>
              <a:ext cx="638131" cy="638130"/>
            </a:xfrm>
            <a:custGeom>
              <a:rect l="0" t="0" r="0" b="0"/>
              <a:pathLst>
                <a:path w="1004" h="1004">
                  <a:moveTo>
                    <a:pt x="0" y="502"/>
                  </a:moveTo>
                  <a:cubicBezTo>
                    <a:pt x="0" y="224"/>
                    <a:pt x="224" y="0"/>
                    <a:pt x="502" y="0"/>
                  </a:cubicBezTo>
                  <a:lnTo>
                    <a:pt x="502" y="0"/>
                  </a:lnTo>
                  <a:lnTo>
                    <a:pt x="502" y="0"/>
                  </a:lnTo>
                  <a:lnTo>
                    <a:pt x="502" y="0"/>
                  </a:lnTo>
                  <a:cubicBezTo>
                    <a:pt x="779" y="0"/>
                    <a:pt x="1004" y="224"/>
                    <a:pt x="1004" y="502"/>
                  </a:cubicBezTo>
                  <a:lnTo>
                    <a:pt x="1004" y="502"/>
                  </a:lnTo>
                  <a:cubicBezTo>
                    <a:pt x="1004" y="502"/>
                    <a:pt x="1004" y="502"/>
                    <a:pt x="1004" y="502"/>
                  </a:cubicBezTo>
                  <a:lnTo>
                    <a:pt x="1004" y="502"/>
                  </a:lnTo>
                  <a:lnTo>
                    <a:pt x="1004" y="502"/>
                  </a:lnTo>
                  <a:lnTo>
                    <a:pt x="1004" y="502"/>
                  </a:lnTo>
                  <a:cubicBezTo>
                    <a:pt x="1004" y="779"/>
                    <a:pt x="779" y="1004"/>
                    <a:pt x="502" y="1004"/>
                  </a:cubicBezTo>
                  <a:lnTo>
                    <a:pt x="502" y="1004"/>
                  </a:lnTo>
                  <a:cubicBezTo>
                    <a:pt x="224" y="1004"/>
                    <a:pt x="0" y="779"/>
                    <a:pt x="0" y="502"/>
                  </a:cubicBezTo>
                  <a:lnTo>
                    <a:pt x="0" y="502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9" name="path"/>
            <p:cNvSpPr/>
            <p:nvPr/>
          </p:nvSpPr>
          <p:spPr>
            <a:xfrm>
              <a:off x="134743" y="134743"/>
              <a:ext cx="368642" cy="368642"/>
            </a:xfrm>
            <a:custGeom>
              <a:rect l="0" t="0" r="0" b="0"/>
              <a:pathLst>
                <a:path w="580" h="580">
                  <a:moveTo>
                    <a:pt x="0" y="290"/>
                  </a:moveTo>
                  <a:cubicBezTo>
                    <a:pt x="0" y="129"/>
                    <a:pt x="129" y="0"/>
                    <a:pt x="290" y="0"/>
                  </a:cubicBezTo>
                  <a:lnTo>
                    <a:pt x="290" y="0"/>
                  </a:lnTo>
                  <a:lnTo>
                    <a:pt x="290" y="0"/>
                  </a:lnTo>
                  <a:lnTo>
                    <a:pt x="290" y="0"/>
                  </a:lnTo>
                  <a:cubicBezTo>
                    <a:pt x="450" y="0"/>
                    <a:pt x="580" y="129"/>
                    <a:pt x="580" y="290"/>
                  </a:cubicBezTo>
                  <a:lnTo>
                    <a:pt x="580" y="290"/>
                  </a:lnTo>
                  <a:cubicBezTo>
                    <a:pt x="580" y="290"/>
                    <a:pt x="580" y="290"/>
                    <a:pt x="580" y="290"/>
                  </a:cubicBezTo>
                  <a:lnTo>
                    <a:pt x="580" y="290"/>
                  </a:lnTo>
                  <a:lnTo>
                    <a:pt x="580" y="290"/>
                  </a:lnTo>
                  <a:lnTo>
                    <a:pt x="580" y="290"/>
                  </a:lnTo>
                  <a:cubicBezTo>
                    <a:pt x="580" y="450"/>
                    <a:pt x="450" y="580"/>
                    <a:pt x="290" y="580"/>
                  </a:cubicBezTo>
                  <a:lnTo>
                    <a:pt x="290" y="580"/>
                  </a:lnTo>
                  <a:cubicBezTo>
                    <a:pt x="129" y="580"/>
                    <a:pt x="0" y="450"/>
                    <a:pt x="0" y="290"/>
                  </a:cubicBezTo>
                  <a:lnTo>
                    <a:pt x="0" y="290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70" name="rect"/>
          <p:cNvSpPr/>
          <p:nvPr/>
        </p:nvSpPr>
        <p:spPr>
          <a:xfrm>
            <a:off x="3943940" y="3793326"/>
            <a:ext cx="9525" cy="872548"/>
          </a:xfrm>
          <a:prstGeom prst="rect">
            <a:avLst/>
          </a:prstGeom>
          <a:solidFill>
            <a:srgbClr val="3045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rect"/>
          <p:cNvSpPr/>
          <p:nvPr/>
        </p:nvSpPr>
        <p:spPr>
          <a:xfrm>
            <a:off x="3943940" y="2073002"/>
            <a:ext cx="9525" cy="872547"/>
          </a:xfrm>
          <a:prstGeom prst="rect">
            <a:avLst/>
          </a:prstGeom>
          <a:solidFill>
            <a:srgbClr val="3045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2" name="rect"/>
          <p:cNvSpPr/>
          <p:nvPr/>
        </p:nvSpPr>
        <p:spPr>
          <a:xfrm>
            <a:off x="3943940" y="5513651"/>
            <a:ext cx="9525" cy="872547"/>
          </a:xfrm>
          <a:prstGeom prst="rect">
            <a:avLst/>
          </a:prstGeom>
          <a:solidFill>
            <a:srgbClr val="3045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3" name="picture 7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74" name="textbox 74"/>
          <p:cNvSpPr/>
          <p:nvPr/>
        </p:nvSpPr>
        <p:spPr>
          <a:xfrm>
            <a:off x="1400149" y="5083106"/>
            <a:ext cx="9359265" cy="9201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209"/>
              </a:lnSpc>
            </a:pPr>
            <a:endParaRPr lang="Arial" altLang="Arial" sz="100"/>
          </a:p>
          <a:p>
            <a:pPr marL="14224" algn="l" rtl="0" eaLnBrk="0">
              <a:lnSpc>
                <a:spcPct val="83000"/>
              </a:lnSpc>
            </a:pPr>
            <a:r>
              <a:rPr sz="1500" spc="-10">
                <a:solidFill>
                  <a:srgbClr val="01119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新兴市</a:t>
            </a:r>
            <a:r>
              <a:rPr sz="1500" spc="0">
                <a:solidFill>
                  <a:srgbClr val="01119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场和消费群体的崛起为戒指行业提供了新的增长点。例如，千禧一代和Z世代的消费观念和购买力与以往</a:t>
            </a:r>
            <a:endParaRPr lang="Microsoft YaHei" altLang="Microsoft YaHei" sz="1500"/>
          </a:p>
          <a:p>
            <a:pPr marL="13843" indent="-1143" algn="l" rtl="0" eaLnBrk="0">
              <a:lnSpc>
                <a:spcPct val="154000"/>
              </a:lnSpc>
              <a:spcBef>
                <a:spcPts val="5"/>
              </a:spcBef>
            </a:pPr>
            <a:r>
              <a:rPr sz="1500" spc="-10">
                <a:solidFill>
                  <a:srgbClr val="01119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</a:t>
            </a:r>
            <a:r>
              <a:rPr sz="1500" spc="0">
                <a:solidFill>
                  <a:srgbClr val="01119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同，他们更注重个性化和时尚感，为戒指品牌提供了更多的市场机会。同时，随着技术的不断创新，智能戒指 </a:t>
            </a:r>
            <a:r>
              <a:rPr sz="1500" spc="-20">
                <a:solidFill>
                  <a:srgbClr val="01119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等新型产品也有望成为未来市场</a:t>
            </a:r>
            <a:r>
              <a:rPr sz="1500" spc="-10">
                <a:solidFill>
                  <a:srgbClr val="01119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</a:t>
            </a:r>
            <a:r>
              <a:rPr sz="1500" spc="0">
                <a:solidFill>
                  <a:srgbClr val="01119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新热点。</a:t>
            </a:r>
            <a:endParaRPr lang="Microsoft YaHei" altLang="Microsoft YaHei" sz="1500"/>
          </a:p>
        </p:txBody>
      </p:sp>
      <p:sp>
        <p:nvSpPr>
          <p:cNvPr id="75" name="textbox 75"/>
          <p:cNvSpPr/>
          <p:nvPr/>
        </p:nvSpPr>
        <p:spPr>
          <a:xfrm>
            <a:off x="1414247" y="2388292"/>
            <a:ext cx="9357359" cy="5575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211"/>
              </a:lnSpc>
            </a:pPr>
            <a:endParaRPr lang="Arial" altLang="Arial" sz="100"/>
          </a:p>
          <a:p>
            <a:pPr marL="15176" algn="l" rtl="0" eaLnBrk="0">
              <a:lnSpc>
                <a:spcPct val="83000"/>
              </a:lnSpc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市场竞争激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烈、同质化严重、消费者需求多变等是戒指行业面临的主要痛点。品牌需要通过差异化竞争、创新设</a:t>
            </a:r>
            <a:endParaRPr lang="Microsoft YaHei" altLang="Microsoft YaHei" sz="1500"/>
          </a:p>
          <a:p>
            <a:pPr marL="12700" algn="l" rtl="0" eaLnBrk="0">
              <a:lnSpc>
                <a:spcPts val="2695"/>
              </a:lnSpc>
            </a:pPr>
            <a:r>
              <a:rPr sz="1500" spc="-8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计和精准营销来应对这些挑</a:t>
            </a:r>
            <a:r>
              <a:rPr sz="1500" spc="-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战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76" name="textbox 76"/>
          <p:cNvSpPr/>
          <p:nvPr/>
        </p:nvSpPr>
        <p:spPr>
          <a:xfrm>
            <a:off x="442263" y="318468"/>
            <a:ext cx="3456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4"/>
              </a:spcBef>
              <a:tabLst>
                <a:tab pos="781050"/>
              </a:tabLst>
            </a:pPr>
            <a:r>
              <a:rPr sz="3000" spc="0"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行业痛点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与机遇</a:t>
            </a:r>
            <a:endParaRPr lang="Microsoft YaHei" altLang="Microsoft YaHei" sz="3000"/>
          </a:p>
        </p:txBody>
      </p:sp>
      <p:grpSp>
        <p:nvGrpSpPr>
          <p:cNvPr id="12" name="group 12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77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8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9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0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1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2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3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4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5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6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7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8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9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0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1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2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3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4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5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6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pic>
        <p:nvPicPr>
          <p:cNvPr id="97" name="picture 9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1443277" y="2137685"/>
            <a:ext cx="9258396" cy="76200"/>
          </a:xfrm>
          <a:prstGeom prst="rect">
            <a:avLst/>
          </a:prstGeom>
        </p:spPr>
      </p:pic>
      <p:pic>
        <p:nvPicPr>
          <p:cNvPr id="98" name="picture 9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1435558" y="4791352"/>
            <a:ext cx="9258396" cy="76200"/>
          </a:xfrm>
          <a:prstGeom prst="rect">
            <a:avLst/>
          </a:prstGeom>
        </p:spPr>
      </p:pic>
      <p:sp>
        <p:nvSpPr>
          <p:cNvPr id="99" name="textbox 99"/>
          <p:cNvSpPr/>
          <p:nvPr/>
        </p:nvSpPr>
        <p:spPr>
          <a:xfrm>
            <a:off x="1412989" y="1630627"/>
            <a:ext cx="535305" cy="3060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031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痛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点</a:t>
            </a:r>
            <a:endParaRPr lang="Microsoft YaHei" altLang="Microsoft YaHei" sz="2000"/>
          </a:p>
        </p:txBody>
      </p:sp>
      <p:sp>
        <p:nvSpPr>
          <p:cNvPr id="100" name="textbox 100"/>
          <p:cNvSpPr/>
          <p:nvPr/>
        </p:nvSpPr>
        <p:spPr>
          <a:xfrm>
            <a:off x="1402332" y="4349443"/>
            <a:ext cx="534034" cy="3035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599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机遇</a:t>
            </a:r>
            <a:endParaRPr lang="Microsoft YaHei" altLang="Microsoft YaHei" sz="20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1" name="picture 10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102" name="textbox 102"/>
          <p:cNvSpPr/>
          <p:nvPr/>
        </p:nvSpPr>
        <p:spPr>
          <a:xfrm>
            <a:off x="1068627" y="1584284"/>
            <a:ext cx="2933064" cy="22885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100"/>
          </a:p>
          <a:p>
            <a:pPr marL="42332" algn="l" rtl="0" eaLnBrk="0">
              <a:lnSpc>
                <a:spcPct val="85000"/>
              </a:lnSpc>
              <a:spcBef>
                <a:spcPts val="1"/>
              </a:spcBef>
            </a:pPr>
            <a:r>
              <a:rPr sz="7600" spc="12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7600" spc="10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Microsoft YaHei" altLang="Microsoft YaHei" sz="7600"/>
          </a:p>
          <a:p>
            <a:pPr algn="l" rtl="0" eaLnBrk="0">
              <a:lnSpc>
                <a:spcPct val="131000"/>
              </a:lnSpc>
            </a:pPr>
            <a:endParaRPr lang="Arial" altLang="Arial" sz="1000"/>
          </a:p>
          <a:p>
            <a:pPr algn="l" rtl="0" eaLnBrk="0">
              <a:lnSpc>
                <a:spcPct val="131000"/>
              </a:lnSpc>
            </a:pPr>
            <a:endParaRPr lang="Arial" altLang="Arial" sz="1000"/>
          </a:p>
          <a:p>
            <a:pPr algn="l" rtl="0" eaLnBrk="0">
              <a:lnSpc>
                <a:spcPct val="132000"/>
              </a:lnSpc>
            </a:pPr>
            <a:endParaRPr lang="Arial" altLang="Arial" sz="1000"/>
          </a:p>
          <a:p>
            <a:pPr algn="l" rtl="0" eaLnBrk="0">
              <a:lnSpc>
                <a:spcPct val="105000"/>
              </a:lnSpc>
            </a:pPr>
            <a:endParaRPr lang="Arial" altLang="Arial" sz="900"/>
          </a:p>
          <a:p>
            <a:pPr algn="l" rtl="0" eaLnBrk="0">
              <a:lnSpc>
                <a:spcPct val="8859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3800" spc="2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竞争对手</a:t>
            </a:r>
            <a:r>
              <a:rPr sz="3800" spc="1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</a:t>
            </a:r>
            <a:r>
              <a:rPr sz="3800" spc="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析</a:t>
            </a:r>
            <a:endParaRPr lang="Microsoft YaHei" altLang="Microsoft YaHei" sz="38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3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EEF9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14" name="group 14"/>
          <p:cNvGrpSpPr/>
          <p:nvPr/>
        </p:nvGrpSpPr>
        <p:grpSpPr>
          <a:xfrm rot="21600000">
            <a:off x="4671294" y="1393185"/>
            <a:ext cx="2600148" cy="2231507"/>
            <a:chExt cx="2600148" cy="2231507"/>
          </a:xfrm>
        </p:grpSpPr>
        <p:pic>
          <p:nvPicPr>
            <p:cNvPr id="104" name="picture 104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0" y="0"/>
              <a:ext cx="2600148" cy="2231507"/>
            </a:xfrm>
            <a:prstGeom prst="rect">
              <a:avLst/>
            </a:prstGeom>
          </p:spPr>
        </p:pic>
        <p:sp>
          <p:nvSpPr>
            <p:cNvPr id="105" name="textbox 105"/>
            <p:cNvSpPr/>
            <p:nvPr/>
          </p:nvSpPr>
          <p:spPr>
            <a:xfrm>
              <a:off x="-12700" y="-12700"/>
              <a:ext cx="2625725" cy="231521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9000"/>
                </a:lnSpc>
              </a:pPr>
              <a:endParaRPr lang="Arial" altLang="Arial" sz="1000"/>
            </a:p>
            <a:p>
              <a:pPr algn="l" rtl="0" eaLnBrk="0">
                <a:lnSpc>
                  <a:spcPct val="110000"/>
                </a:lnSpc>
              </a:pPr>
              <a:endParaRPr lang="Arial" altLang="Arial" sz="1000"/>
            </a:p>
            <a:p>
              <a:pPr algn="l" rtl="0" eaLnBrk="0">
                <a:lnSpc>
                  <a:spcPct val="6617"/>
                </a:lnSpc>
              </a:pPr>
              <a:endParaRPr lang="Arial" altLang="Arial" sz="100"/>
            </a:p>
            <a:p>
              <a:pPr marL="172074" algn="l" rtl="0" eaLnBrk="0">
                <a:lnSpc>
                  <a:spcPct val="86000"/>
                </a:lnSpc>
              </a:pPr>
              <a:r>
                <a:rPr sz="2000" spc="4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2000" spc="3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</a:t>
              </a:r>
              <a:endParaRPr lang="Microsoft YaHei" altLang="Microsoft YaHei" sz="2000"/>
            </a:p>
          </p:txBody>
        </p:sp>
      </p:grpSp>
      <p:grpSp>
        <p:nvGrpSpPr>
          <p:cNvPr id="16" name="group 16"/>
          <p:cNvGrpSpPr/>
          <p:nvPr/>
        </p:nvGrpSpPr>
        <p:grpSpPr>
          <a:xfrm rot="21600000">
            <a:off x="8373011" y="1393185"/>
            <a:ext cx="2600148" cy="2231507"/>
            <a:chExt cx="2600148" cy="2231507"/>
          </a:xfrm>
        </p:grpSpPr>
        <p:pic>
          <p:nvPicPr>
            <p:cNvPr id="106" name="picture 106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21600000">
              <a:off x="0" y="0"/>
              <a:ext cx="2600148" cy="2231507"/>
            </a:xfrm>
            <a:prstGeom prst="rect">
              <a:avLst/>
            </a:prstGeom>
          </p:spPr>
        </p:pic>
        <p:sp>
          <p:nvSpPr>
            <p:cNvPr id="107" name="textbox 107"/>
            <p:cNvSpPr/>
            <p:nvPr/>
          </p:nvSpPr>
          <p:spPr>
            <a:xfrm>
              <a:off x="-12700" y="-12700"/>
              <a:ext cx="2625725" cy="231521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13000"/>
                </a:lnSpc>
              </a:pPr>
              <a:endParaRPr lang="Arial" altLang="Arial" sz="1000"/>
            </a:p>
            <a:p>
              <a:pPr algn="l" rtl="0" eaLnBrk="0">
                <a:lnSpc>
                  <a:spcPct val="113000"/>
                </a:lnSpc>
              </a:pPr>
              <a:endParaRPr lang="Arial" altLang="Arial" sz="1000"/>
            </a:p>
            <a:p>
              <a:pPr marL="173439" algn="l" rtl="0" eaLnBrk="0">
                <a:lnSpc>
                  <a:spcPct val="86000"/>
                </a:lnSpc>
                <a:spcBef>
                  <a:spcPts val="3"/>
                </a:spcBef>
              </a:pPr>
              <a:r>
                <a:rPr sz="2000" spc="4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2000" spc="3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3</a:t>
              </a:r>
              <a:endParaRPr lang="Microsoft YaHei" altLang="Microsoft YaHei" sz="2000"/>
            </a:p>
          </p:txBody>
        </p:sp>
      </p:grpSp>
      <p:sp>
        <p:nvSpPr>
          <p:cNvPr id="108" name="path"/>
          <p:cNvSpPr/>
          <p:nvPr/>
        </p:nvSpPr>
        <p:spPr>
          <a:xfrm>
            <a:off x="990088" y="1514980"/>
            <a:ext cx="932010" cy="932011"/>
          </a:xfrm>
          <a:custGeom>
            <a:rect l="0" t="0" r="0" b="0"/>
            <a:pathLst>
              <a:path w="1467" h="1467">
                <a:moveTo>
                  <a:pt x="0" y="733"/>
                </a:moveTo>
                <a:cubicBezTo>
                  <a:pt x="0" y="328"/>
                  <a:pt x="328" y="0"/>
                  <a:pt x="733" y="0"/>
                </a:cubicBezTo>
                <a:lnTo>
                  <a:pt x="733" y="0"/>
                </a:lnTo>
                <a:lnTo>
                  <a:pt x="733" y="0"/>
                </a:lnTo>
                <a:lnTo>
                  <a:pt x="733" y="0"/>
                </a:lnTo>
                <a:cubicBezTo>
                  <a:pt x="1139" y="0"/>
                  <a:pt x="1467" y="328"/>
                  <a:pt x="1467" y="733"/>
                </a:cubicBezTo>
                <a:lnTo>
                  <a:pt x="1467" y="733"/>
                </a:lnTo>
                <a:cubicBezTo>
                  <a:pt x="1467" y="733"/>
                  <a:pt x="1467" y="733"/>
                  <a:pt x="1467" y="733"/>
                </a:cubicBezTo>
                <a:lnTo>
                  <a:pt x="1467" y="733"/>
                </a:lnTo>
                <a:lnTo>
                  <a:pt x="1467" y="733"/>
                </a:lnTo>
                <a:lnTo>
                  <a:pt x="1467" y="733"/>
                </a:lnTo>
                <a:cubicBezTo>
                  <a:pt x="1467" y="1139"/>
                  <a:pt x="1139" y="1467"/>
                  <a:pt x="733" y="1467"/>
                </a:cubicBezTo>
                <a:lnTo>
                  <a:pt x="733" y="1467"/>
                </a:lnTo>
                <a:lnTo>
                  <a:pt x="733" y="1467"/>
                </a:lnTo>
                <a:lnTo>
                  <a:pt x="733" y="1467"/>
                </a:lnTo>
                <a:cubicBezTo>
                  <a:pt x="328" y="1467"/>
                  <a:pt x="0" y="1139"/>
                  <a:pt x="0" y="733"/>
                </a:cubicBezTo>
                <a:lnTo>
                  <a:pt x="0" y="733"/>
                </a:lnTo>
                <a:close/>
              </a:path>
            </a:pathLst>
          </a:custGeom>
          <a:solidFill>
            <a:srgbClr val="3045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09" name="picture 10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1358556" y="1454146"/>
            <a:ext cx="2231507" cy="2231507"/>
          </a:xfrm>
          <a:prstGeom prst="rect">
            <a:avLst/>
          </a:prstGeom>
        </p:spPr>
      </p:pic>
      <p:sp>
        <p:nvSpPr>
          <p:cNvPr id="110" name="textbox 110"/>
          <p:cNvSpPr/>
          <p:nvPr/>
        </p:nvSpPr>
        <p:spPr>
          <a:xfrm>
            <a:off x="442263" y="318468"/>
            <a:ext cx="3075304" cy="5035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6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2"/>
              </a:spcBef>
              <a:tabLst>
                <a:tab pos="781684"/>
              </a:tabLst>
            </a:pPr>
            <a:r>
              <a:rPr sz="3000" spc="0"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竞争对手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类型</a:t>
            </a:r>
            <a:endParaRPr lang="Microsoft YaHei" altLang="Microsoft YaHei" sz="3000"/>
          </a:p>
        </p:txBody>
      </p:sp>
      <p:grpSp>
        <p:nvGrpSpPr>
          <p:cNvPr id="18" name="group 18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11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2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3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4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5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6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7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8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9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0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1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2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3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4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5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6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7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8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9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0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31" name="textbox 131"/>
          <p:cNvSpPr/>
          <p:nvPr/>
        </p:nvSpPr>
        <p:spPr>
          <a:xfrm>
            <a:off x="4775373" y="4735490"/>
            <a:ext cx="2118995" cy="6731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1000"/>
              </a:lnSpc>
            </a:pPr>
            <a:endParaRPr lang="Arial" altLang="Arial" sz="100"/>
          </a:p>
          <a:p>
            <a:pPr marL="20891" indent="-8191" algn="l" rtl="0" eaLnBrk="0">
              <a:lnSpc>
                <a:spcPct val="94000"/>
              </a:lnSpc>
              <a:spcBef>
                <a:spcPts val="1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与服务与戒指品牌不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同，但目标客户群体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相似 </a:t>
            </a:r>
            <a:r>
              <a:rPr sz="1500" spc="-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的企业。</a:t>
            </a:r>
            <a:endParaRPr lang="Microsoft YaHei" altLang="Microsoft YaHei" sz="1500"/>
          </a:p>
        </p:txBody>
      </p:sp>
      <p:sp>
        <p:nvSpPr>
          <p:cNvPr id="132" name="textbox 132"/>
          <p:cNvSpPr/>
          <p:nvPr/>
        </p:nvSpPr>
        <p:spPr>
          <a:xfrm>
            <a:off x="1094927" y="4735872"/>
            <a:ext cx="2117725" cy="4533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8408"/>
              </a:lnSpc>
            </a:pPr>
            <a:endParaRPr lang="Arial" altLang="Arial" sz="100"/>
          </a:p>
          <a:p>
            <a:pPr marL="22225" indent="-9525" algn="l" rtl="0" eaLnBrk="0">
              <a:lnSpc>
                <a:spcPct val="94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与戒指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品牌直接竞争，产 </a:t>
            </a:r>
            <a:r>
              <a:rPr sz="150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品、服务相似的企</a:t>
            </a:r>
            <a:r>
              <a:rPr sz="15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33" name="textbox 133"/>
          <p:cNvSpPr/>
          <p:nvPr/>
        </p:nvSpPr>
        <p:spPr>
          <a:xfrm>
            <a:off x="8477854" y="4735300"/>
            <a:ext cx="2117725" cy="4540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1952"/>
              </a:lnSpc>
            </a:pPr>
            <a:endParaRPr lang="Arial" altLang="Arial" sz="100"/>
          </a:p>
          <a:p>
            <a:pPr marL="12700" indent="380" algn="l" rtl="0" eaLnBrk="0">
              <a:lnSpc>
                <a:spcPct val="94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可能进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入戒指市场的企业 </a:t>
            </a:r>
            <a:r>
              <a:rPr sz="150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或新产品。</a:t>
            </a:r>
            <a:endParaRPr lang="Microsoft YaHei" altLang="Microsoft YaHei" sz="1500"/>
          </a:p>
        </p:txBody>
      </p:sp>
      <p:sp>
        <p:nvSpPr>
          <p:cNvPr id="134" name="textbox 134"/>
          <p:cNvSpPr/>
          <p:nvPr/>
        </p:nvSpPr>
        <p:spPr>
          <a:xfrm>
            <a:off x="8478216" y="3893715"/>
            <a:ext cx="2757170" cy="30860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445"/>
              </a:lnSpc>
            </a:pPr>
            <a:endParaRPr lang="Arial" altLang="Arial" sz="100"/>
          </a:p>
          <a:p>
            <a:pPr marL="12700" algn="l" rtl="0" eaLnBrk="0">
              <a:lnSpc>
                <a:spcPct val="93000"/>
              </a:lnSpc>
            </a:pPr>
            <a:r>
              <a:rPr sz="20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潜在竞争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对手</a:t>
            </a:r>
            <a:r>
              <a:rPr sz="2000" spc="0"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</a:t>
            </a:r>
            <a:endParaRPr lang="Microsoft YaHei" altLang="Microsoft YaHei" sz="2000"/>
          </a:p>
        </p:txBody>
      </p:sp>
      <p:grpSp>
        <p:nvGrpSpPr>
          <p:cNvPr id="20" name="group 20"/>
          <p:cNvGrpSpPr/>
          <p:nvPr/>
        </p:nvGrpSpPr>
        <p:grpSpPr>
          <a:xfrm rot="21600000">
            <a:off x="10952843" y="3947811"/>
            <a:ext cx="269578" cy="187422"/>
            <a:chExt cx="269578" cy="187422"/>
          </a:xfrm>
        </p:grpSpPr>
        <p:sp>
          <p:nvSpPr>
            <p:cNvPr id="135" name="path"/>
            <p:cNvSpPr/>
            <p:nvPr/>
          </p:nvSpPr>
          <p:spPr>
            <a:xfrm>
              <a:off x="0" y="74661"/>
              <a:ext cx="207263" cy="38100"/>
            </a:xfrm>
            <a:custGeom>
              <a:rect l="0" t="0" r="0" b="0"/>
              <a:pathLst>
                <a:path w="326" h="60">
                  <a:moveTo>
                    <a:pt x="0" y="30"/>
                  </a:moveTo>
                  <a:lnTo>
                    <a:pt x="326" y="30"/>
                  </a:lnTo>
                </a:path>
              </a:pathLst>
            </a:custGeom>
            <a:noFill/>
            <a:ln w="38100" cap="flat">
              <a:solidFill>
                <a:srgbClr val="3045FD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6" name="path"/>
            <p:cNvSpPr/>
            <p:nvPr/>
          </p:nvSpPr>
          <p:spPr>
            <a:xfrm>
              <a:off x="117855" y="0"/>
              <a:ext cx="151722" cy="187422"/>
            </a:xfrm>
            <a:custGeom>
              <a:rect l="0" t="0" r="0" b="0"/>
              <a:pathLst>
                <a:path w="238" h="295">
                  <a:moveTo>
                    <a:pt x="0" y="0"/>
                  </a:moveTo>
                  <a:lnTo>
                    <a:pt x="95" y="0"/>
                  </a:lnTo>
                  <a:lnTo>
                    <a:pt x="238" y="147"/>
                  </a:lnTo>
                  <a:lnTo>
                    <a:pt x="95" y="295"/>
                  </a:lnTo>
                  <a:lnTo>
                    <a:pt x="0" y="295"/>
                  </a:lnTo>
                  <a:lnTo>
                    <a:pt x="143" y="14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37" name="textbox 137"/>
          <p:cNvSpPr/>
          <p:nvPr/>
        </p:nvSpPr>
        <p:spPr>
          <a:xfrm>
            <a:off x="1096318" y="3894229"/>
            <a:ext cx="2755900" cy="3073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1815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0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直接竞争对</a:t>
            </a: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</a:t>
            </a:r>
            <a:r>
              <a:rPr sz="2000" spc="0"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</a:t>
            </a:r>
            <a:endParaRPr lang="Microsoft YaHei" altLang="Microsoft YaHei" sz="2000"/>
          </a:p>
        </p:txBody>
      </p:sp>
      <p:grpSp>
        <p:nvGrpSpPr>
          <p:cNvPr id="22" name="group 22"/>
          <p:cNvGrpSpPr/>
          <p:nvPr/>
        </p:nvGrpSpPr>
        <p:grpSpPr>
          <a:xfrm rot="21600000">
            <a:off x="3569917" y="3947811"/>
            <a:ext cx="269577" cy="187422"/>
            <a:chExt cx="269577" cy="187422"/>
          </a:xfrm>
        </p:grpSpPr>
        <p:sp>
          <p:nvSpPr>
            <p:cNvPr id="138" name="path"/>
            <p:cNvSpPr/>
            <p:nvPr/>
          </p:nvSpPr>
          <p:spPr>
            <a:xfrm>
              <a:off x="0" y="74661"/>
              <a:ext cx="207264" cy="38100"/>
            </a:xfrm>
            <a:custGeom>
              <a:rect l="0" t="0" r="0" b="0"/>
              <a:pathLst>
                <a:path w="326" h="60">
                  <a:moveTo>
                    <a:pt x="0" y="30"/>
                  </a:moveTo>
                  <a:lnTo>
                    <a:pt x="326" y="30"/>
                  </a:lnTo>
                </a:path>
              </a:pathLst>
            </a:custGeom>
            <a:noFill/>
            <a:ln w="38100" cap="flat">
              <a:solidFill>
                <a:srgbClr val="3045FD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9" name="path"/>
            <p:cNvSpPr/>
            <p:nvPr/>
          </p:nvSpPr>
          <p:spPr>
            <a:xfrm>
              <a:off x="117855" y="0"/>
              <a:ext cx="151722" cy="187422"/>
            </a:xfrm>
            <a:custGeom>
              <a:rect l="0" t="0" r="0" b="0"/>
              <a:pathLst>
                <a:path w="238" h="295">
                  <a:moveTo>
                    <a:pt x="0" y="0"/>
                  </a:moveTo>
                  <a:lnTo>
                    <a:pt x="95" y="0"/>
                  </a:lnTo>
                  <a:lnTo>
                    <a:pt x="238" y="147"/>
                  </a:lnTo>
                  <a:lnTo>
                    <a:pt x="95" y="295"/>
                  </a:lnTo>
                  <a:lnTo>
                    <a:pt x="0" y="295"/>
                  </a:lnTo>
                  <a:lnTo>
                    <a:pt x="143" y="14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40" name="rect"/>
          <p:cNvSpPr/>
          <p:nvPr/>
        </p:nvSpPr>
        <p:spPr>
          <a:xfrm>
            <a:off x="7251124" y="4022473"/>
            <a:ext cx="207264" cy="38100"/>
          </a:xfrm>
          <a:prstGeom prst="rect">
            <a:avLst/>
          </a:prstGeom>
          <a:solidFill>
            <a:srgbClr val="0085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1" name="textbox 141"/>
          <p:cNvSpPr/>
          <p:nvPr/>
        </p:nvSpPr>
        <p:spPr>
          <a:xfrm>
            <a:off x="4786784" y="3894229"/>
            <a:ext cx="2747010" cy="3073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1815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间接竞争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对手</a:t>
            </a:r>
            <a:r>
              <a:rPr sz="2000" spc="0"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</a:t>
            </a:r>
            <a:endParaRPr lang="Microsoft YaHei" altLang="Microsoft YaHei" sz="2000"/>
          </a:p>
        </p:txBody>
      </p:sp>
      <p:sp>
        <p:nvSpPr>
          <p:cNvPr id="142" name="path"/>
          <p:cNvSpPr/>
          <p:nvPr/>
        </p:nvSpPr>
        <p:spPr>
          <a:xfrm>
            <a:off x="7368981" y="3947811"/>
            <a:ext cx="151720" cy="187422"/>
          </a:xfrm>
          <a:custGeom>
            <a:rect l="0" t="0" r="0" b="0"/>
            <a:pathLst>
              <a:path w="238" h="295">
                <a:moveTo>
                  <a:pt x="0" y="0"/>
                </a:moveTo>
                <a:lnTo>
                  <a:pt x="95" y="0"/>
                </a:lnTo>
                <a:lnTo>
                  <a:pt x="238" y="147"/>
                </a:lnTo>
                <a:lnTo>
                  <a:pt x="95" y="295"/>
                </a:lnTo>
                <a:lnTo>
                  <a:pt x="0" y="295"/>
                </a:lnTo>
                <a:lnTo>
                  <a:pt x="143" y="147"/>
                </a:lnTo>
                <a:lnTo>
                  <a:pt x="0" y="0"/>
                </a:lnTo>
                <a:close/>
              </a:path>
            </a:pathLst>
          </a:custGeom>
          <a:solidFill>
            <a:srgbClr val="0085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3" name="textbox 143"/>
          <p:cNvSpPr/>
          <p:nvPr/>
        </p:nvSpPr>
        <p:spPr>
          <a:xfrm>
            <a:off x="1109549" y="1712020"/>
            <a:ext cx="332740" cy="2882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246"/>
              </a:lnSpc>
            </a:pPr>
            <a:endParaRPr lang="Arial" altLang="Arial" sz="100"/>
          </a:p>
          <a:p>
            <a:pPr marL="12700" algn="l" rtl="0" eaLnBrk="0">
              <a:lnSpc>
                <a:spcPct val="86000"/>
              </a:lnSpc>
            </a:pPr>
            <a:r>
              <a:rPr sz="2000" spc="4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20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Microsoft YaHei" altLang="Microsoft YaHei" sz="2000"/>
          </a:p>
        </p:txBody>
      </p:sp>
      <p:grpSp>
        <p:nvGrpSpPr>
          <p:cNvPr id="24" name="group 24"/>
          <p:cNvGrpSpPr/>
          <p:nvPr/>
        </p:nvGrpSpPr>
        <p:grpSpPr>
          <a:xfrm rot="21600000">
            <a:off x="1095002" y="4502406"/>
            <a:ext cx="2676820" cy="9525"/>
            <a:chExt cx="2676820" cy="9525"/>
          </a:xfrm>
        </p:grpSpPr>
        <p:sp>
          <p:nvSpPr>
            <p:cNvPr id="144" name="path"/>
            <p:cNvSpPr/>
            <p:nvPr/>
          </p:nvSpPr>
          <p:spPr>
            <a:xfrm>
              <a:off x="0" y="4762"/>
              <a:ext cx="2676820" cy="0"/>
            </a:xfrm>
            <a:custGeom>
              <a:rect l="0" t="0" r="0" b="0"/>
              <a:pathLst>
                <a:path w="4215">
                  <a:moveTo>
                    <a:pt x="0" y="0"/>
                  </a:moveTo>
                  <a:lnTo>
                    <a:pt x="4215" y="0"/>
                  </a:lnTo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5" name="path"/>
            <p:cNvSpPr/>
            <p:nvPr/>
          </p:nvSpPr>
          <p:spPr>
            <a:xfrm>
              <a:off x="0" y="0"/>
              <a:ext cx="2676820" cy="9525"/>
            </a:xfrm>
            <a:custGeom>
              <a:rect l="0" t="0" r="0" b="0"/>
              <a:pathLst>
                <a:path w="4215" h="15">
                  <a:moveTo>
                    <a:pt x="0" y="7"/>
                  </a:moveTo>
                  <a:lnTo>
                    <a:pt x="4215" y="7"/>
                  </a:lnTo>
                </a:path>
              </a:pathLst>
            </a:custGeom>
            <a:noFill/>
            <a:ln w="9525" cap="flat">
              <a:solidFill>
                <a:srgbClr val="0219E0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6" name="group 26"/>
          <p:cNvGrpSpPr/>
          <p:nvPr/>
        </p:nvGrpSpPr>
        <p:grpSpPr>
          <a:xfrm rot="21600000">
            <a:off x="4776211" y="4441572"/>
            <a:ext cx="2676820" cy="9525"/>
            <a:chExt cx="2676820" cy="9525"/>
          </a:xfrm>
        </p:grpSpPr>
        <p:sp>
          <p:nvSpPr>
            <p:cNvPr id="146" name="path"/>
            <p:cNvSpPr/>
            <p:nvPr/>
          </p:nvSpPr>
          <p:spPr>
            <a:xfrm>
              <a:off x="0" y="4762"/>
              <a:ext cx="2676820" cy="0"/>
            </a:xfrm>
            <a:custGeom>
              <a:rect l="0" t="0" r="0" b="0"/>
              <a:pathLst>
                <a:path w="4215">
                  <a:moveTo>
                    <a:pt x="0" y="0"/>
                  </a:moveTo>
                  <a:lnTo>
                    <a:pt x="4215" y="0"/>
                  </a:lnTo>
                </a:path>
              </a:pathLst>
            </a:custGeom>
            <a:solidFill>
              <a:srgbClr val="0085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7" name="path"/>
            <p:cNvSpPr/>
            <p:nvPr/>
          </p:nvSpPr>
          <p:spPr>
            <a:xfrm>
              <a:off x="0" y="0"/>
              <a:ext cx="2676820" cy="9525"/>
            </a:xfrm>
            <a:custGeom>
              <a:rect l="0" t="0" r="0" b="0"/>
              <a:pathLst>
                <a:path w="4215" h="15">
                  <a:moveTo>
                    <a:pt x="0" y="7"/>
                  </a:moveTo>
                  <a:lnTo>
                    <a:pt x="4215" y="7"/>
                  </a:lnTo>
                </a:path>
              </a:pathLst>
            </a:custGeom>
            <a:noFill/>
            <a:ln w="9525" cap="flat">
              <a:solidFill>
                <a:srgbClr val="0064BF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8" name="group 28"/>
          <p:cNvGrpSpPr/>
          <p:nvPr/>
        </p:nvGrpSpPr>
        <p:grpSpPr>
          <a:xfrm rot="21600000">
            <a:off x="8477928" y="4441572"/>
            <a:ext cx="2676820" cy="9525"/>
            <a:chExt cx="2676820" cy="9525"/>
          </a:xfrm>
        </p:grpSpPr>
        <p:sp>
          <p:nvSpPr>
            <p:cNvPr id="148" name="path"/>
            <p:cNvSpPr/>
            <p:nvPr/>
          </p:nvSpPr>
          <p:spPr>
            <a:xfrm>
              <a:off x="0" y="4762"/>
              <a:ext cx="2676820" cy="0"/>
            </a:xfrm>
            <a:custGeom>
              <a:rect l="0" t="0" r="0" b="0"/>
              <a:pathLst>
                <a:path w="4215">
                  <a:moveTo>
                    <a:pt x="0" y="0"/>
                  </a:moveTo>
                  <a:lnTo>
                    <a:pt x="4215" y="0"/>
                  </a:lnTo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9" name="path"/>
            <p:cNvSpPr/>
            <p:nvPr/>
          </p:nvSpPr>
          <p:spPr>
            <a:xfrm>
              <a:off x="0" y="0"/>
              <a:ext cx="2676820" cy="9525"/>
            </a:xfrm>
            <a:custGeom>
              <a:rect l="0" t="0" r="0" b="0"/>
              <a:pathLst>
                <a:path w="4215" h="15">
                  <a:moveTo>
                    <a:pt x="0" y="7"/>
                  </a:moveTo>
                  <a:lnTo>
                    <a:pt x="4215" y="7"/>
                  </a:lnTo>
                </a:path>
              </a:pathLst>
            </a:custGeom>
            <a:noFill/>
            <a:ln w="9525" cap="flat">
              <a:solidFill>
                <a:srgbClr val="0219E0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0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EEF9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0" name="group 30"/>
          <p:cNvGrpSpPr/>
          <p:nvPr/>
        </p:nvGrpSpPr>
        <p:grpSpPr>
          <a:xfrm rot="21600000">
            <a:off x="1477192" y="1927705"/>
            <a:ext cx="5791871" cy="3625939"/>
            <a:chExt cx="5791871" cy="3625939"/>
          </a:xfrm>
        </p:grpSpPr>
        <p:sp>
          <p:nvSpPr>
            <p:cNvPr id="151" name="path"/>
            <p:cNvSpPr/>
            <p:nvPr/>
          </p:nvSpPr>
          <p:spPr>
            <a:xfrm>
              <a:off x="0" y="1595036"/>
              <a:ext cx="1702240" cy="1665358"/>
            </a:xfrm>
            <a:custGeom>
              <a:rect l="0" t="0" r="0" b="0"/>
              <a:pathLst>
                <a:path w="2680" h="2622">
                  <a:moveTo>
                    <a:pt x="1340" y="500"/>
                  </a:moveTo>
                  <a:cubicBezTo>
                    <a:pt x="892" y="500"/>
                    <a:pt x="529" y="863"/>
                    <a:pt x="529" y="1311"/>
                  </a:cubicBezTo>
                  <a:lnTo>
                    <a:pt x="529" y="1311"/>
                  </a:lnTo>
                  <a:cubicBezTo>
                    <a:pt x="529" y="1758"/>
                    <a:pt x="892" y="2121"/>
                    <a:pt x="1340" y="2121"/>
                  </a:cubicBezTo>
                  <a:lnTo>
                    <a:pt x="1340" y="2121"/>
                  </a:lnTo>
                  <a:cubicBezTo>
                    <a:pt x="1788" y="2121"/>
                    <a:pt x="2150" y="1758"/>
                    <a:pt x="2150" y="1311"/>
                  </a:cubicBezTo>
                  <a:lnTo>
                    <a:pt x="2150" y="1311"/>
                  </a:lnTo>
                  <a:cubicBezTo>
                    <a:pt x="2150" y="863"/>
                    <a:pt x="1788" y="500"/>
                    <a:pt x="1340" y="500"/>
                  </a:cubicBezTo>
                  <a:moveTo>
                    <a:pt x="1052" y="0"/>
                  </a:moveTo>
                  <a:lnTo>
                    <a:pt x="1058" y="0"/>
                  </a:lnTo>
                  <a:lnTo>
                    <a:pt x="1065" y="0"/>
                  </a:lnTo>
                  <a:lnTo>
                    <a:pt x="1071" y="2"/>
                  </a:lnTo>
                  <a:lnTo>
                    <a:pt x="1077" y="4"/>
                  </a:lnTo>
                  <a:lnTo>
                    <a:pt x="1083" y="7"/>
                  </a:lnTo>
                  <a:lnTo>
                    <a:pt x="1088" y="10"/>
                  </a:lnTo>
                  <a:lnTo>
                    <a:pt x="1093" y="14"/>
                  </a:lnTo>
                  <a:lnTo>
                    <a:pt x="1098" y="18"/>
                  </a:lnTo>
                  <a:lnTo>
                    <a:pt x="1103" y="22"/>
                  </a:lnTo>
                  <a:lnTo>
                    <a:pt x="1106" y="27"/>
                  </a:lnTo>
                  <a:lnTo>
                    <a:pt x="1110" y="33"/>
                  </a:lnTo>
                  <a:lnTo>
                    <a:pt x="1113" y="39"/>
                  </a:lnTo>
                  <a:lnTo>
                    <a:pt x="1116" y="45"/>
                  </a:lnTo>
                  <a:lnTo>
                    <a:pt x="1183" y="256"/>
                  </a:lnTo>
                  <a:lnTo>
                    <a:pt x="1203" y="253"/>
                  </a:lnTo>
                  <a:lnTo>
                    <a:pt x="1222" y="251"/>
                  </a:lnTo>
                  <a:lnTo>
                    <a:pt x="1241" y="249"/>
                  </a:lnTo>
                  <a:lnTo>
                    <a:pt x="1261" y="247"/>
                  </a:lnTo>
                  <a:lnTo>
                    <a:pt x="1281" y="246"/>
                  </a:lnTo>
                  <a:lnTo>
                    <a:pt x="1300" y="245"/>
                  </a:lnTo>
                  <a:lnTo>
                    <a:pt x="1320" y="244"/>
                  </a:lnTo>
                  <a:lnTo>
                    <a:pt x="1340" y="244"/>
                  </a:lnTo>
                  <a:lnTo>
                    <a:pt x="1359" y="244"/>
                  </a:lnTo>
                  <a:lnTo>
                    <a:pt x="1380" y="245"/>
                  </a:lnTo>
                  <a:lnTo>
                    <a:pt x="1399" y="246"/>
                  </a:lnTo>
                  <a:lnTo>
                    <a:pt x="1419" y="247"/>
                  </a:lnTo>
                  <a:lnTo>
                    <a:pt x="1438" y="249"/>
                  </a:lnTo>
                  <a:lnTo>
                    <a:pt x="1457" y="251"/>
                  </a:lnTo>
                  <a:lnTo>
                    <a:pt x="1477" y="253"/>
                  </a:lnTo>
                  <a:lnTo>
                    <a:pt x="1496" y="256"/>
                  </a:lnTo>
                  <a:lnTo>
                    <a:pt x="1564" y="45"/>
                  </a:lnTo>
                  <a:lnTo>
                    <a:pt x="1567" y="39"/>
                  </a:lnTo>
                  <a:lnTo>
                    <a:pt x="1570" y="33"/>
                  </a:lnTo>
                  <a:lnTo>
                    <a:pt x="1574" y="27"/>
                  </a:lnTo>
                  <a:lnTo>
                    <a:pt x="1577" y="22"/>
                  </a:lnTo>
                  <a:lnTo>
                    <a:pt x="1582" y="18"/>
                  </a:lnTo>
                  <a:lnTo>
                    <a:pt x="1586" y="14"/>
                  </a:lnTo>
                  <a:lnTo>
                    <a:pt x="1592" y="10"/>
                  </a:lnTo>
                  <a:lnTo>
                    <a:pt x="1597" y="7"/>
                  </a:lnTo>
                  <a:lnTo>
                    <a:pt x="1603" y="4"/>
                  </a:lnTo>
                  <a:lnTo>
                    <a:pt x="1609" y="2"/>
                  </a:lnTo>
                  <a:lnTo>
                    <a:pt x="1615" y="0"/>
                  </a:lnTo>
                  <a:lnTo>
                    <a:pt x="1621" y="0"/>
                  </a:lnTo>
                  <a:lnTo>
                    <a:pt x="1628" y="0"/>
                  </a:lnTo>
                  <a:lnTo>
                    <a:pt x="1635" y="0"/>
                  </a:lnTo>
                  <a:lnTo>
                    <a:pt x="1641" y="1"/>
                  </a:lnTo>
                  <a:lnTo>
                    <a:pt x="1648" y="2"/>
                  </a:lnTo>
                  <a:lnTo>
                    <a:pt x="1860" y="72"/>
                  </a:lnTo>
                  <a:lnTo>
                    <a:pt x="1867" y="74"/>
                  </a:lnTo>
                  <a:lnTo>
                    <a:pt x="1873" y="77"/>
                  </a:lnTo>
                  <a:lnTo>
                    <a:pt x="1878" y="80"/>
                  </a:lnTo>
                  <a:lnTo>
                    <a:pt x="1883" y="84"/>
                  </a:lnTo>
                  <a:lnTo>
                    <a:pt x="1888" y="89"/>
                  </a:lnTo>
                  <a:lnTo>
                    <a:pt x="1892" y="94"/>
                  </a:lnTo>
                  <a:lnTo>
                    <a:pt x="1895" y="99"/>
                  </a:lnTo>
                  <a:lnTo>
                    <a:pt x="1899" y="104"/>
                  </a:lnTo>
                  <a:lnTo>
                    <a:pt x="1901" y="110"/>
                  </a:lnTo>
                  <a:lnTo>
                    <a:pt x="1904" y="116"/>
                  </a:lnTo>
                  <a:lnTo>
                    <a:pt x="1905" y="122"/>
                  </a:lnTo>
                  <a:lnTo>
                    <a:pt x="1906" y="129"/>
                  </a:lnTo>
                  <a:lnTo>
                    <a:pt x="1906" y="135"/>
                  </a:lnTo>
                  <a:lnTo>
                    <a:pt x="1905" y="142"/>
                  </a:lnTo>
                  <a:lnTo>
                    <a:pt x="1904" y="148"/>
                  </a:lnTo>
                  <a:lnTo>
                    <a:pt x="1903" y="155"/>
                  </a:lnTo>
                  <a:lnTo>
                    <a:pt x="1834" y="365"/>
                  </a:lnTo>
                  <a:lnTo>
                    <a:pt x="1851" y="375"/>
                  </a:lnTo>
                  <a:lnTo>
                    <a:pt x="1869" y="384"/>
                  </a:lnTo>
                  <a:lnTo>
                    <a:pt x="1886" y="394"/>
                  </a:lnTo>
                  <a:lnTo>
                    <a:pt x="1902" y="405"/>
                  </a:lnTo>
                  <a:lnTo>
                    <a:pt x="1919" y="415"/>
                  </a:lnTo>
                  <a:lnTo>
                    <a:pt x="1935" y="426"/>
                  </a:lnTo>
                  <a:lnTo>
                    <a:pt x="1951" y="437"/>
                  </a:lnTo>
                  <a:lnTo>
                    <a:pt x="1968" y="448"/>
                  </a:lnTo>
                  <a:lnTo>
                    <a:pt x="1983" y="460"/>
                  </a:lnTo>
                  <a:lnTo>
                    <a:pt x="1999" y="472"/>
                  </a:lnTo>
                  <a:lnTo>
                    <a:pt x="2014" y="484"/>
                  </a:lnTo>
                  <a:lnTo>
                    <a:pt x="2029" y="496"/>
                  </a:lnTo>
                  <a:lnTo>
                    <a:pt x="2044" y="509"/>
                  </a:lnTo>
                  <a:lnTo>
                    <a:pt x="2058" y="522"/>
                  </a:lnTo>
                  <a:lnTo>
                    <a:pt x="2073" y="535"/>
                  </a:lnTo>
                  <a:lnTo>
                    <a:pt x="2087" y="549"/>
                  </a:lnTo>
                  <a:lnTo>
                    <a:pt x="2266" y="419"/>
                  </a:lnTo>
                  <a:lnTo>
                    <a:pt x="2272" y="415"/>
                  </a:lnTo>
                  <a:lnTo>
                    <a:pt x="2278" y="412"/>
                  </a:lnTo>
                  <a:lnTo>
                    <a:pt x="2284" y="410"/>
                  </a:lnTo>
                  <a:lnTo>
                    <a:pt x="2290" y="408"/>
                  </a:lnTo>
                  <a:lnTo>
                    <a:pt x="2296" y="407"/>
                  </a:lnTo>
                  <a:lnTo>
                    <a:pt x="2303" y="406"/>
                  </a:lnTo>
                  <a:lnTo>
                    <a:pt x="2309" y="406"/>
                  </a:lnTo>
                  <a:lnTo>
                    <a:pt x="2315" y="407"/>
                  </a:lnTo>
                  <a:lnTo>
                    <a:pt x="2321" y="408"/>
                  </a:lnTo>
                  <a:lnTo>
                    <a:pt x="2327" y="410"/>
                  </a:lnTo>
                  <a:lnTo>
                    <a:pt x="2333" y="412"/>
                  </a:lnTo>
                  <a:lnTo>
                    <a:pt x="2339" y="415"/>
                  </a:lnTo>
                  <a:lnTo>
                    <a:pt x="2344" y="419"/>
                  </a:lnTo>
                  <a:lnTo>
                    <a:pt x="2350" y="423"/>
                  </a:lnTo>
                  <a:lnTo>
                    <a:pt x="2354" y="428"/>
                  </a:lnTo>
                  <a:lnTo>
                    <a:pt x="2358" y="433"/>
                  </a:lnTo>
                  <a:lnTo>
                    <a:pt x="2490" y="614"/>
                  </a:lnTo>
                  <a:lnTo>
                    <a:pt x="2494" y="620"/>
                  </a:lnTo>
                  <a:lnTo>
                    <a:pt x="2497" y="625"/>
                  </a:lnTo>
                  <a:lnTo>
                    <a:pt x="2499" y="632"/>
                  </a:lnTo>
                  <a:lnTo>
                    <a:pt x="2501" y="638"/>
                  </a:lnTo>
                  <a:lnTo>
                    <a:pt x="2502" y="644"/>
                  </a:lnTo>
                  <a:lnTo>
                    <a:pt x="2502" y="650"/>
                  </a:lnTo>
                  <a:lnTo>
                    <a:pt x="2502" y="657"/>
                  </a:lnTo>
                  <a:lnTo>
                    <a:pt x="2502" y="663"/>
                  </a:lnTo>
                  <a:lnTo>
                    <a:pt x="2500" y="669"/>
                  </a:lnTo>
                  <a:lnTo>
                    <a:pt x="2498" y="676"/>
                  </a:lnTo>
                  <a:lnTo>
                    <a:pt x="2496" y="681"/>
                  </a:lnTo>
                  <a:lnTo>
                    <a:pt x="2493" y="687"/>
                  </a:lnTo>
                  <a:lnTo>
                    <a:pt x="2489" y="692"/>
                  </a:lnTo>
                  <a:lnTo>
                    <a:pt x="2485" y="698"/>
                  </a:lnTo>
                  <a:lnTo>
                    <a:pt x="2481" y="702"/>
                  </a:lnTo>
                  <a:lnTo>
                    <a:pt x="2476" y="706"/>
                  </a:lnTo>
                  <a:lnTo>
                    <a:pt x="2296" y="836"/>
                  </a:lnTo>
                  <a:lnTo>
                    <a:pt x="2304" y="854"/>
                  </a:lnTo>
                  <a:lnTo>
                    <a:pt x="2313" y="871"/>
                  </a:lnTo>
                  <a:lnTo>
                    <a:pt x="2320" y="889"/>
                  </a:lnTo>
                  <a:lnTo>
                    <a:pt x="2328" y="907"/>
                  </a:lnTo>
                  <a:lnTo>
                    <a:pt x="2335" y="925"/>
                  </a:lnTo>
                  <a:lnTo>
                    <a:pt x="2342" y="943"/>
                  </a:lnTo>
                  <a:lnTo>
                    <a:pt x="2348" y="962"/>
                  </a:lnTo>
                  <a:lnTo>
                    <a:pt x="2355" y="980"/>
                  </a:lnTo>
                  <a:lnTo>
                    <a:pt x="2361" y="999"/>
                  </a:lnTo>
                  <a:lnTo>
                    <a:pt x="2366" y="1018"/>
                  </a:lnTo>
                  <a:lnTo>
                    <a:pt x="2372" y="1036"/>
                  </a:lnTo>
                  <a:lnTo>
                    <a:pt x="2376" y="1056"/>
                  </a:lnTo>
                  <a:lnTo>
                    <a:pt x="2381" y="1075"/>
                  </a:lnTo>
                  <a:lnTo>
                    <a:pt x="2385" y="1094"/>
                  </a:lnTo>
                  <a:lnTo>
                    <a:pt x="2389" y="1113"/>
                  </a:lnTo>
                  <a:lnTo>
                    <a:pt x="2393" y="1133"/>
                  </a:lnTo>
                  <a:lnTo>
                    <a:pt x="2614" y="1133"/>
                  </a:lnTo>
                  <a:lnTo>
                    <a:pt x="2621" y="1133"/>
                  </a:lnTo>
                  <a:lnTo>
                    <a:pt x="2627" y="1135"/>
                  </a:lnTo>
                  <a:lnTo>
                    <a:pt x="2634" y="1136"/>
                  </a:lnTo>
                  <a:lnTo>
                    <a:pt x="2640" y="1139"/>
                  </a:lnTo>
                  <a:lnTo>
                    <a:pt x="2645" y="1141"/>
                  </a:lnTo>
                  <a:lnTo>
                    <a:pt x="2651" y="1144"/>
                  </a:lnTo>
                  <a:lnTo>
                    <a:pt x="2656" y="1148"/>
                  </a:lnTo>
                  <a:lnTo>
                    <a:pt x="2661" y="1153"/>
                  </a:lnTo>
                  <a:lnTo>
                    <a:pt x="2665" y="1157"/>
                  </a:lnTo>
                  <a:lnTo>
                    <a:pt x="2669" y="1162"/>
                  </a:lnTo>
                  <a:lnTo>
                    <a:pt x="2672" y="1168"/>
                  </a:lnTo>
                  <a:lnTo>
                    <a:pt x="2675" y="1173"/>
                  </a:lnTo>
                  <a:lnTo>
                    <a:pt x="2677" y="1179"/>
                  </a:lnTo>
                  <a:lnTo>
                    <a:pt x="2679" y="1186"/>
                  </a:lnTo>
                  <a:lnTo>
                    <a:pt x="2680" y="1192"/>
                  </a:lnTo>
                  <a:lnTo>
                    <a:pt x="2680" y="1199"/>
                  </a:lnTo>
                  <a:lnTo>
                    <a:pt x="2680" y="1423"/>
                  </a:lnTo>
                  <a:lnTo>
                    <a:pt x="2680" y="1429"/>
                  </a:lnTo>
                  <a:lnTo>
                    <a:pt x="2679" y="1436"/>
                  </a:lnTo>
                  <a:lnTo>
                    <a:pt x="2677" y="1442"/>
                  </a:lnTo>
                  <a:lnTo>
                    <a:pt x="2675" y="1448"/>
                  </a:lnTo>
                  <a:lnTo>
                    <a:pt x="2672" y="1454"/>
                  </a:lnTo>
                  <a:lnTo>
                    <a:pt x="2669" y="1460"/>
                  </a:lnTo>
                  <a:lnTo>
                    <a:pt x="2665" y="1465"/>
                  </a:lnTo>
                  <a:lnTo>
                    <a:pt x="2661" y="1469"/>
                  </a:lnTo>
                  <a:lnTo>
                    <a:pt x="2656" y="1473"/>
                  </a:lnTo>
                  <a:lnTo>
                    <a:pt x="2651" y="1477"/>
                  </a:lnTo>
                  <a:lnTo>
                    <a:pt x="2645" y="1481"/>
                  </a:lnTo>
                  <a:lnTo>
                    <a:pt x="2640" y="1483"/>
                  </a:lnTo>
                  <a:lnTo>
                    <a:pt x="2634" y="1486"/>
                  </a:lnTo>
                  <a:lnTo>
                    <a:pt x="2627" y="1487"/>
                  </a:lnTo>
                  <a:lnTo>
                    <a:pt x="2621" y="1488"/>
                  </a:lnTo>
                  <a:lnTo>
                    <a:pt x="2614" y="1489"/>
                  </a:lnTo>
                  <a:lnTo>
                    <a:pt x="2393" y="1489"/>
                  </a:lnTo>
                  <a:lnTo>
                    <a:pt x="2389" y="1508"/>
                  </a:lnTo>
                  <a:lnTo>
                    <a:pt x="2385" y="1528"/>
                  </a:lnTo>
                  <a:lnTo>
                    <a:pt x="2381" y="1547"/>
                  </a:lnTo>
                  <a:lnTo>
                    <a:pt x="2376" y="1566"/>
                  </a:lnTo>
                  <a:lnTo>
                    <a:pt x="2372" y="1585"/>
                  </a:lnTo>
                  <a:lnTo>
                    <a:pt x="2366" y="1604"/>
                  </a:lnTo>
                  <a:lnTo>
                    <a:pt x="2361" y="1623"/>
                  </a:lnTo>
                  <a:lnTo>
                    <a:pt x="2355" y="1641"/>
                  </a:lnTo>
                  <a:lnTo>
                    <a:pt x="2348" y="1660"/>
                  </a:lnTo>
                  <a:lnTo>
                    <a:pt x="2342" y="1678"/>
                  </a:lnTo>
                  <a:lnTo>
                    <a:pt x="2335" y="1696"/>
                  </a:lnTo>
                  <a:lnTo>
                    <a:pt x="2328" y="1714"/>
                  </a:lnTo>
                  <a:lnTo>
                    <a:pt x="2320" y="1733"/>
                  </a:lnTo>
                  <a:lnTo>
                    <a:pt x="2313" y="1750"/>
                  </a:lnTo>
                  <a:lnTo>
                    <a:pt x="2304" y="1768"/>
                  </a:lnTo>
                  <a:lnTo>
                    <a:pt x="2296" y="1785"/>
                  </a:lnTo>
                  <a:lnTo>
                    <a:pt x="2476" y="1915"/>
                  </a:lnTo>
                  <a:lnTo>
                    <a:pt x="2481" y="1919"/>
                  </a:lnTo>
                  <a:lnTo>
                    <a:pt x="2485" y="1924"/>
                  </a:lnTo>
                  <a:lnTo>
                    <a:pt x="2489" y="1929"/>
                  </a:lnTo>
                  <a:lnTo>
                    <a:pt x="2493" y="1934"/>
                  </a:lnTo>
                  <a:lnTo>
                    <a:pt x="2496" y="1940"/>
                  </a:lnTo>
                  <a:lnTo>
                    <a:pt x="2498" y="1946"/>
                  </a:lnTo>
                  <a:lnTo>
                    <a:pt x="2500" y="1952"/>
                  </a:lnTo>
                  <a:lnTo>
                    <a:pt x="2502" y="1958"/>
                  </a:lnTo>
                  <a:lnTo>
                    <a:pt x="2502" y="1964"/>
                  </a:lnTo>
                  <a:lnTo>
                    <a:pt x="2502" y="1971"/>
                  </a:lnTo>
                  <a:lnTo>
                    <a:pt x="2502" y="1977"/>
                  </a:lnTo>
                  <a:lnTo>
                    <a:pt x="2501" y="1984"/>
                  </a:lnTo>
                  <a:lnTo>
                    <a:pt x="2499" y="1990"/>
                  </a:lnTo>
                  <a:lnTo>
                    <a:pt x="2497" y="1996"/>
                  </a:lnTo>
                  <a:lnTo>
                    <a:pt x="2494" y="2002"/>
                  </a:lnTo>
                  <a:lnTo>
                    <a:pt x="2490" y="2007"/>
                  </a:lnTo>
                  <a:lnTo>
                    <a:pt x="2358" y="2188"/>
                  </a:lnTo>
                  <a:lnTo>
                    <a:pt x="2354" y="2194"/>
                  </a:lnTo>
                  <a:lnTo>
                    <a:pt x="2350" y="2198"/>
                  </a:lnTo>
                  <a:lnTo>
                    <a:pt x="2344" y="2202"/>
                  </a:lnTo>
                  <a:lnTo>
                    <a:pt x="2339" y="2206"/>
                  </a:lnTo>
                  <a:lnTo>
                    <a:pt x="2333" y="2209"/>
                  </a:lnTo>
                  <a:lnTo>
                    <a:pt x="2327" y="2212"/>
                  </a:lnTo>
                  <a:lnTo>
                    <a:pt x="2321" y="2213"/>
                  </a:lnTo>
                  <a:lnTo>
                    <a:pt x="2315" y="2214"/>
                  </a:lnTo>
                  <a:lnTo>
                    <a:pt x="2309" y="2215"/>
                  </a:lnTo>
                  <a:lnTo>
                    <a:pt x="2303" y="2216"/>
                  </a:lnTo>
                  <a:lnTo>
                    <a:pt x="2296" y="2215"/>
                  </a:lnTo>
                  <a:lnTo>
                    <a:pt x="2290" y="2214"/>
                  </a:lnTo>
                  <a:lnTo>
                    <a:pt x="2284" y="2212"/>
                  </a:lnTo>
                  <a:lnTo>
                    <a:pt x="2278" y="2210"/>
                  </a:lnTo>
                  <a:lnTo>
                    <a:pt x="2272" y="2206"/>
                  </a:lnTo>
                  <a:lnTo>
                    <a:pt x="2266" y="2203"/>
                  </a:lnTo>
                  <a:lnTo>
                    <a:pt x="2087" y="2073"/>
                  </a:lnTo>
                  <a:lnTo>
                    <a:pt x="2073" y="2086"/>
                  </a:lnTo>
                  <a:lnTo>
                    <a:pt x="2058" y="2099"/>
                  </a:lnTo>
                  <a:lnTo>
                    <a:pt x="2044" y="2112"/>
                  </a:lnTo>
                  <a:lnTo>
                    <a:pt x="2029" y="2125"/>
                  </a:lnTo>
                  <a:lnTo>
                    <a:pt x="2014" y="2138"/>
                  </a:lnTo>
                  <a:lnTo>
                    <a:pt x="1999" y="2150"/>
                  </a:lnTo>
                  <a:lnTo>
                    <a:pt x="1983" y="2162"/>
                  </a:lnTo>
                  <a:lnTo>
                    <a:pt x="1968" y="2173"/>
                  </a:lnTo>
                  <a:lnTo>
                    <a:pt x="1952" y="2185"/>
                  </a:lnTo>
                  <a:lnTo>
                    <a:pt x="1935" y="2196"/>
                  </a:lnTo>
                  <a:lnTo>
                    <a:pt x="1919" y="2206"/>
                  </a:lnTo>
                  <a:lnTo>
                    <a:pt x="1902" y="2217"/>
                  </a:lnTo>
                  <a:lnTo>
                    <a:pt x="1886" y="2227"/>
                  </a:lnTo>
                  <a:lnTo>
                    <a:pt x="1869" y="2237"/>
                  </a:lnTo>
                  <a:lnTo>
                    <a:pt x="1851" y="2247"/>
                  </a:lnTo>
                  <a:lnTo>
                    <a:pt x="1834" y="2256"/>
                  </a:lnTo>
                  <a:lnTo>
                    <a:pt x="1903" y="2466"/>
                  </a:lnTo>
                  <a:lnTo>
                    <a:pt x="1904" y="2473"/>
                  </a:lnTo>
                  <a:lnTo>
                    <a:pt x="1905" y="2480"/>
                  </a:lnTo>
                  <a:lnTo>
                    <a:pt x="1906" y="2487"/>
                  </a:lnTo>
                  <a:lnTo>
                    <a:pt x="1906" y="2493"/>
                  </a:lnTo>
                  <a:lnTo>
                    <a:pt x="1905" y="2499"/>
                  </a:lnTo>
                  <a:lnTo>
                    <a:pt x="1904" y="2505"/>
                  </a:lnTo>
                  <a:lnTo>
                    <a:pt x="1901" y="2511"/>
                  </a:lnTo>
                  <a:lnTo>
                    <a:pt x="1899" y="2517"/>
                  </a:lnTo>
                  <a:lnTo>
                    <a:pt x="1895" y="2523"/>
                  </a:lnTo>
                  <a:lnTo>
                    <a:pt x="1892" y="2528"/>
                  </a:lnTo>
                  <a:lnTo>
                    <a:pt x="1888" y="2532"/>
                  </a:lnTo>
                  <a:lnTo>
                    <a:pt x="1883" y="2537"/>
                  </a:lnTo>
                  <a:lnTo>
                    <a:pt x="1878" y="2541"/>
                  </a:lnTo>
                  <a:lnTo>
                    <a:pt x="1873" y="2544"/>
                  </a:lnTo>
                  <a:lnTo>
                    <a:pt x="1867" y="2547"/>
                  </a:lnTo>
                  <a:lnTo>
                    <a:pt x="1861" y="2550"/>
                  </a:lnTo>
                  <a:lnTo>
                    <a:pt x="1648" y="2619"/>
                  </a:lnTo>
                  <a:lnTo>
                    <a:pt x="1641" y="2621"/>
                  </a:lnTo>
                  <a:lnTo>
                    <a:pt x="1635" y="2622"/>
                  </a:lnTo>
                  <a:lnTo>
                    <a:pt x="1628" y="2622"/>
                  </a:lnTo>
                  <a:lnTo>
                    <a:pt x="1621" y="2622"/>
                  </a:lnTo>
                  <a:lnTo>
                    <a:pt x="1615" y="2621"/>
                  </a:lnTo>
                  <a:lnTo>
                    <a:pt x="1609" y="2620"/>
                  </a:lnTo>
                  <a:lnTo>
                    <a:pt x="1603" y="2618"/>
                  </a:lnTo>
                  <a:lnTo>
                    <a:pt x="1597" y="2615"/>
                  </a:lnTo>
                  <a:lnTo>
                    <a:pt x="1592" y="2612"/>
                  </a:lnTo>
                  <a:lnTo>
                    <a:pt x="1586" y="2608"/>
                  </a:lnTo>
                  <a:lnTo>
                    <a:pt x="1582" y="2604"/>
                  </a:lnTo>
                  <a:lnTo>
                    <a:pt x="1577" y="2599"/>
                  </a:lnTo>
                  <a:lnTo>
                    <a:pt x="1574" y="2594"/>
                  </a:lnTo>
                  <a:lnTo>
                    <a:pt x="1570" y="2589"/>
                  </a:lnTo>
                  <a:lnTo>
                    <a:pt x="1567" y="2583"/>
                  </a:lnTo>
                  <a:lnTo>
                    <a:pt x="1564" y="2577"/>
                  </a:lnTo>
                  <a:lnTo>
                    <a:pt x="1496" y="2366"/>
                  </a:lnTo>
                  <a:lnTo>
                    <a:pt x="1477" y="2368"/>
                  </a:lnTo>
                  <a:lnTo>
                    <a:pt x="1458" y="2371"/>
                  </a:lnTo>
                  <a:lnTo>
                    <a:pt x="1438" y="2372"/>
                  </a:lnTo>
                  <a:lnTo>
                    <a:pt x="1419" y="2374"/>
                  </a:lnTo>
                  <a:lnTo>
                    <a:pt x="1399" y="2376"/>
                  </a:lnTo>
                  <a:lnTo>
                    <a:pt x="1380" y="2376"/>
                  </a:lnTo>
                  <a:lnTo>
                    <a:pt x="1359" y="2377"/>
                  </a:lnTo>
                  <a:lnTo>
                    <a:pt x="1340" y="2377"/>
                  </a:lnTo>
                  <a:lnTo>
                    <a:pt x="1320" y="2377"/>
                  </a:lnTo>
                  <a:lnTo>
                    <a:pt x="1300" y="2376"/>
                  </a:lnTo>
                  <a:lnTo>
                    <a:pt x="1281" y="2376"/>
                  </a:lnTo>
                  <a:lnTo>
                    <a:pt x="1261" y="2374"/>
                  </a:lnTo>
                  <a:lnTo>
                    <a:pt x="1241" y="2372"/>
                  </a:lnTo>
                  <a:lnTo>
                    <a:pt x="1222" y="2371"/>
                  </a:lnTo>
                  <a:lnTo>
                    <a:pt x="1203" y="2368"/>
                  </a:lnTo>
                  <a:lnTo>
                    <a:pt x="1183" y="2366"/>
                  </a:lnTo>
                  <a:lnTo>
                    <a:pt x="1116" y="2577"/>
                  </a:lnTo>
                  <a:lnTo>
                    <a:pt x="1113" y="2583"/>
                  </a:lnTo>
                  <a:lnTo>
                    <a:pt x="1110" y="2589"/>
                  </a:lnTo>
                  <a:lnTo>
                    <a:pt x="1106" y="2594"/>
                  </a:lnTo>
                  <a:lnTo>
                    <a:pt x="1103" y="2599"/>
                  </a:lnTo>
                  <a:lnTo>
                    <a:pt x="1098" y="2604"/>
                  </a:lnTo>
                  <a:lnTo>
                    <a:pt x="1093" y="2608"/>
                  </a:lnTo>
                  <a:lnTo>
                    <a:pt x="1088" y="2612"/>
                  </a:lnTo>
                  <a:lnTo>
                    <a:pt x="1083" y="2615"/>
                  </a:lnTo>
                  <a:lnTo>
                    <a:pt x="1077" y="2618"/>
                  </a:lnTo>
                  <a:lnTo>
                    <a:pt x="1071" y="2620"/>
                  </a:lnTo>
                  <a:lnTo>
                    <a:pt x="1065" y="2621"/>
                  </a:lnTo>
                  <a:lnTo>
                    <a:pt x="1058" y="2622"/>
                  </a:lnTo>
                  <a:lnTo>
                    <a:pt x="1052" y="2622"/>
                  </a:lnTo>
                  <a:lnTo>
                    <a:pt x="1045" y="2622"/>
                  </a:lnTo>
                  <a:lnTo>
                    <a:pt x="1039" y="2621"/>
                  </a:lnTo>
                  <a:lnTo>
                    <a:pt x="1032" y="2619"/>
                  </a:lnTo>
                  <a:lnTo>
                    <a:pt x="819" y="2550"/>
                  </a:lnTo>
                  <a:lnTo>
                    <a:pt x="813" y="2547"/>
                  </a:lnTo>
                  <a:lnTo>
                    <a:pt x="807" y="2544"/>
                  </a:lnTo>
                  <a:lnTo>
                    <a:pt x="802" y="2541"/>
                  </a:lnTo>
                  <a:lnTo>
                    <a:pt x="797" y="2537"/>
                  </a:lnTo>
                  <a:lnTo>
                    <a:pt x="792" y="2532"/>
                  </a:lnTo>
                  <a:lnTo>
                    <a:pt x="788" y="2528"/>
                  </a:lnTo>
                  <a:lnTo>
                    <a:pt x="784" y="2523"/>
                  </a:lnTo>
                  <a:lnTo>
                    <a:pt x="781" y="2517"/>
                  </a:lnTo>
                  <a:lnTo>
                    <a:pt x="778" y="2511"/>
                  </a:lnTo>
                  <a:lnTo>
                    <a:pt x="776" y="2505"/>
                  </a:lnTo>
                  <a:lnTo>
                    <a:pt x="775" y="2499"/>
                  </a:lnTo>
                  <a:lnTo>
                    <a:pt x="774" y="2493"/>
                  </a:lnTo>
                  <a:lnTo>
                    <a:pt x="774" y="2487"/>
                  </a:lnTo>
                  <a:lnTo>
                    <a:pt x="774" y="2480"/>
                  </a:lnTo>
                  <a:lnTo>
                    <a:pt x="775" y="2473"/>
                  </a:lnTo>
                  <a:lnTo>
                    <a:pt x="777" y="2466"/>
                  </a:lnTo>
                  <a:lnTo>
                    <a:pt x="846" y="2256"/>
                  </a:lnTo>
                  <a:lnTo>
                    <a:pt x="828" y="2247"/>
                  </a:lnTo>
                  <a:lnTo>
                    <a:pt x="811" y="2237"/>
                  </a:lnTo>
                  <a:lnTo>
                    <a:pt x="794" y="2227"/>
                  </a:lnTo>
                  <a:lnTo>
                    <a:pt x="777" y="2217"/>
                  </a:lnTo>
                  <a:lnTo>
                    <a:pt x="761" y="2206"/>
                  </a:lnTo>
                  <a:lnTo>
                    <a:pt x="744" y="2196"/>
                  </a:lnTo>
                  <a:lnTo>
                    <a:pt x="728" y="2185"/>
                  </a:lnTo>
                  <a:lnTo>
                    <a:pt x="712" y="2173"/>
                  </a:lnTo>
                  <a:lnTo>
                    <a:pt x="696" y="2162"/>
                  </a:lnTo>
                  <a:lnTo>
                    <a:pt x="681" y="2150"/>
                  </a:lnTo>
                  <a:lnTo>
                    <a:pt x="666" y="2137"/>
                  </a:lnTo>
                  <a:lnTo>
                    <a:pt x="651" y="2125"/>
                  </a:lnTo>
                  <a:lnTo>
                    <a:pt x="636" y="2112"/>
                  </a:lnTo>
                  <a:lnTo>
                    <a:pt x="621" y="2099"/>
                  </a:lnTo>
                  <a:lnTo>
                    <a:pt x="607" y="2086"/>
                  </a:lnTo>
                  <a:lnTo>
                    <a:pt x="593" y="2072"/>
                  </a:lnTo>
                  <a:lnTo>
                    <a:pt x="414" y="2203"/>
                  </a:lnTo>
                  <a:lnTo>
                    <a:pt x="408" y="2206"/>
                  </a:lnTo>
                  <a:lnTo>
                    <a:pt x="402" y="2210"/>
                  </a:lnTo>
                  <a:lnTo>
                    <a:pt x="396" y="2212"/>
                  </a:lnTo>
                  <a:lnTo>
                    <a:pt x="390" y="2214"/>
                  </a:lnTo>
                  <a:lnTo>
                    <a:pt x="383" y="2215"/>
                  </a:lnTo>
                  <a:lnTo>
                    <a:pt x="377" y="2216"/>
                  </a:lnTo>
                  <a:lnTo>
                    <a:pt x="371" y="2216"/>
                  </a:lnTo>
                  <a:lnTo>
                    <a:pt x="365" y="2215"/>
                  </a:lnTo>
                  <a:lnTo>
                    <a:pt x="358" y="2213"/>
                  </a:lnTo>
                  <a:lnTo>
                    <a:pt x="352" y="2212"/>
                  </a:lnTo>
                  <a:lnTo>
                    <a:pt x="346" y="2209"/>
                  </a:lnTo>
                  <a:lnTo>
                    <a:pt x="340" y="2206"/>
                  </a:lnTo>
                  <a:lnTo>
                    <a:pt x="336" y="2202"/>
                  </a:lnTo>
                  <a:lnTo>
                    <a:pt x="330" y="2198"/>
                  </a:lnTo>
                  <a:lnTo>
                    <a:pt x="326" y="2194"/>
                  </a:lnTo>
                  <a:lnTo>
                    <a:pt x="321" y="2188"/>
                  </a:lnTo>
                  <a:lnTo>
                    <a:pt x="189" y="2007"/>
                  </a:lnTo>
                  <a:lnTo>
                    <a:pt x="186" y="2002"/>
                  </a:lnTo>
                  <a:lnTo>
                    <a:pt x="183" y="1996"/>
                  </a:lnTo>
                  <a:lnTo>
                    <a:pt x="181" y="1990"/>
                  </a:lnTo>
                  <a:lnTo>
                    <a:pt x="179" y="1984"/>
                  </a:lnTo>
                  <a:lnTo>
                    <a:pt x="178" y="1977"/>
                  </a:lnTo>
                  <a:lnTo>
                    <a:pt x="177" y="1971"/>
                  </a:lnTo>
                  <a:lnTo>
                    <a:pt x="177" y="1964"/>
                  </a:lnTo>
                  <a:lnTo>
                    <a:pt x="178" y="1958"/>
                  </a:lnTo>
                  <a:lnTo>
                    <a:pt x="179" y="1952"/>
                  </a:lnTo>
                  <a:lnTo>
                    <a:pt x="181" y="1946"/>
                  </a:lnTo>
                  <a:lnTo>
                    <a:pt x="184" y="1940"/>
                  </a:lnTo>
                  <a:lnTo>
                    <a:pt x="187" y="1934"/>
                  </a:lnTo>
                  <a:lnTo>
                    <a:pt x="190" y="1929"/>
                  </a:lnTo>
                  <a:lnTo>
                    <a:pt x="194" y="1924"/>
                  </a:lnTo>
                  <a:lnTo>
                    <a:pt x="199" y="1920"/>
                  </a:lnTo>
                  <a:lnTo>
                    <a:pt x="204" y="1915"/>
                  </a:lnTo>
                  <a:lnTo>
                    <a:pt x="383" y="1785"/>
                  </a:lnTo>
                  <a:lnTo>
                    <a:pt x="375" y="1768"/>
                  </a:lnTo>
                  <a:lnTo>
                    <a:pt x="367" y="1750"/>
                  </a:lnTo>
                  <a:lnTo>
                    <a:pt x="359" y="1733"/>
                  </a:lnTo>
                  <a:lnTo>
                    <a:pt x="352" y="1714"/>
                  </a:lnTo>
                  <a:lnTo>
                    <a:pt x="344" y="1696"/>
                  </a:lnTo>
                  <a:lnTo>
                    <a:pt x="338" y="1678"/>
                  </a:lnTo>
                  <a:lnTo>
                    <a:pt x="331" y="1660"/>
                  </a:lnTo>
                  <a:lnTo>
                    <a:pt x="325" y="1641"/>
                  </a:lnTo>
                  <a:lnTo>
                    <a:pt x="319" y="1623"/>
                  </a:lnTo>
                  <a:lnTo>
                    <a:pt x="313" y="1604"/>
                  </a:lnTo>
                  <a:lnTo>
                    <a:pt x="308" y="1585"/>
                  </a:lnTo>
                  <a:lnTo>
                    <a:pt x="303" y="1566"/>
                  </a:lnTo>
                  <a:lnTo>
                    <a:pt x="299" y="1547"/>
                  </a:lnTo>
                  <a:lnTo>
                    <a:pt x="295" y="1528"/>
                  </a:lnTo>
                  <a:lnTo>
                    <a:pt x="291" y="1508"/>
                  </a:lnTo>
                  <a:lnTo>
                    <a:pt x="287" y="1489"/>
                  </a:lnTo>
                  <a:lnTo>
                    <a:pt x="66" y="1489"/>
                  </a:lnTo>
                  <a:lnTo>
                    <a:pt x="59" y="1488"/>
                  </a:lnTo>
                  <a:lnTo>
                    <a:pt x="52" y="1487"/>
                  </a:lnTo>
                  <a:lnTo>
                    <a:pt x="46" y="1486"/>
                  </a:lnTo>
                  <a:lnTo>
                    <a:pt x="40" y="1483"/>
                  </a:lnTo>
                  <a:lnTo>
                    <a:pt x="34" y="1481"/>
                  </a:lnTo>
                  <a:lnTo>
                    <a:pt x="29" y="1477"/>
                  </a:lnTo>
                  <a:lnTo>
                    <a:pt x="23" y="1473"/>
                  </a:lnTo>
                  <a:lnTo>
                    <a:pt x="19" y="1469"/>
                  </a:lnTo>
                  <a:lnTo>
                    <a:pt x="15" y="1465"/>
                  </a:lnTo>
                  <a:lnTo>
                    <a:pt x="11" y="1460"/>
                  </a:lnTo>
                  <a:lnTo>
                    <a:pt x="7" y="1454"/>
                  </a:lnTo>
                  <a:lnTo>
                    <a:pt x="5" y="1448"/>
                  </a:lnTo>
                  <a:lnTo>
                    <a:pt x="2" y="1442"/>
                  </a:lnTo>
                  <a:lnTo>
                    <a:pt x="1" y="1436"/>
                  </a:lnTo>
                  <a:lnTo>
                    <a:pt x="0" y="1429"/>
                  </a:lnTo>
                  <a:lnTo>
                    <a:pt x="0" y="1423"/>
                  </a:lnTo>
                  <a:lnTo>
                    <a:pt x="0" y="1199"/>
                  </a:lnTo>
                  <a:lnTo>
                    <a:pt x="0" y="1192"/>
                  </a:lnTo>
                  <a:lnTo>
                    <a:pt x="1" y="1186"/>
                  </a:lnTo>
                  <a:lnTo>
                    <a:pt x="2" y="1179"/>
                  </a:lnTo>
                  <a:lnTo>
                    <a:pt x="5" y="1173"/>
                  </a:lnTo>
                  <a:lnTo>
                    <a:pt x="7" y="1168"/>
                  </a:lnTo>
                  <a:lnTo>
                    <a:pt x="11" y="1162"/>
                  </a:lnTo>
                  <a:lnTo>
                    <a:pt x="15" y="1157"/>
                  </a:lnTo>
                  <a:lnTo>
                    <a:pt x="19" y="1153"/>
                  </a:lnTo>
                  <a:lnTo>
                    <a:pt x="23" y="1148"/>
                  </a:lnTo>
                  <a:lnTo>
                    <a:pt x="29" y="1144"/>
                  </a:lnTo>
                  <a:lnTo>
                    <a:pt x="34" y="1141"/>
                  </a:lnTo>
                  <a:lnTo>
                    <a:pt x="40" y="1139"/>
                  </a:lnTo>
                  <a:lnTo>
                    <a:pt x="46" y="1136"/>
                  </a:lnTo>
                  <a:lnTo>
                    <a:pt x="52" y="1135"/>
                  </a:lnTo>
                  <a:lnTo>
                    <a:pt x="59" y="1133"/>
                  </a:lnTo>
                  <a:lnTo>
                    <a:pt x="66" y="1133"/>
                  </a:lnTo>
                  <a:lnTo>
                    <a:pt x="287" y="1133"/>
                  </a:lnTo>
                  <a:lnTo>
                    <a:pt x="291" y="1113"/>
                  </a:lnTo>
                  <a:lnTo>
                    <a:pt x="295" y="1094"/>
                  </a:lnTo>
                  <a:lnTo>
                    <a:pt x="299" y="1075"/>
                  </a:lnTo>
                  <a:lnTo>
                    <a:pt x="303" y="1056"/>
                  </a:lnTo>
                  <a:lnTo>
                    <a:pt x="308" y="1036"/>
                  </a:lnTo>
                  <a:lnTo>
                    <a:pt x="313" y="1017"/>
                  </a:lnTo>
                  <a:lnTo>
                    <a:pt x="319" y="998"/>
                  </a:lnTo>
                  <a:lnTo>
                    <a:pt x="325" y="980"/>
                  </a:lnTo>
                  <a:lnTo>
                    <a:pt x="331" y="962"/>
                  </a:lnTo>
                  <a:lnTo>
                    <a:pt x="338" y="943"/>
                  </a:lnTo>
                  <a:lnTo>
                    <a:pt x="344" y="925"/>
                  </a:lnTo>
                  <a:lnTo>
                    <a:pt x="352" y="907"/>
                  </a:lnTo>
                  <a:lnTo>
                    <a:pt x="359" y="889"/>
                  </a:lnTo>
                  <a:lnTo>
                    <a:pt x="367" y="871"/>
                  </a:lnTo>
                  <a:lnTo>
                    <a:pt x="375" y="854"/>
                  </a:lnTo>
                  <a:lnTo>
                    <a:pt x="383" y="836"/>
                  </a:lnTo>
                  <a:lnTo>
                    <a:pt x="204" y="706"/>
                  </a:lnTo>
                  <a:lnTo>
                    <a:pt x="199" y="702"/>
                  </a:lnTo>
                  <a:lnTo>
                    <a:pt x="194" y="697"/>
                  </a:lnTo>
                  <a:lnTo>
                    <a:pt x="190" y="692"/>
                  </a:lnTo>
                  <a:lnTo>
                    <a:pt x="187" y="687"/>
                  </a:lnTo>
                  <a:lnTo>
                    <a:pt x="184" y="681"/>
                  </a:lnTo>
                  <a:lnTo>
                    <a:pt x="181" y="676"/>
                  </a:lnTo>
                  <a:lnTo>
                    <a:pt x="179" y="669"/>
                  </a:lnTo>
                  <a:lnTo>
                    <a:pt x="178" y="663"/>
                  </a:lnTo>
                  <a:lnTo>
                    <a:pt x="177" y="657"/>
                  </a:lnTo>
                  <a:lnTo>
                    <a:pt x="177" y="650"/>
                  </a:lnTo>
                  <a:lnTo>
                    <a:pt x="178" y="644"/>
                  </a:lnTo>
                  <a:lnTo>
                    <a:pt x="179" y="638"/>
                  </a:lnTo>
                  <a:lnTo>
                    <a:pt x="181" y="632"/>
                  </a:lnTo>
                  <a:lnTo>
                    <a:pt x="183" y="625"/>
                  </a:lnTo>
                  <a:lnTo>
                    <a:pt x="186" y="620"/>
                  </a:lnTo>
                  <a:lnTo>
                    <a:pt x="189" y="614"/>
                  </a:lnTo>
                  <a:lnTo>
                    <a:pt x="321" y="433"/>
                  </a:lnTo>
                  <a:lnTo>
                    <a:pt x="326" y="428"/>
                  </a:lnTo>
                  <a:lnTo>
                    <a:pt x="330" y="423"/>
                  </a:lnTo>
                  <a:lnTo>
                    <a:pt x="336" y="419"/>
                  </a:lnTo>
                  <a:lnTo>
                    <a:pt x="340" y="415"/>
                  </a:lnTo>
                  <a:lnTo>
                    <a:pt x="346" y="412"/>
                  </a:lnTo>
                  <a:lnTo>
                    <a:pt x="352" y="410"/>
                  </a:lnTo>
                  <a:lnTo>
                    <a:pt x="358" y="408"/>
                  </a:lnTo>
                  <a:lnTo>
                    <a:pt x="365" y="407"/>
                  </a:lnTo>
                  <a:lnTo>
                    <a:pt x="371" y="406"/>
                  </a:lnTo>
                  <a:lnTo>
                    <a:pt x="377" y="406"/>
                  </a:lnTo>
                  <a:lnTo>
                    <a:pt x="383" y="407"/>
                  </a:lnTo>
                  <a:lnTo>
                    <a:pt x="390" y="408"/>
                  </a:lnTo>
                  <a:lnTo>
                    <a:pt x="396" y="410"/>
                  </a:lnTo>
                  <a:lnTo>
                    <a:pt x="402" y="412"/>
                  </a:lnTo>
                  <a:lnTo>
                    <a:pt x="408" y="415"/>
                  </a:lnTo>
                  <a:lnTo>
                    <a:pt x="414" y="419"/>
                  </a:lnTo>
                  <a:lnTo>
                    <a:pt x="593" y="549"/>
                  </a:lnTo>
                  <a:lnTo>
                    <a:pt x="607" y="535"/>
                  </a:lnTo>
                  <a:lnTo>
                    <a:pt x="621" y="522"/>
                  </a:lnTo>
                  <a:lnTo>
                    <a:pt x="636" y="509"/>
                  </a:lnTo>
                  <a:lnTo>
                    <a:pt x="651" y="496"/>
                  </a:lnTo>
                  <a:lnTo>
                    <a:pt x="666" y="484"/>
                  </a:lnTo>
                  <a:lnTo>
                    <a:pt x="681" y="472"/>
                  </a:lnTo>
                  <a:lnTo>
                    <a:pt x="696" y="460"/>
                  </a:lnTo>
                  <a:lnTo>
                    <a:pt x="712" y="448"/>
                  </a:lnTo>
                  <a:lnTo>
                    <a:pt x="728" y="437"/>
                  </a:lnTo>
                  <a:lnTo>
                    <a:pt x="744" y="426"/>
                  </a:lnTo>
                  <a:lnTo>
                    <a:pt x="761" y="415"/>
                  </a:lnTo>
                  <a:lnTo>
                    <a:pt x="777" y="405"/>
                  </a:lnTo>
                  <a:lnTo>
                    <a:pt x="794" y="394"/>
                  </a:lnTo>
                  <a:lnTo>
                    <a:pt x="811" y="384"/>
                  </a:lnTo>
                  <a:lnTo>
                    <a:pt x="828" y="375"/>
                  </a:lnTo>
                  <a:lnTo>
                    <a:pt x="846" y="365"/>
                  </a:lnTo>
                  <a:lnTo>
                    <a:pt x="777" y="155"/>
                  </a:lnTo>
                  <a:lnTo>
                    <a:pt x="775" y="148"/>
                  </a:lnTo>
                  <a:lnTo>
                    <a:pt x="774" y="141"/>
                  </a:lnTo>
                  <a:lnTo>
                    <a:pt x="774" y="135"/>
                  </a:lnTo>
                  <a:lnTo>
                    <a:pt x="774" y="129"/>
                  </a:lnTo>
                  <a:lnTo>
                    <a:pt x="774" y="122"/>
                  </a:lnTo>
                  <a:lnTo>
                    <a:pt x="776" y="116"/>
                  </a:lnTo>
                  <a:lnTo>
                    <a:pt x="778" y="110"/>
                  </a:lnTo>
                  <a:lnTo>
                    <a:pt x="781" y="105"/>
                  </a:lnTo>
                  <a:lnTo>
                    <a:pt x="784" y="99"/>
                  </a:lnTo>
                  <a:lnTo>
                    <a:pt x="788" y="94"/>
                  </a:lnTo>
                  <a:lnTo>
                    <a:pt x="792" y="89"/>
                  </a:lnTo>
                  <a:lnTo>
                    <a:pt x="797" y="85"/>
                  </a:lnTo>
                  <a:lnTo>
                    <a:pt x="802" y="81"/>
                  </a:lnTo>
                  <a:lnTo>
                    <a:pt x="807" y="77"/>
                  </a:lnTo>
                  <a:lnTo>
                    <a:pt x="813" y="74"/>
                  </a:lnTo>
                  <a:lnTo>
                    <a:pt x="819" y="72"/>
                  </a:lnTo>
                  <a:lnTo>
                    <a:pt x="1032" y="2"/>
                  </a:lnTo>
                  <a:lnTo>
                    <a:pt x="1039" y="1"/>
                  </a:lnTo>
                  <a:lnTo>
                    <a:pt x="1045" y="0"/>
                  </a:lnTo>
                  <a:lnTo>
                    <a:pt x="1052" y="0"/>
                  </a:lnTo>
                  <a:close/>
                </a:path>
              </a:pathLst>
            </a:custGeom>
            <a:solidFill>
              <a:srgbClr val="3CD6D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2" name="path"/>
            <p:cNvSpPr/>
            <p:nvPr/>
          </p:nvSpPr>
          <p:spPr>
            <a:xfrm>
              <a:off x="1090925" y="0"/>
              <a:ext cx="2204932" cy="2157159"/>
            </a:xfrm>
            <a:custGeom>
              <a:rect l="0" t="0" r="0" b="0"/>
              <a:pathLst>
                <a:path w="3471" h="3397">
                  <a:moveTo>
                    <a:pt x="1736" y="648"/>
                  </a:moveTo>
                  <a:cubicBezTo>
                    <a:pt x="1156" y="648"/>
                    <a:pt x="686" y="1118"/>
                    <a:pt x="686" y="1698"/>
                  </a:cubicBezTo>
                  <a:lnTo>
                    <a:pt x="686" y="1698"/>
                  </a:lnTo>
                  <a:cubicBezTo>
                    <a:pt x="686" y="2278"/>
                    <a:pt x="1156" y="2748"/>
                    <a:pt x="1736" y="2748"/>
                  </a:cubicBezTo>
                  <a:lnTo>
                    <a:pt x="1736" y="2748"/>
                  </a:lnTo>
                  <a:cubicBezTo>
                    <a:pt x="2316" y="2748"/>
                    <a:pt x="2786" y="2278"/>
                    <a:pt x="2786" y="1698"/>
                  </a:cubicBezTo>
                  <a:lnTo>
                    <a:pt x="2786" y="1698"/>
                  </a:lnTo>
                  <a:cubicBezTo>
                    <a:pt x="2786" y="1118"/>
                    <a:pt x="2316" y="648"/>
                    <a:pt x="1736" y="648"/>
                  </a:cubicBezTo>
                  <a:moveTo>
                    <a:pt x="1363" y="0"/>
                  </a:moveTo>
                  <a:lnTo>
                    <a:pt x="1371" y="0"/>
                  </a:lnTo>
                  <a:lnTo>
                    <a:pt x="1379" y="1"/>
                  </a:lnTo>
                  <a:lnTo>
                    <a:pt x="1387" y="3"/>
                  </a:lnTo>
                  <a:lnTo>
                    <a:pt x="1395" y="5"/>
                  </a:lnTo>
                  <a:lnTo>
                    <a:pt x="1403" y="9"/>
                  </a:lnTo>
                  <a:lnTo>
                    <a:pt x="1410" y="13"/>
                  </a:lnTo>
                  <a:lnTo>
                    <a:pt x="1416" y="18"/>
                  </a:lnTo>
                  <a:lnTo>
                    <a:pt x="1423" y="23"/>
                  </a:lnTo>
                  <a:lnTo>
                    <a:pt x="1428" y="29"/>
                  </a:lnTo>
                  <a:lnTo>
                    <a:pt x="1433" y="35"/>
                  </a:lnTo>
                  <a:lnTo>
                    <a:pt x="1438" y="43"/>
                  </a:lnTo>
                  <a:lnTo>
                    <a:pt x="1442" y="50"/>
                  </a:lnTo>
                  <a:lnTo>
                    <a:pt x="1445" y="58"/>
                  </a:lnTo>
                  <a:lnTo>
                    <a:pt x="1533" y="331"/>
                  </a:lnTo>
                  <a:lnTo>
                    <a:pt x="1558" y="328"/>
                  </a:lnTo>
                  <a:lnTo>
                    <a:pt x="1583" y="325"/>
                  </a:lnTo>
                  <a:lnTo>
                    <a:pt x="1608" y="322"/>
                  </a:lnTo>
                  <a:lnTo>
                    <a:pt x="1634" y="320"/>
                  </a:lnTo>
                  <a:lnTo>
                    <a:pt x="1659" y="319"/>
                  </a:lnTo>
                  <a:lnTo>
                    <a:pt x="1684" y="317"/>
                  </a:lnTo>
                  <a:lnTo>
                    <a:pt x="1710" y="317"/>
                  </a:lnTo>
                  <a:lnTo>
                    <a:pt x="1736" y="317"/>
                  </a:lnTo>
                  <a:lnTo>
                    <a:pt x="1761" y="317"/>
                  </a:lnTo>
                  <a:lnTo>
                    <a:pt x="1787" y="317"/>
                  </a:lnTo>
                  <a:lnTo>
                    <a:pt x="1812" y="319"/>
                  </a:lnTo>
                  <a:lnTo>
                    <a:pt x="1838" y="320"/>
                  </a:lnTo>
                  <a:lnTo>
                    <a:pt x="1863" y="322"/>
                  </a:lnTo>
                  <a:lnTo>
                    <a:pt x="1888" y="325"/>
                  </a:lnTo>
                  <a:lnTo>
                    <a:pt x="1913" y="328"/>
                  </a:lnTo>
                  <a:lnTo>
                    <a:pt x="1938" y="331"/>
                  </a:lnTo>
                  <a:lnTo>
                    <a:pt x="2026" y="58"/>
                  </a:lnTo>
                  <a:lnTo>
                    <a:pt x="2030" y="50"/>
                  </a:lnTo>
                  <a:lnTo>
                    <a:pt x="2034" y="43"/>
                  </a:lnTo>
                  <a:lnTo>
                    <a:pt x="2038" y="35"/>
                  </a:lnTo>
                  <a:lnTo>
                    <a:pt x="2043" y="29"/>
                  </a:lnTo>
                  <a:lnTo>
                    <a:pt x="2049" y="23"/>
                  </a:lnTo>
                  <a:lnTo>
                    <a:pt x="2055" y="18"/>
                  </a:lnTo>
                  <a:lnTo>
                    <a:pt x="2062" y="13"/>
                  </a:lnTo>
                  <a:lnTo>
                    <a:pt x="2069" y="9"/>
                  </a:lnTo>
                  <a:lnTo>
                    <a:pt x="2077" y="5"/>
                  </a:lnTo>
                  <a:lnTo>
                    <a:pt x="2084" y="3"/>
                  </a:lnTo>
                  <a:lnTo>
                    <a:pt x="2092" y="1"/>
                  </a:lnTo>
                  <a:lnTo>
                    <a:pt x="2100" y="0"/>
                  </a:lnTo>
                  <a:lnTo>
                    <a:pt x="2109" y="0"/>
                  </a:lnTo>
                  <a:lnTo>
                    <a:pt x="2117" y="0"/>
                  </a:lnTo>
                  <a:lnTo>
                    <a:pt x="2126" y="1"/>
                  </a:lnTo>
                  <a:lnTo>
                    <a:pt x="2134" y="3"/>
                  </a:lnTo>
                  <a:lnTo>
                    <a:pt x="2409" y="93"/>
                  </a:lnTo>
                  <a:lnTo>
                    <a:pt x="2418" y="96"/>
                  </a:lnTo>
                  <a:lnTo>
                    <a:pt x="2426" y="100"/>
                  </a:lnTo>
                  <a:lnTo>
                    <a:pt x="2433" y="104"/>
                  </a:lnTo>
                  <a:lnTo>
                    <a:pt x="2440" y="109"/>
                  </a:lnTo>
                  <a:lnTo>
                    <a:pt x="2446" y="116"/>
                  </a:lnTo>
                  <a:lnTo>
                    <a:pt x="2451" y="122"/>
                  </a:lnTo>
                  <a:lnTo>
                    <a:pt x="2455" y="128"/>
                  </a:lnTo>
                  <a:lnTo>
                    <a:pt x="2460" y="135"/>
                  </a:lnTo>
                  <a:lnTo>
                    <a:pt x="2463" y="143"/>
                  </a:lnTo>
                  <a:lnTo>
                    <a:pt x="2466" y="151"/>
                  </a:lnTo>
                  <a:lnTo>
                    <a:pt x="2468" y="159"/>
                  </a:lnTo>
                  <a:lnTo>
                    <a:pt x="2469" y="167"/>
                  </a:lnTo>
                  <a:lnTo>
                    <a:pt x="2469" y="175"/>
                  </a:lnTo>
                  <a:lnTo>
                    <a:pt x="2468" y="184"/>
                  </a:lnTo>
                  <a:lnTo>
                    <a:pt x="2467" y="192"/>
                  </a:lnTo>
                  <a:lnTo>
                    <a:pt x="2465" y="201"/>
                  </a:lnTo>
                  <a:lnTo>
                    <a:pt x="2376" y="474"/>
                  </a:lnTo>
                  <a:lnTo>
                    <a:pt x="2398" y="486"/>
                  </a:lnTo>
                  <a:lnTo>
                    <a:pt x="2421" y="498"/>
                  </a:lnTo>
                  <a:lnTo>
                    <a:pt x="2443" y="511"/>
                  </a:lnTo>
                  <a:lnTo>
                    <a:pt x="2464" y="524"/>
                  </a:lnTo>
                  <a:lnTo>
                    <a:pt x="2486" y="538"/>
                  </a:lnTo>
                  <a:lnTo>
                    <a:pt x="2507" y="552"/>
                  </a:lnTo>
                  <a:lnTo>
                    <a:pt x="2528" y="566"/>
                  </a:lnTo>
                  <a:lnTo>
                    <a:pt x="2549" y="581"/>
                  </a:lnTo>
                  <a:lnTo>
                    <a:pt x="2569" y="596"/>
                  </a:lnTo>
                  <a:lnTo>
                    <a:pt x="2589" y="611"/>
                  </a:lnTo>
                  <a:lnTo>
                    <a:pt x="2609" y="627"/>
                  </a:lnTo>
                  <a:lnTo>
                    <a:pt x="2628" y="643"/>
                  </a:lnTo>
                  <a:lnTo>
                    <a:pt x="2647" y="659"/>
                  </a:lnTo>
                  <a:lnTo>
                    <a:pt x="2666" y="676"/>
                  </a:lnTo>
                  <a:lnTo>
                    <a:pt x="2685" y="694"/>
                  </a:lnTo>
                  <a:lnTo>
                    <a:pt x="2703" y="711"/>
                  </a:lnTo>
                  <a:lnTo>
                    <a:pt x="2936" y="542"/>
                  </a:lnTo>
                  <a:lnTo>
                    <a:pt x="2943" y="538"/>
                  </a:lnTo>
                  <a:lnTo>
                    <a:pt x="2951" y="534"/>
                  </a:lnTo>
                  <a:lnTo>
                    <a:pt x="2958" y="531"/>
                  </a:lnTo>
                  <a:lnTo>
                    <a:pt x="2967" y="528"/>
                  </a:lnTo>
                  <a:lnTo>
                    <a:pt x="2974" y="527"/>
                  </a:lnTo>
                  <a:lnTo>
                    <a:pt x="2983" y="526"/>
                  </a:lnTo>
                  <a:lnTo>
                    <a:pt x="2991" y="526"/>
                  </a:lnTo>
                  <a:lnTo>
                    <a:pt x="2999" y="527"/>
                  </a:lnTo>
                  <a:lnTo>
                    <a:pt x="3007" y="529"/>
                  </a:lnTo>
                  <a:lnTo>
                    <a:pt x="3015" y="531"/>
                  </a:lnTo>
                  <a:lnTo>
                    <a:pt x="3022" y="534"/>
                  </a:lnTo>
                  <a:lnTo>
                    <a:pt x="3030" y="538"/>
                  </a:lnTo>
                  <a:lnTo>
                    <a:pt x="3037" y="543"/>
                  </a:lnTo>
                  <a:lnTo>
                    <a:pt x="3044" y="549"/>
                  </a:lnTo>
                  <a:lnTo>
                    <a:pt x="3049" y="555"/>
                  </a:lnTo>
                  <a:lnTo>
                    <a:pt x="3055" y="562"/>
                  </a:lnTo>
                  <a:lnTo>
                    <a:pt x="3225" y="795"/>
                  </a:lnTo>
                  <a:lnTo>
                    <a:pt x="3230" y="803"/>
                  </a:lnTo>
                  <a:lnTo>
                    <a:pt x="3234" y="810"/>
                  </a:lnTo>
                  <a:lnTo>
                    <a:pt x="3237" y="818"/>
                  </a:lnTo>
                  <a:lnTo>
                    <a:pt x="3240" y="826"/>
                  </a:lnTo>
                  <a:lnTo>
                    <a:pt x="3241" y="834"/>
                  </a:lnTo>
                  <a:lnTo>
                    <a:pt x="3242" y="843"/>
                  </a:lnTo>
                  <a:lnTo>
                    <a:pt x="3242" y="851"/>
                  </a:lnTo>
                  <a:lnTo>
                    <a:pt x="3240" y="859"/>
                  </a:lnTo>
                  <a:lnTo>
                    <a:pt x="3239" y="867"/>
                  </a:lnTo>
                  <a:lnTo>
                    <a:pt x="3236" y="875"/>
                  </a:lnTo>
                  <a:lnTo>
                    <a:pt x="3234" y="883"/>
                  </a:lnTo>
                  <a:lnTo>
                    <a:pt x="3229" y="890"/>
                  </a:lnTo>
                  <a:lnTo>
                    <a:pt x="3225" y="897"/>
                  </a:lnTo>
                  <a:lnTo>
                    <a:pt x="3219" y="904"/>
                  </a:lnTo>
                  <a:lnTo>
                    <a:pt x="3213" y="910"/>
                  </a:lnTo>
                  <a:lnTo>
                    <a:pt x="3207" y="915"/>
                  </a:lnTo>
                  <a:lnTo>
                    <a:pt x="2974" y="1084"/>
                  </a:lnTo>
                  <a:lnTo>
                    <a:pt x="2985" y="1106"/>
                  </a:lnTo>
                  <a:lnTo>
                    <a:pt x="2996" y="1129"/>
                  </a:lnTo>
                  <a:lnTo>
                    <a:pt x="3006" y="1152"/>
                  </a:lnTo>
                  <a:lnTo>
                    <a:pt x="3015" y="1175"/>
                  </a:lnTo>
                  <a:lnTo>
                    <a:pt x="3025" y="1198"/>
                  </a:lnTo>
                  <a:lnTo>
                    <a:pt x="3034" y="1222"/>
                  </a:lnTo>
                  <a:lnTo>
                    <a:pt x="3042" y="1246"/>
                  </a:lnTo>
                  <a:lnTo>
                    <a:pt x="3050" y="1269"/>
                  </a:lnTo>
                  <a:lnTo>
                    <a:pt x="3058" y="1294"/>
                  </a:lnTo>
                  <a:lnTo>
                    <a:pt x="3065" y="1318"/>
                  </a:lnTo>
                  <a:lnTo>
                    <a:pt x="3072" y="1342"/>
                  </a:lnTo>
                  <a:lnTo>
                    <a:pt x="3078" y="1367"/>
                  </a:lnTo>
                  <a:lnTo>
                    <a:pt x="3084" y="1392"/>
                  </a:lnTo>
                  <a:lnTo>
                    <a:pt x="3090" y="1417"/>
                  </a:lnTo>
                  <a:lnTo>
                    <a:pt x="3095" y="1442"/>
                  </a:lnTo>
                  <a:lnTo>
                    <a:pt x="3100" y="1468"/>
                  </a:lnTo>
                  <a:lnTo>
                    <a:pt x="3386" y="1468"/>
                  </a:lnTo>
                  <a:lnTo>
                    <a:pt x="3395" y="1468"/>
                  </a:lnTo>
                  <a:lnTo>
                    <a:pt x="3403" y="1470"/>
                  </a:lnTo>
                  <a:lnTo>
                    <a:pt x="3412" y="1471"/>
                  </a:lnTo>
                  <a:lnTo>
                    <a:pt x="3419" y="1475"/>
                  </a:lnTo>
                  <a:lnTo>
                    <a:pt x="3427" y="1478"/>
                  </a:lnTo>
                  <a:lnTo>
                    <a:pt x="3434" y="1482"/>
                  </a:lnTo>
                  <a:lnTo>
                    <a:pt x="3440" y="1488"/>
                  </a:lnTo>
                  <a:lnTo>
                    <a:pt x="3447" y="1493"/>
                  </a:lnTo>
                  <a:lnTo>
                    <a:pt x="3452" y="1499"/>
                  </a:lnTo>
                  <a:lnTo>
                    <a:pt x="3457" y="1506"/>
                  </a:lnTo>
                  <a:lnTo>
                    <a:pt x="3462" y="1513"/>
                  </a:lnTo>
                  <a:lnTo>
                    <a:pt x="3465" y="1520"/>
                  </a:lnTo>
                  <a:lnTo>
                    <a:pt x="3468" y="1527"/>
                  </a:lnTo>
                  <a:lnTo>
                    <a:pt x="3470" y="1536"/>
                  </a:lnTo>
                  <a:lnTo>
                    <a:pt x="3471" y="1544"/>
                  </a:lnTo>
                  <a:lnTo>
                    <a:pt x="3472" y="1553"/>
                  </a:lnTo>
                  <a:lnTo>
                    <a:pt x="3472" y="1843"/>
                  </a:lnTo>
                  <a:lnTo>
                    <a:pt x="3471" y="1851"/>
                  </a:lnTo>
                  <a:lnTo>
                    <a:pt x="3470" y="1860"/>
                  </a:lnTo>
                  <a:lnTo>
                    <a:pt x="3468" y="1868"/>
                  </a:lnTo>
                  <a:lnTo>
                    <a:pt x="3465" y="1876"/>
                  </a:lnTo>
                  <a:lnTo>
                    <a:pt x="3462" y="1884"/>
                  </a:lnTo>
                  <a:lnTo>
                    <a:pt x="3457" y="1891"/>
                  </a:lnTo>
                  <a:lnTo>
                    <a:pt x="3452" y="1897"/>
                  </a:lnTo>
                  <a:lnTo>
                    <a:pt x="3447" y="1903"/>
                  </a:lnTo>
                  <a:lnTo>
                    <a:pt x="3441" y="1909"/>
                  </a:lnTo>
                  <a:lnTo>
                    <a:pt x="3434" y="1914"/>
                  </a:lnTo>
                  <a:lnTo>
                    <a:pt x="3427" y="1918"/>
                  </a:lnTo>
                  <a:lnTo>
                    <a:pt x="3419" y="1922"/>
                  </a:lnTo>
                  <a:lnTo>
                    <a:pt x="3412" y="1924"/>
                  </a:lnTo>
                  <a:lnTo>
                    <a:pt x="3403" y="1926"/>
                  </a:lnTo>
                  <a:lnTo>
                    <a:pt x="3395" y="1928"/>
                  </a:lnTo>
                  <a:lnTo>
                    <a:pt x="3386" y="1928"/>
                  </a:lnTo>
                  <a:lnTo>
                    <a:pt x="3100" y="1928"/>
                  </a:lnTo>
                  <a:lnTo>
                    <a:pt x="3095" y="1954"/>
                  </a:lnTo>
                  <a:lnTo>
                    <a:pt x="3090" y="1979"/>
                  </a:lnTo>
                  <a:lnTo>
                    <a:pt x="3084" y="2004"/>
                  </a:lnTo>
                  <a:lnTo>
                    <a:pt x="3078" y="2029"/>
                  </a:lnTo>
                  <a:lnTo>
                    <a:pt x="3072" y="2053"/>
                  </a:lnTo>
                  <a:lnTo>
                    <a:pt x="3065" y="2078"/>
                  </a:lnTo>
                  <a:lnTo>
                    <a:pt x="3058" y="2103"/>
                  </a:lnTo>
                  <a:lnTo>
                    <a:pt x="3050" y="2126"/>
                  </a:lnTo>
                  <a:lnTo>
                    <a:pt x="3042" y="2151"/>
                  </a:lnTo>
                  <a:lnTo>
                    <a:pt x="3034" y="2174"/>
                  </a:lnTo>
                  <a:lnTo>
                    <a:pt x="3025" y="2198"/>
                  </a:lnTo>
                  <a:lnTo>
                    <a:pt x="3015" y="2221"/>
                  </a:lnTo>
                  <a:lnTo>
                    <a:pt x="3006" y="2245"/>
                  </a:lnTo>
                  <a:lnTo>
                    <a:pt x="2996" y="2268"/>
                  </a:lnTo>
                  <a:lnTo>
                    <a:pt x="2985" y="2290"/>
                  </a:lnTo>
                  <a:lnTo>
                    <a:pt x="2974" y="2313"/>
                  </a:lnTo>
                  <a:lnTo>
                    <a:pt x="3207" y="2481"/>
                  </a:lnTo>
                  <a:lnTo>
                    <a:pt x="3213" y="2486"/>
                  </a:lnTo>
                  <a:lnTo>
                    <a:pt x="3219" y="2492"/>
                  </a:lnTo>
                  <a:lnTo>
                    <a:pt x="3225" y="2499"/>
                  </a:lnTo>
                  <a:lnTo>
                    <a:pt x="3229" y="2506"/>
                  </a:lnTo>
                  <a:lnTo>
                    <a:pt x="3234" y="2513"/>
                  </a:lnTo>
                  <a:lnTo>
                    <a:pt x="3236" y="2521"/>
                  </a:lnTo>
                  <a:lnTo>
                    <a:pt x="3239" y="2529"/>
                  </a:lnTo>
                  <a:lnTo>
                    <a:pt x="3240" y="2537"/>
                  </a:lnTo>
                  <a:lnTo>
                    <a:pt x="3242" y="2545"/>
                  </a:lnTo>
                  <a:lnTo>
                    <a:pt x="3242" y="2553"/>
                  </a:lnTo>
                  <a:lnTo>
                    <a:pt x="3241" y="2561"/>
                  </a:lnTo>
                  <a:lnTo>
                    <a:pt x="3240" y="2570"/>
                  </a:lnTo>
                  <a:lnTo>
                    <a:pt x="3237" y="2577"/>
                  </a:lnTo>
                  <a:lnTo>
                    <a:pt x="3234" y="2586"/>
                  </a:lnTo>
                  <a:lnTo>
                    <a:pt x="3230" y="2593"/>
                  </a:lnTo>
                  <a:lnTo>
                    <a:pt x="3225" y="2600"/>
                  </a:lnTo>
                  <a:lnTo>
                    <a:pt x="3055" y="2835"/>
                  </a:lnTo>
                  <a:lnTo>
                    <a:pt x="3049" y="2842"/>
                  </a:lnTo>
                  <a:lnTo>
                    <a:pt x="3044" y="2847"/>
                  </a:lnTo>
                  <a:lnTo>
                    <a:pt x="3037" y="2853"/>
                  </a:lnTo>
                  <a:lnTo>
                    <a:pt x="3030" y="2857"/>
                  </a:lnTo>
                  <a:lnTo>
                    <a:pt x="3022" y="2862"/>
                  </a:lnTo>
                  <a:lnTo>
                    <a:pt x="3015" y="2865"/>
                  </a:lnTo>
                  <a:lnTo>
                    <a:pt x="3007" y="2867"/>
                  </a:lnTo>
                  <a:lnTo>
                    <a:pt x="2999" y="2868"/>
                  </a:lnTo>
                  <a:lnTo>
                    <a:pt x="2991" y="2870"/>
                  </a:lnTo>
                  <a:lnTo>
                    <a:pt x="2983" y="2870"/>
                  </a:lnTo>
                  <a:lnTo>
                    <a:pt x="2974" y="2869"/>
                  </a:lnTo>
                  <a:lnTo>
                    <a:pt x="2966" y="2868"/>
                  </a:lnTo>
                  <a:lnTo>
                    <a:pt x="2958" y="2865"/>
                  </a:lnTo>
                  <a:lnTo>
                    <a:pt x="2950" y="2863"/>
                  </a:lnTo>
                  <a:lnTo>
                    <a:pt x="2943" y="2858"/>
                  </a:lnTo>
                  <a:lnTo>
                    <a:pt x="2936" y="2853"/>
                  </a:lnTo>
                  <a:lnTo>
                    <a:pt x="2703" y="2685"/>
                  </a:lnTo>
                  <a:lnTo>
                    <a:pt x="2685" y="2703"/>
                  </a:lnTo>
                  <a:lnTo>
                    <a:pt x="2666" y="2719"/>
                  </a:lnTo>
                  <a:lnTo>
                    <a:pt x="2647" y="2736"/>
                  </a:lnTo>
                  <a:lnTo>
                    <a:pt x="2628" y="2753"/>
                  </a:lnTo>
                  <a:lnTo>
                    <a:pt x="2609" y="2769"/>
                  </a:lnTo>
                  <a:lnTo>
                    <a:pt x="2589" y="2785"/>
                  </a:lnTo>
                  <a:lnTo>
                    <a:pt x="2569" y="2800"/>
                  </a:lnTo>
                  <a:lnTo>
                    <a:pt x="2549" y="2815"/>
                  </a:lnTo>
                  <a:lnTo>
                    <a:pt x="2528" y="2830"/>
                  </a:lnTo>
                  <a:lnTo>
                    <a:pt x="2507" y="2844"/>
                  </a:lnTo>
                  <a:lnTo>
                    <a:pt x="2486" y="2858"/>
                  </a:lnTo>
                  <a:lnTo>
                    <a:pt x="2464" y="2872"/>
                  </a:lnTo>
                  <a:lnTo>
                    <a:pt x="2443" y="2885"/>
                  </a:lnTo>
                  <a:lnTo>
                    <a:pt x="2421" y="2898"/>
                  </a:lnTo>
                  <a:lnTo>
                    <a:pt x="2398" y="2910"/>
                  </a:lnTo>
                  <a:lnTo>
                    <a:pt x="2376" y="2923"/>
                  </a:lnTo>
                  <a:lnTo>
                    <a:pt x="2465" y="3195"/>
                  </a:lnTo>
                  <a:lnTo>
                    <a:pt x="2467" y="3204"/>
                  </a:lnTo>
                  <a:lnTo>
                    <a:pt x="2468" y="3212"/>
                  </a:lnTo>
                  <a:lnTo>
                    <a:pt x="2469" y="3221"/>
                  </a:lnTo>
                  <a:lnTo>
                    <a:pt x="2469" y="3229"/>
                  </a:lnTo>
                  <a:lnTo>
                    <a:pt x="2468" y="3237"/>
                  </a:lnTo>
                  <a:lnTo>
                    <a:pt x="2466" y="3245"/>
                  </a:lnTo>
                  <a:lnTo>
                    <a:pt x="2463" y="3253"/>
                  </a:lnTo>
                  <a:lnTo>
                    <a:pt x="2460" y="3261"/>
                  </a:lnTo>
                  <a:lnTo>
                    <a:pt x="2455" y="3268"/>
                  </a:lnTo>
                  <a:lnTo>
                    <a:pt x="2451" y="3274"/>
                  </a:lnTo>
                  <a:lnTo>
                    <a:pt x="2446" y="3280"/>
                  </a:lnTo>
                  <a:lnTo>
                    <a:pt x="2440" y="3286"/>
                  </a:lnTo>
                  <a:lnTo>
                    <a:pt x="2433" y="3291"/>
                  </a:lnTo>
                  <a:lnTo>
                    <a:pt x="2426" y="3296"/>
                  </a:lnTo>
                  <a:lnTo>
                    <a:pt x="2418" y="3300"/>
                  </a:lnTo>
                  <a:lnTo>
                    <a:pt x="2410" y="3303"/>
                  </a:lnTo>
                  <a:lnTo>
                    <a:pt x="2134" y="3393"/>
                  </a:lnTo>
                  <a:lnTo>
                    <a:pt x="2126" y="3395"/>
                  </a:lnTo>
                  <a:lnTo>
                    <a:pt x="2117" y="3396"/>
                  </a:lnTo>
                  <a:lnTo>
                    <a:pt x="2109" y="3397"/>
                  </a:lnTo>
                  <a:lnTo>
                    <a:pt x="2100" y="3397"/>
                  </a:lnTo>
                  <a:lnTo>
                    <a:pt x="2092" y="3395"/>
                  </a:lnTo>
                  <a:lnTo>
                    <a:pt x="2084" y="3393"/>
                  </a:lnTo>
                  <a:lnTo>
                    <a:pt x="2077" y="3391"/>
                  </a:lnTo>
                  <a:lnTo>
                    <a:pt x="2069" y="3387"/>
                  </a:lnTo>
                  <a:lnTo>
                    <a:pt x="2062" y="3384"/>
                  </a:lnTo>
                  <a:lnTo>
                    <a:pt x="2055" y="3378"/>
                  </a:lnTo>
                  <a:lnTo>
                    <a:pt x="2049" y="3373"/>
                  </a:lnTo>
                  <a:lnTo>
                    <a:pt x="2043" y="3367"/>
                  </a:lnTo>
                  <a:lnTo>
                    <a:pt x="2038" y="3361"/>
                  </a:lnTo>
                  <a:lnTo>
                    <a:pt x="2034" y="3354"/>
                  </a:lnTo>
                  <a:lnTo>
                    <a:pt x="2030" y="3346"/>
                  </a:lnTo>
                  <a:lnTo>
                    <a:pt x="2026" y="3338"/>
                  </a:lnTo>
                  <a:lnTo>
                    <a:pt x="1938" y="3065"/>
                  </a:lnTo>
                  <a:lnTo>
                    <a:pt x="1913" y="3068"/>
                  </a:lnTo>
                  <a:lnTo>
                    <a:pt x="1888" y="3071"/>
                  </a:lnTo>
                  <a:lnTo>
                    <a:pt x="1863" y="3073"/>
                  </a:lnTo>
                  <a:lnTo>
                    <a:pt x="1838" y="3076"/>
                  </a:lnTo>
                  <a:lnTo>
                    <a:pt x="1812" y="3077"/>
                  </a:lnTo>
                  <a:lnTo>
                    <a:pt x="1787" y="3078"/>
                  </a:lnTo>
                  <a:lnTo>
                    <a:pt x="1761" y="3079"/>
                  </a:lnTo>
                  <a:lnTo>
                    <a:pt x="1736" y="3080"/>
                  </a:lnTo>
                  <a:lnTo>
                    <a:pt x="1710" y="3079"/>
                  </a:lnTo>
                  <a:lnTo>
                    <a:pt x="1684" y="3078"/>
                  </a:lnTo>
                  <a:lnTo>
                    <a:pt x="1659" y="3077"/>
                  </a:lnTo>
                  <a:lnTo>
                    <a:pt x="1634" y="3076"/>
                  </a:lnTo>
                  <a:lnTo>
                    <a:pt x="1608" y="3073"/>
                  </a:lnTo>
                  <a:lnTo>
                    <a:pt x="1583" y="3071"/>
                  </a:lnTo>
                  <a:lnTo>
                    <a:pt x="1558" y="3068"/>
                  </a:lnTo>
                  <a:lnTo>
                    <a:pt x="1533" y="3065"/>
                  </a:lnTo>
                  <a:lnTo>
                    <a:pt x="1445" y="3338"/>
                  </a:lnTo>
                  <a:lnTo>
                    <a:pt x="1442" y="3346"/>
                  </a:lnTo>
                  <a:lnTo>
                    <a:pt x="1438" y="3354"/>
                  </a:lnTo>
                  <a:lnTo>
                    <a:pt x="1433" y="3361"/>
                  </a:lnTo>
                  <a:lnTo>
                    <a:pt x="1428" y="3367"/>
                  </a:lnTo>
                  <a:lnTo>
                    <a:pt x="1423" y="3373"/>
                  </a:lnTo>
                  <a:lnTo>
                    <a:pt x="1416" y="3378"/>
                  </a:lnTo>
                  <a:lnTo>
                    <a:pt x="1410" y="3384"/>
                  </a:lnTo>
                  <a:lnTo>
                    <a:pt x="1403" y="3387"/>
                  </a:lnTo>
                  <a:lnTo>
                    <a:pt x="1395" y="3391"/>
                  </a:lnTo>
                  <a:lnTo>
                    <a:pt x="1387" y="3393"/>
                  </a:lnTo>
                  <a:lnTo>
                    <a:pt x="1379" y="3395"/>
                  </a:lnTo>
                  <a:lnTo>
                    <a:pt x="1370" y="3397"/>
                  </a:lnTo>
                  <a:lnTo>
                    <a:pt x="1363" y="3397"/>
                  </a:lnTo>
                  <a:lnTo>
                    <a:pt x="1354" y="3396"/>
                  </a:lnTo>
                  <a:lnTo>
                    <a:pt x="1346" y="3395"/>
                  </a:lnTo>
                  <a:lnTo>
                    <a:pt x="1337" y="3392"/>
                  </a:lnTo>
                  <a:lnTo>
                    <a:pt x="1061" y="3303"/>
                  </a:lnTo>
                  <a:lnTo>
                    <a:pt x="1053" y="3300"/>
                  </a:lnTo>
                  <a:lnTo>
                    <a:pt x="1046" y="3296"/>
                  </a:lnTo>
                  <a:lnTo>
                    <a:pt x="1039" y="3291"/>
                  </a:lnTo>
                  <a:lnTo>
                    <a:pt x="1032" y="3286"/>
                  </a:lnTo>
                  <a:lnTo>
                    <a:pt x="1026" y="3280"/>
                  </a:lnTo>
                  <a:lnTo>
                    <a:pt x="1020" y="3274"/>
                  </a:lnTo>
                  <a:lnTo>
                    <a:pt x="1016" y="3268"/>
                  </a:lnTo>
                  <a:lnTo>
                    <a:pt x="1012" y="3261"/>
                  </a:lnTo>
                  <a:lnTo>
                    <a:pt x="1008" y="3253"/>
                  </a:lnTo>
                  <a:lnTo>
                    <a:pt x="1006" y="3245"/>
                  </a:lnTo>
                  <a:lnTo>
                    <a:pt x="1004" y="3237"/>
                  </a:lnTo>
                  <a:lnTo>
                    <a:pt x="1003" y="3229"/>
                  </a:lnTo>
                  <a:lnTo>
                    <a:pt x="1003" y="3221"/>
                  </a:lnTo>
                  <a:lnTo>
                    <a:pt x="1003" y="3212"/>
                  </a:lnTo>
                  <a:lnTo>
                    <a:pt x="1004" y="3204"/>
                  </a:lnTo>
                  <a:lnTo>
                    <a:pt x="1006" y="3195"/>
                  </a:lnTo>
                  <a:lnTo>
                    <a:pt x="1095" y="2923"/>
                  </a:lnTo>
                  <a:lnTo>
                    <a:pt x="1073" y="2910"/>
                  </a:lnTo>
                  <a:lnTo>
                    <a:pt x="1051" y="2898"/>
                  </a:lnTo>
                  <a:lnTo>
                    <a:pt x="1029" y="2885"/>
                  </a:lnTo>
                  <a:lnTo>
                    <a:pt x="1007" y="2872"/>
                  </a:lnTo>
                  <a:lnTo>
                    <a:pt x="985" y="2858"/>
                  </a:lnTo>
                  <a:lnTo>
                    <a:pt x="964" y="2844"/>
                  </a:lnTo>
                  <a:lnTo>
                    <a:pt x="944" y="2830"/>
                  </a:lnTo>
                  <a:lnTo>
                    <a:pt x="923" y="2815"/>
                  </a:lnTo>
                  <a:lnTo>
                    <a:pt x="902" y="2800"/>
                  </a:lnTo>
                  <a:lnTo>
                    <a:pt x="882" y="2785"/>
                  </a:lnTo>
                  <a:lnTo>
                    <a:pt x="862" y="2769"/>
                  </a:lnTo>
                  <a:lnTo>
                    <a:pt x="843" y="2753"/>
                  </a:lnTo>
                  <a:lnTo>
                    <a:pt x="824" y="2736"/>
                  </a:lnTo>
                  <a:lnTo>
                    <a:pt x="805" y="2719"/>
                  </a:lnTo>
                  <a:lnTo>
                    <a:pt x="786" y="2702"/>
                  </a:lnTo>
                  <a:lnTo>
                    <a:pt x="768" y="2685"/>
                  </a:lnTo>
                  <a:lnTo>
                    <a:pt x="536" y="2853"/>
                  </a:lnTo>
                  <a:lnTo>
                    <a:pt x="529" y="2858"/>
                  </a:lnTo>
                  <a:lnTo>
                    <a:pt x="521" y="2863"/>
                  </a:lnTo>
                  <a:lnTo>
                    <a:pt x="513" y="2865"/>
                  </a:lnTo>
                  <a:lnTo>
                    <a:pt x="505" y="2868"/>
                  </a:lnTo>
                  <a:lnTo>
                    <a:pt x="497" y="2869"/>
                  </a:lnTo>
                  <a:lnTo>
                    <a:pt x="489" y="2870"/>
                  </a:lnTo>
                  <a:lnTo>
                    <a:pt x="480" y="2870"/>
                  </a:lnTo>
                  <a:lnTo>
                    <a:pt x="472" y="2869"/>
                  </a:lnTo>
                  <a:lnTo>
                    <a:pt x="464" y="2867"/>
                  </a:lnTo>
                  <a:lnTo>
                    <a:pt x="456" y="2865"/>
                  </a:lnTo>
                  <a:lnTo>
                    <a:pt x="449" y="2862"/>
                  </a:lnTo>
                  <a:lnTo>
                    <a:pt x="441" y="2858"/>
                  </a:lnTo>
                  <a:lnTo>
                    <a:pt x="435" y="2853"/>
                  </a:lnTo>
                  <a:lnTo>
                    <a:pt x="428" y="2847"/>
                  </a:lnTo>
                  <a:lnTo>
                    <a:pt x="422" y="2842"/>
                  </a:lnTo>
                  <a:lnTo>
                    <a:pt x="417" y="2835"/>
                  </a:lnTo>
                  <a:lnTo>
                    <a:pt x="246" y="2600"/>
                  </a:lnTo>
                  <a:lnTo>
                    <a:pt x="241" y="2593"/>
                  </a:lnTo>
                  <a:lnTo>
                    <a:pt x="237" y="2586"/>
                  </a:lnTo>
                  <a:lnTo>
                    <a:pt x="234" y="2577"/>
                  </a:lnTo>
                  <a:lnTo>
                    <a:pt x="232" y="2570"/>
                  </a:lnTo>
                  <a:lnTo>
                    <a:pt x="230" y="2561"/>
                  </a:lnTo>
                  <a:lnTo>
                    <a:pt x="230" y="2553"/>
                  </a:lnTo>
                  <a:lnTo>
                    <a:pt x="230" y="2545"/>
                  </a:lnTo>
                  <a:lnTo>
                    <a:pt x="231" y="2537"/>
                  </a:lnTo>
                  <a:lnTo>
                    <a:pt x="233" y="2529"/>
                  </a:lnTo>
                  <a:lnTo>
                    <a:pt x="235" y="2521"/>
                  </a:lnTo>
                  <a:lnTo>
                    <a:pt x="238" y="2513"/>
                  </a:lnTo>
                  <a:lnTo>
                    <a:pt x="242" y="2506"/>
                  </a:lnTo>
                  <a:lnTo>
                    <a:pt x="247" y="2499"/>
                  </a:lnTo>
                  <a:lnTo>
                    <a:pt x="252" y="2492"/>
                  </a:lnTo>
                  <a:lnTo>
                    <a:pt x="258" y="2487"/>
                  </a:lnTo>
                  <a:lnTo>
                    <a:pt x="265" y="2481"/>
                  </a:lnTo>
                  <a:lnTo>
                    <a:pt x="497" y="2313"/>
                  </a:lnTo>
                  <a:lnTo>
                    <a:pt x="486" y="2290"/>
                  </a:lnTo>
                  <a:lnTo>
                    <a:pt x="476" y="2267"/>
                  </a:lnTo>
                  <a:lnTo>
                    <a:pt x="466" y="2245"/>
                  </a:lnTo>
                  <a:lnTo>
                    <a:pt x="456" y="2221"/>
                  </a:lnTo>
                  <a:lnTo>
                    <a:pt x="446" y="2198"/>
                  </a:lnTo>
                  <a:lnTo>
                    <a:pt x="437" y="2174"/>
                  </a:lnTo>
                  <a:lnTo>
                    <a:pt x="429" y="2151"/>
                  </a:lnTo>
                  <a:lnTo>
                    <a:pt x="421" y="2126"/>
                  </a:lnTo>
                  <a:lnTo>
                    <a:pt x="413" y="2103"/>
                  </a:lnTo>
                  <a:lnTo>
                    <a:pt x="406" y="2078"/>
                  </a:lnTo>
                  <a:lnTo>
                    <a:pt x="400" y="2053"/>
                  </a:lnTo>
                  <a:lnTo>
                    <a:pt x="393" y="2029"/>
                  </a:lnTo>
                  <a:lnTo>
                    <a:pt x="387" y="2004"/>
                  </a:lnTo>
                  <a:lnTo>
                    <a:pt x="382" y="1979"/>
                  </a:lnTo>
                  <a:lnTo>
                    <a:pt x="377" y="1954"/>
                  </a:lnTo>
                  <a:lnTo>
                    <a:pt x="372" y="1928"/>
                  </a:lnTo>
                  <a:lnTo>
                    <a:pt x="85" y="1928"/>
                  </a:lnTo>
                  <a:lnTo>
                    <a:pt x="76" y="1928"/>
                  </a:lnTo>
                  <a:lnTo>
                    <a:pt x="68" y="1926"/>
                  </a:lnTo>
                  <a:lnTo>
                    <a:pt x="60" y="1924"/>
                  </a:lnTo>
                  <a:lnTo>
                    <a:pt x="52" y="1922"/>
                  </a:lnTo>
                  <a:lnTo>
                    <a:pt x="45" y="1918"/>
                  </a:lnTo>
                  <a:lnTo>
                    <a:pt x="37" y="1914"/>
                  </a:lnTo>
                  <a:lnTo>
                    <a:pt x="30" y="1909"/>
                  </a:lnTo>
                  <a:lnTo>
                    <a:pt x="25" y="1903"/>
                  </a:lnTo>
                  <a:lnTo>
                    <a:pt x="19" y="1897"/>
                  </a:lnTo>
                  <a:lnTo>
                    <a:pt x="14" y="1891"/>
                  </a:lnTo>
                  <a:lnTo>
                    <a:pt x="10" y="1884"/>
                  </a:lnTo>
                  <a:lnTo>
                    <a:pt x="6" y="1876"/>
                  </a:lnTo>
                  <a:lnTo>
                    <a:pt x="3" y="1868"/>
                  </a:lnTo>
                  <a:lnTo>
                    <a:pt x="1" y="1860"/>
                  </a:lnTo>
                  <a:lnTo>
                    <a:pt x="0" y="1851"/>
                  </a:lnTo>
                  <a:lnTo>
                    <a:pt x="0" y="1843"/>
                  </a:lnTo>
                  <a:lnTo>
                    <a:pt x="0" y="1553"/>
                  </a:lnTo>
                  <a:lnTo>
                    <a:pt x="0" y="1544"/>
                  </a:lnTo>
                  <a:lnTo>
                    <a:pt x="1" y="1536"/>
                  </a:lnTo>
                  <a:lnTo>
                    <a:pt x="3" y="1527"/>
                  </a:lnTo>
                  <a:lnTo>
                    <a:pt x="6" y="1520"/>
                  </a:lnTo>
                  <a:lnTo>
                    <a:pt x="10" y="1513"/>
                  </a:lnTo>
                  <a:lnTo>
                    <a:pt x="14" y="1506"/>
                  </a:lnTo>
                  <a:lnTo>
                    <a:pt x="19" y="1499"/>
                  </a:lnTo>
                  <a:lnTo>
                    <a:pt x="25" y="1493"/>
                  </a:lnTo>
                  <a:lnTo>
                    <a:pt x="30" y="1488"/>
                  </a:lnTo>
                  <a:lnTo>
                    <a:pt x="37" y="1482"/>
                  </a:lnTo>
                  <a:lnTo>
                    <a:pt x="45" y="1478"/>
                  </a:lnTo>
                  <a:lnTo>
                    <a:pt x="52" y="1475"/>
                  </a:lnTo>
                  <a:lnTo>
                    <a:pt x="60" y="1471"/>
                  </a:lnTo>
                  <a:lnTo>
                    <a:pt x="68" y="1470"/>
                  </a:lnTo>
                  <a:lnTo>
                    <a:pt x="76" y="1468"/>
                  </a:lnTo>
                  <a:lnTo>
                    <a:pt x="85" y="1468"/>
                  </a:lnTo>
                  <a:lnTo>
                    <a:pt x="372" y="1468"/>
                  </a:lnTo>
                  <a:lnTo>
                    <a:pt x="377" y="1442"/>
                  </a:lnTo>
                  <a:lnTo>
                    <a:pt x="382" y="1417"/>
                  </a:lnTo>
                  <a:lnTo>
                    <a:pt x="387" y="1392"/>
                  </a:lnTo>
                  <a:lnTo>
                    <a:pt x="393" y="1367"/>
                  </a:lnTo>
                  <a:lnTo>
                    <a:pt x="400" y="1342"/>
                  </a:lnTo>
                  <a:lnTo>
                    <a:pt x="406" y="1318"/>
                  </a:lnTo>
                  <a:lnTo>
                    <a:pt x="413" y="1293"/>
                  </a:lnTo>
                  <a:lnTo>
                    <a:pt x="421" y="1269"/>
                  </a:lnTo>
                  <a:lnTo>
                    <a:pt x="429" y="1246"/>
                  </a:lnTo>
                  <a:lnTo>
                    <a:pt x="437" y="1222"/>
                  </a:lnTo>
                  <a:lnTo>
                    <a:pt x="446" y="1198"/>
                  </a:lnTo>
                  <a:lnTo>
                    <a:pt x="456" y="1175"/>
                  </a:lnTo>
                  <a:lnTo>
                    <a:pt x="466" y="1152"/>
                  </a:lnTo>
                  <a:lnTo>
                    <a:pt x="476" y="1129"/>
                  </a:lnTo>
                  <a:lnTo>
                    <a:pt x="486" y="1106"/>
                  </a:lnTo>
                  <a:lnTo>
                    <a:pt x="497" y="1084"/>
                  </a:lnTo>
                  <a:lnTo>
                    <a:pt x="265" y="915"/>
                  </a:lnTo>
                  <a:lnTo>
                    <a:pt x="258" y="909"/>
                  </a:lnTo>
                  <a:lnTo>
                    <a:pt x="252" y="903"/>
                  </a:lnTo>
                  <a:lnTo>
                    <a:pt x="247" y="897"/>
                  </a:lnTo>
                  <a:lnTo>
                    <a:pt x="242" y="890"/>
                  </a:lnTo>
                  <a:lnTo>
                    <a:pt x="238" y="883"/>
                  </a:lnTo>
                  <a:lnTo>
                    <a:pt x="235" y="875"/>
                  </a:lnTo>
                  <a:lnTo>
                    <a:pt x="233" y="867"/>
                  </a:lnTo>
                  <a:lnTo>
                    <a:pt x="231" y="859"/>
                  </a:lnTo>
                  <a:lnTo>
                    <a:pt x="230" y="851"/>
                  </a:lnTo>
                  <a:lnTo>
                    <a:pt x="230" y="843"/>
                  </a:lnTo>
                  <a:lnTo>
                    <a:pt x="230" y="834"/>
                  </a:lnTo>
                  <a:lnTo>
                    <a:pt x="232" y="826"/>
                  </a:lnTo>
                  <a:lnTo>
                    <a:pt x="234" y="818"/>
                  </a:lnTo>
                  <a:lnTo>
                    <a:pt x="237" y="810"/>
                  </a:lnTo>
                  <a:lnTo>
                    <a:pt x="241" y="803"/>
                  </a:lnTo>
                  <a:lnTo>
                    <a:pt x="246" y="795"/>
                  </a:lnTo>
                  <a:lnTo>
                    <a:pt x="417" y="562"/>
                  </a:lnTo>
                  <a:lnTo>
                    <a:pt x="422" y="555"/>
                  </a:lnTo>
                  <a:lnTo>
                    <a:pt x="428" y="549"/>
                  </a:lnTo>
                  <a:lnTo>
                    <a:pt x="435" y="543"/>
                  </a:lnTo>
                  <a:lnTo>
                    <a:pt x="441" y="538"/>
                  </a:lnTo>
                  <a:lnTo>
                    <a:pt x="449" y="534"/>
                  </a:lnTo>
                  <a:lnTo>
                    <a:pt x="456" y="531"/>
                  </a:lnTo>
                  <a:lnTo>
                    <a:pt x="464" y="529"/>
                  </a:lnTo>
                  <a:lnTo>
                    <a:pt x="472" y="527"/>
                  </a:lnTo>
                  <a:lnTo>
                    <a:pt x="480" y="526"/>
                  </a:lnTo>
                  <a:lnTo>
                    <a:pt x="489" y="526"/>
                  </a:lnTo>
                  <a:lnTo>
                    <a:pt x="497" y="527"/>
                  </a:lnTo>
                  <a:lnTo>
                    <a:pt x="505" y="528"/>
                  </a:lnTo>
                  <a:lnTo>
                    <a:pt x="513" y="531"/>
                  </a:lnTo>
                  <a:lnTo>
                    <a:pt x="521" y="534"/>
                  </a:lnTo>
                  <a:lnTo>
                    <a:pt x="529" y="538"/>
                  </a:lnTo>
                  <a:lnTo>
                    <a:pt x="536" y="542"/>
                  </a:lnTo>
                  <a:lnTo>
                    <a:pt x="768" y="711"/>
                  </a:lnTo>
                  <a:lnTo>
                    <a:pt x="786" y="694"/>
                  </a:lnTo>
                  <a:lnTo>
                    <a:pt x="805" y="676"/>
                  </a:lnTo>
                  <a:lnTo>
                    <a:pt x="824" y="659"/>
                  </a:lnTo>
                  <a:lnTo>
                    <a:pt x="843" y="643"/>
                  </a:lnTo>
                  <a:lnTo>
                    <a:pt x="863" y="627"/>
                  </a:lnTo>
                  <a:lnTo>
                    <a:pt x="882" y="611"/>
                  </a:lnTo>
                  <a:lnTo>
                    <a:pt x="902" y="596"/>
                  </a:lnTo>
                  <a:lnTo>
                    <a:pt x="923" y="581"/>
                  </a:lnTo>
                  <a:lnTo>
                    <a:pt x="944" y="566"/>
                  </a:lnTo>
                  <a:lnTo>
                    <a:pt x="964" y="552"/>
                  </a:lnTo>
                  <a:lnTo>
                    <a:pt x="985" y="538"/>
                  </a:lnTo>
                  <a:lnTo>
                    <a:pt x="1007" y="524"/>
                  </a:lnTo>
                  <a:lnTo>
                    <a:pt x="1029" y="511"/>
                  </a:lnTo>
                  <a:lnTo>
                    <a:pt x="1051" y="498"/>
                  </a:lnTo>
                  <a:lnTo>
                    <a:pt x="1073" y="486"/>
                  </a:lnTo>
                  <a:lnTo>
                    <a:pt x="1095" y="474"/>
                  </a:lnTo>
                  <a:lnTo>
                    <a:pt x="1006" y="201"/>
                  </a:lnTo>
                  <a:lnTo>
                    <a:pt x="1004" y="192"/>
                  </a:lnTo>
                  <a:lnTo>
                    <a:pt x="1003" y="183"/>
                  </a:lnTo>
                  <a:lnTo>
                    <a:pt x="1002" y="175"/>
                  </a:lnTo>
                  <a:lnTo>
                    <a:pt x="1003" y="167"/>
                  </a:lnTo>
                  <a:lnTo>
                    <a:pt x="1003" y="159"/>
                  </a:lnTo>
                  <a:lnTo>
                    <a:pt x="1006" y="151"/>
                  </a:lnTo>
                  <a:lnTo>
                    <a:pt x="1008" y="143"/>
                  </a:lnTo>
                  <a:lnTo>
                    <a:pt x="1011" y="136"/>
                  </a:lnTo>
                  <a:lnTo>
                    <a:pt x="1016" y="128"/>
                  </a:lnTo>
                  <a:lnTo>
                    <a:pt x="1020" y="122"/>
                  </a:lnTo>
                  <a:lnTo>
                    <a:pt x="1026" y="116"/>
                  </a:lnTo>
                  <a:lnTo>
                    <a:pt x="1032" y="110"/>
                  </a:lnTo>
                  <a:lnTo>
                    <a:pt x="1039" y="105"/>
                  </a:lnTo>
                  <a:lnTo>
                    <a:pt x="1046" y="100"/>
                  </a:lnTo>
                  <a:lnTo>
                    <a:pt x="1053" y="96"/>
                  </a:lnTo>
                  <a:lnTo>
                    <a:pt x="1061" y="93"/>
                  </a:lnTo>
                  <a:lnTo>
                    <a:pt x="1337" y="3"/>
                  </a:lnTo>
                  <a:lnTo>
                    <a:pt x="1346" y="1"/>
                  </a:lnTo>
                  <a:lnTo>
                    <a:pt x="1354" y="0"/>
                  </a:lnTo>
                  <a:lnTo>
                    <a:pt x="1363" y="0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3" name="path"/>
            <p:cNvSpPr/>
            <p:nvPr/>
          </p:nvSpPr>
          <p:spPr>
            <a:xfrm>
              <a:off x="2590273" y="1555067"/>
              <a:ext cx="2116734" cy="2070872"/>
            </a:xfrm>
            <a:custGeom>
              <a:rect l="0" t="0" r="0" b="0"/>
              <a:pathLst>
                <a:path w="3332" h="3261">
                  <a:moveTo>
                    <a:pt x="1666" y="622"/>
                  </a:moveTo>
                  <a:cubicBezTo>
                    <a:pt x="1110" y="622"/>
                    <a:pt x="658" y="1073"/>
                    <a:pt x="658" y="1630"/>
                  </a:cubicBezTo>
                  <a:lnTo>
                    <a:pt x="658" y="1630"/>
                  </a:lnTo>
                  <a:cubicBezTo>
                    <a:pt x="658" y="2187"/>
                    <a:pt x="1110" y="2638"/>
                    <a:pt x="1666" y="2638"/>
                  </a:cubicBezTo>
                  <a:lnTo>
                    <a:pt x="1666" y="2638"/>
                  </a:lnTo>
                  <a:cubicBezTo>
                    <a:pt x="2223" y="2638"/>
                    <a:pt x="2674" y="2187"/>
                    <a:pt x="2674" y="1630"/>
                  </a:cubicBezTo>
                  <a:lnTo>
                    <a:pt x="2674" y="1630"/>
                  </a:lnTo>
                  <a:cubicBezTo>
                    <a:pt x="2674" y="1073"/>
                    <a:pt x="2223" y="622"/>
                    <a:pt x="1666" y="622"/>
                  </a:cubicBezTo>
                  <a:moveTo>
                    <a:pt x="1308" y="0"/>
                  </a:moveTo>
                  <a:lnTo>
                    <a:pt x="1316" y="0"/>
                  </a:lnTo>
                  <a:lnTo>
                    <a:pt x="1324" y="1"/>
                  </a:lnTo>
                  <a:lnTo>
                    <a:pt x="1332" y="3"/>
                  </a:lnTo>
                  <a:lnTo>
                    <a:pt x="1339" y="5"/>
                  </a:lnTo>
                  <a:lnTo>
                    <a:pt x="1346" y="8"/>
                  </a:lnTo>
                  <a:lnTo>
                    <a:pt x="1353" y="12"/>
                  </a:lnTo>
                  <a:lnTo>
                    <a:pt x="1359" y="17"/>
                  </a:lnTo>
                  <a:lnTo>
                    <a:pt x="1366" y="22"/>
                  </a:lnTo>
                  <a:lnTo>
                    <a:pt x="1371" y="28"/>
                  </a:lnTo>
                  <a:lnTo>
                    <a:pt x="1376" y="34"/>
                  </a:lnTo>
                  <a:lnTo>
                    <a:pt x="1381" y="41"/>
                  </a:lnTo>
                  <a:lnTo>
                    <a:pt x="1384" y="48"/>
                  </a:lnTo>
                  <a:lnTo>
                    <a:pt x="1387" y="56"/>
                  </a:lnTo>
                  <a:lnTo>
                    <a:pt x="1472" y="318"/>
                  </a:lnTo>
                  <a:lnTo>
                    <a:pt x="1496" y="315"/>
                  </a:lnTo>
                  <a:lnTo>
                    <a:pt x="1520" y="312"/>
                  </a:lnTo>
                  <a:lnTo>
                    <a:pt x="1544" y="309"/>
                  </a:lnTo>
                  <a:lnTo>
                    <a:pt x="1568" y="307"/>
                  </a:lnTo>
                  <a:lnTo>
                    <a:pt x="1593" y="306"/>
                  </a:lnTo>
                  <a:lnTo>
                    <a:pt x="1617" y="305"/>
                  </a:lnTo>
                  <a:lnTo>
                    <a:pt x="1642" y="304"/>
                  </a:lnTo>
                  <a:lnTo>
                    <a:pt x="1666" y="304"/>
                  </a:lnTo>
                  <a:lnTo>
                    <a:pt x="1691" y="304"/>
                  </a:lnTo>
                  <a:lnTo>
                    <a:pt x="1716" y="305"/>
                  </a:lnTo>
                  <a:lnTo>
                    <a:pt x="1740" y="306"/>
                  </a:lnTo>
                  <a:lnTo>
                    <a:pt x="1764" y="307"/>
                  </a:lnTo>
                  <a:lnTo>
                    <a:pt x="1789" y="309"/>
                  </a:lnTo>
                  <a:lnTo>
                    <a:pt x="1812" y="312"/>
                  </a:lnTo>
                  <a:lnTo>
                    <a:pt x="1836" y="315"/>
                  </a:lnTo>
                  <a:lnTo>
                    <a:pt x="1860" y="318"/>
                  </a:lnTo>
                  <a:lnTo>
                    <a:pt x="1945" y="56"/>
                  </a:lnTo>
                  <a:lnTo>
                    <a:pt x="1948" y="48"/>
                  </a:lnTo>
                  <a:lnTo>
                    <a:pt x="1952" y="41"/>
                  </a:lnTo>
                  <a:lnTo>
                    <a:pt x="1957" y="34"/>
                  </a:lnTo>
                  <a:lnTo>
                    <a:pt x="1962" y="28"/>
                  </a:lnTo>
                  <a:lnTo>
                    <a:pt x="1967" y="22"/>
                  </a:lnTo>
                  <a:lnTo>
                    <a:pt x="1973" y="17"/>
                  </a:lnTo>
                  <a:lnTo>
                    <a:pt x="1980" y="12"/>
                  </a:lnTo>
                  <a:lnTo>
                    <a:pt x="1986" y="8"/>
                  </a:lnTo>
                  <a:lnTo>
                    <a:pt x="1994" y="5"/>
                  </a:lnTo>
                  <a:lnTo>
                    <a:pt x="2001" y="3"/>
                  </a:lnTo>
                  <a:lnTo>
                    <a:pt x="2008" y="1"/>
                  </a:lnTo>
                  <a:lnTo>
                    <a:pt x="2016" y="0"/>
                  </a:lnTo>
                  <a:lnTo>
                    <a:pt x="2025" y="0"/>
                  </a:lnTo>
                  <a:lnTo>
                    <a:pt x="2033" y="0"/>
                  </a:lnTo>
                  <a:lnTo>
                    <a:pt x="2041" y="1"/>
                  </a:lnTo>
                  <a:lnTo>
                    <a:pt x="2049" y="3"/>
                  </a:lnTo>
                  <a:lnTo>
                    <a:pt x="2313" y="89"/>
                  </a:lnTo>
                  <a:lnTo>
                    <a:pt x="2321" y="92"/>
                  </a:lnTo>
                  <a:lnTo>
                    <a:pt x="2329" y="96"/>
                  </a:lnTo>
                  <a:lnTo>
                    <a:pt x="2336" y="100"/>
                  </a:lnTo>
                  <a:lnTo>
                    <a:pt x="2342" y="105"/>
                  </a:lnTo>
                  <a:lnTo>
                    <a:pt x="2348" y="111"/>
                  </a:lnTo>
                  <a:lnTo>
                    <a:pt x="2353" y="117"/>
                  </a:lnTo>
                  <a:lnTo>
                    <a:pt x="2357" y="123"/>
                  </a:lnTo>
                  <a:lnTo>
                    <a:pt x="2361" y="130"/>
                  </a:lnTo>
                  <a:lnTo>
                    <a:pt x="2364" y="137"/>
                  </a:lnTo>
                  <a:lnTo>
                    <a:pt x="2367" y="144"/>
                  </a:lnTo>
                  <a:lnTo>
                    <a:pt x="2369" y="152"/>
                  </a:lnTo>
                  <a:lnTo>
                    <a:pt x="2370" y="160"/>
                  </a:lnTo>
                  <a:lnTo>
                    <a:pt x="2370" y="168"/>
                  </a:lnTo>
                  <a:lnTo>
                    <a:pt x="2369" y="177"/>
                  </a:lnTo>
                  <a:lnTo>
                    <a:pt x="2368" y="185"/>
                  </a:lnTo>
                  <a:lnTo>
                    <a:pt x="2366" y="193"/>
                  </a:lnTo>
                  <a:lnTo>
                    <a:pt x="2281" y="455"/>
                  </a:lnTo>
                  <a:lnTo>
                    <a:pt x="2302" y="466"/>
                  </a:lnTo>
                  <a:lnTo>
                    <a:pt x="2324" y="478"/>
                  </a:lnTo>
                  <a:lnTo>
                    <a:pt x="2345" y="491"/>
                  </a:lnTo>
                  <a:lnTo>
                    <a:pt x="2366" y="503"/>
                  </a:lnTo>
                  <a:lnTo>
                    <a:pt x="2387" y="516"/>
                  </a:lnTo>
                  <a:lnTo>
                    <a:pt x="2407" y="530"/>
                  </a:lnTo>
                  <a:lnTo>
                    <a:pt x="2427" y="543"/>
                  </a:lnTo>
                  <a:lnTo>
                    <a:pt x="2447" y="557"/>
                  </a:lnTo>
                  <a:lnTo>
                    <a:pt x="2466" y="572"/>
                  </a:lnTo>
                  <a:lnTo>
                    <a:pt x="2486" y="587"/>
                  </a:lnTo>
                  <a:lnTo>
                    <a:pt x="2505" y="602"/>
                  </a:lnTo>
                  <a:lnTo>
                    <a:pt x="2523" y="617"/>
                  </a:lnTo>
                  <a:lnTo>
                    <a:pt x="2541" y="633"/>
                  </a:lnTo>
                  <a:lnTo>
                    <a:pt x="2560" y="649"/>
                  </a:lnTo>
                  <a:lnTo>
                    <a:pt x="2577" y="666"/>
                  </a:lnTo>
                  <a:lnTo>
                    <a:pt x="2595" y="683"/>
                  </a:lnTo>
                  <a:lnTo>
                    <a:pt x="2818" y="521"/>
                  </a:lnTo>
                  <a:lnTo>
                    <a:pt x="2825" y="516"/>
                  </a:lnTo>
                  <a:lnTo>
                    <a:pt x="2833" y="512"/>
                  </a:lnTo>
                  <a:lnTo>
                    <a:pt x="2840" y="510"/>
                  </a:lnTo>
                  <a:lnTo>
                    <a:pt x="2848" y="507"/>
                  </a:lnTo>
                  <a:lnTo>
                    <a:pt x="2855" y="506"/>
                  </a:lnTo>
                  <a:lnTo>
                    <a:pt x="2863" y="505"/>
                  </a:lnTo>
                  <a:lnTo>
                    <a:pt x="2871" y="505"/>
                  </a:lnTo>
                  <a:lnTo>
                    <a:pt x="2879" y="506"/>
                  </a:lnTo>
                  <a:lnTo>
                    <a:pt x="2887" y="508"/>
                  </a:lnTo>
                  <a:lnTo>
                    <a:pt x="2894" y="510"/>
                  </a:lnTo>
                  <a:lnTo>
                    <a:pt x="2901" y="513"/>
                  </a:lnTo>
                  <a:lnTo>
                    <a:pt x="2909" y="517"/>
                  </a:lnTo>
                  <a:lnTo>
                    <a:pt x="2916" y="521"/>
                  </a:lnTo>
                  <a:lnTo>
                    <a:pt x="2922" y="527"/>
                  </a:lnTo>
                  <a:lnTo>
                    <a:pt x="2927" y="532"/>
                  </a:lnTo>
                  <a:lnTo>
                    <a:pt x="2933" y="539"/>
                  </a:lnTo>
                  <a:lnTo>
                    <a:pt x="3096" y="763"/>
                  </a:lnTo>
                  <a:lnTo>
                    <a:pt x="3101" y="771"/>
                  </a:lnTo>
                  <a:lnTo>
                    <a:pt x="3105" y="778"/>
                  </a:lnTo>
                  <a:lnTo>
                    <a:pt x="3108" y="785"/>
                  </a:lnTo>
                  <a:lnTo>
                    <a:pt x="3110" y="793"/>
                  </a:lnTo>
                  <a:lnTo>
                    <a:pt x="3111" y="801"/>
                  </a:lnTo>
                  <a:lnTo>
                    <a:pt x="3112" y="809"/>
                  </a:lnTo>
                  <a:lnTo>
                    <a:pt x="3112" y="817"/>
                  </a:lnTo>
                  <a:lnTo>
                    <a:pt x="3111" y="825"/>
                  </a:lnTo>
                  <a:lnTo>
                    <a:pt x="3109" y="832"/>
                  </a:lnTo>
                  <a:lnTo>
                    <a:pt x="3107" y="840"/>
                  </a:lnTo>
                  <a:lnTo>
                    <a:pt x="3104" y="847"/>
                  </a:lnTo>
                  <a:lnTo>
                    <a:pt x="3100" y="855"/>
                  </a:lnTo>
                  <a:lnTo>
                    <a:pt x="3096" y="861"/>
                  </a:lnTo>
                  <a:lnTo>
                    <a:pt x="3091" y="867"/>
                  </a:lnTo>
                  <a:lnTo>
                    <a:pt x="3085" y="873"/>
                  </a:lnTo>
                  <a:lnTo>
                    <a:pt x="3078" y="878"/>
                  </a:lnTo>
                  <a:lnTo>
                    <a:pt x="2855" y="1040"/>
                  </a:lnTo>
                  <a:lnTo>
                    <a:pt x="2865" y="1062"/>
                  </a:lnTo>
                  <a:lnTo>
                    <a:pt x="2876" y="1084"/>
                  </a:lnTo>
                  <a:lnTo>
                    <a:pt x="2885" y="1106"/>
                  </a:lnTo>
                  <a:lnTo>
                    <a:pt x="2895" y="1128"/>
                  </a:lnTo>
                  <a:lnTo>
                    <a:pt x="2904" y="1150"/>
                  </a:lnTo>
                  <a:lnTo>
                    <a:pt x="2912" y="1173"/>
                  </a:lnTo>
                  <a:lnTo>
                    <a:pt x="2920" y="1196"/>
                  </a:lnTo>
                  <a:lnTo>
                    <a:pt x="2928" y="1219"/>
                  </a:lnTo>
                  <a:lnTo>
                    <a:pt x="2936" y="1242"/>
                  </a:lnTo>
                  <a:lnTo>
                    <a:pt x="2942" y="1266"/>
                  </a:lnTo>
                  <a:lnTo>
                    <a:pt x="2949" y="1289"/>
                  </a:lnTo>
                  <a:lnTo>
                    <a:pt x="2955" y="1313"/>
                  </a:lnTo>
                  <a:lnTo>
                    <a:pt x="2961" y="1337"/>
                  </a:lnTo>
                  <a:lnTo>
                    <a:pt x="2966" y="1360"/>
                  </a:lnTo>
                  <a:lnTo>
                    <a:pt x="2971" y="1385"/>
                  </a:lnTo>
                  <a:lnTo>
                    <a:pt x="2976" y="1409"/>
                  </a:lnTo>
                  <a:lnTo>
                    <a:pt x="3251" y="1409"/>
                  </a:lnTo>
                  <a:lnTo>
                    <a:pt x="3259" y="1409"/>
                  </a:lnTo>
                  <a:lnTo>
                    <a:pt x="3267" y="1411"/>
                  </a:lnTo>
                  <a:lnTo>
                    <a:pt x="3275" y="1412"/>
                  </a:lnTo>
                  <a:lnTo>
                    <a:pt x="3282" y="1416"/>
                  </a:lnTo>
                  <a:lnTo>
                    <a:pt x="3290" y="1419"/>
                  </a:lnTo>
                  <a:lnTo>
                    <a:pt x="3296" y="1423"/>
                  </a:lnTo>
                  <a:lnTo>
                    <a:pt x="3303" y="1428"/>
                  </a:lnTo>
                  <a:lnTo>
                    <a:pt x="3309" y="1433"/>
                  </a:lnTo>
                  <a:lnTo>
                    <a:pt x="3314" y="1439"/>
                  </a:lnTo>
                  <a:lnTo>
                    <a:pt x="3319" y="1445"/>
                  </a:lnTo>
                  <a:lnTo>
                    <a:pt x="3323" y="1452"/>
                  </a:lnTo>
                  <a:lnTo>
                    <a:pt x="3326" y="1459"/>
                  </a:lnTo>
                  <a:lnTo>
                    <a:pt x="3329" y="1466"/>
                  </a:lnTo>
                  <a:lnTo>
                    <a:pt x="3331" y="1475"/>
                  </a:lnTo>
                  <a:lnTo>
                    <a:pt x="3332" y="1483"/>
                  </a:lnTo>
                  <a:lnTo>
                    <a:pt x="3333" y="1491"/>
                  </a:lnTo>
                  <a:lnTo>
                    <a:pt x="3333" y="1769"/>
                  </a:lnTo>
                  <a:lnTo>
                    <a:pt x="3332" y="1777"/>
                  </a:lnTo>
                  <a:lnTo>
                    <a:pt x="3331" y="1786"/>
                  </a:lnTo>
                  <a:lnTo>
                    <a:pt x="3329" y="1793"/>
                  </a:lnTo>
                  <a:lnTo>
                    <a:pt x="3326" y="1801"/>
                  </a:lnTo>
                  <a:lnTo>
                    <a:pt x="3323" y="1808"/>
                  </a:lnTo>
                  <a:lnTo>
                    <a:pt x="3319" y="1815"/>
                  </a:lnTo>
                  <a:lnTo>
                    <a:pt x="3314" y="1822"/>
                  </a:lnTo>
                  <a:lnTo>
                    <a:pt x="3309" y="1827"/>
                  </a:lnTo>
                  <a:lnTo>
                    <a:pt x="3303" y="1832"/>
                  </a:lnTo>
                  <a:lnTo>
                    <a:pt x="3296" y="1837"/>
                  </a:lnTo>
                  <a:lnTo>
                    <a:pt x="3290" y="1841"/>
                  </a:lnTo>
                  <a:lnTo>
                    <a:pt x="3282" y="1845"/>
                  </a:lnTo>
                  <a:lnTo>
                    <a:pt x="3275" y="1847"/>
                  </a:lnTo>
                  <a:lnTo>
                    <a:pt x="3267" y="1849"/>
                  </a:lnTo>
                  <a:lnTo>
                    <a:pt x="3259" y="1851"/>
                  </a:lnTo>
                  <a:lnTo>
                    <a:pt x="3251" y="1851"/>
                  </a:lnTo>
                  <a:lnTo>
                    <a:pt x="2976" y="1851"/>
                  </a:lnTo>
                  <a:lnTo>
                    <a:pt x="2971" y="1875"/>
                  </a:lnTo>
                  <a:lnTo>
                    <a:pt x="2966" y="1900"/>
                  </a:lnTo>
                  <a:lnTo>
                    <a:pt x="2961" y="1924"/>
                  </a:lnTo>
                  <a:lnTo>
                    <a:pt x="2955" y="1948"/>
                  </a:lnTo>
                  <a:lnTo>
                    <a:pt x="2949" y="1971"/>
                  </a:lnTo>
                  <a:lnTo>
                    <a:pt x="2942" y="1995"/>
                  </a:lnTo>
                  <a:lnTo>
                    <a:pt x="2936" y="2019"/>
                  </a:lnTo>
                  <a:lnTo>
                    <a:pt x="2928" y="2041"/>
                  </a:lnTo>
                  <a:lnTo>
                    <a:pt x="2920" y="2064"/>
                  </a:lnTo>
                  <a:lnTo>
                    <a:pt x="2912" y="2087"/>
                  </a:lnTo>
                  <a:lnTo>
                    <a:pt x="2904" y="2110"/>
                  </a:lnTo>
                  <a:lnTo>
                    <a:pt x="2895" y="2132"/>
                  </a:lnTo>
                  <a:lnTo>
                    <a:pt x="2885" y="2155"/>
                  </a:lnTo>
                  <a:lnTo>
                    <a:pt x="2876" y="2177"/>
                  </a:lnTo>
                  <a:lnTo>
                    <a:pt x="2865" y="2198"/>
                  </a:lnTo>
                  <a:lnTo>
                    <a:pt x="2855" y="2220"/>
                  </a:lnTo>
                  <a:lnTo>
                    <a:pt x="3078" y="2382"/>
                  </a:lnTo>
                  <a:lnTo>
                    <a:pt x="3085" y="2387"/>
                  </a:lnTo>
                  <a:lnTo>
                    <a:pt x="3091" y="2393"/>
                  </a:lnTo>
                  <a:lnTo>
                    <a:pt x="3096" y="2399"/>
                  </a:lnTo>
                  <a:lnTo>
                    <a:pt x="3100" y="2406"/>
                  </a:lnTo>
                  <a:lnTo>
                    <a:pt x="3104" y="2413"/>
                  </a:lnTo>
                  <a:lnTo>
                    <a:pt x="3107" y="2420"/>
                  </a:lnTo>
                  <a:lnTo>
                    <a:pt x="3109" y="2428"/>
                  </a:lnTo>
                  <a:lnTo>
                    <a:pt x="3111" y="2435"/>
                  </a:lnTo>
                  <a:lnTo>
                    <a:pt x="3112" y="2443"/>
                  </a:lnTo>
                  <a:lnTo>
                    <a:pt x="3112" y="2451"/>
                  </a:lnTo>
                  <a:lnTo>
                    <a:pt x="3111" y="2459"/>
                  </a:lnTo>
                  <a:lnTo>
                    <a:pt x="3110" y="2467"/>
                  </a:lnTo>
                  <a:lnTo>
                    <a:pt x="3108" y="2474"/>
                  </a:lnTo>
                  <a:lnTo>
                    <a:pt x="3105" y="2482"/>
                  </a:lnTo>
                  <a:lnTo>
                    <a:pt x="3101" y="2489"/>
                  </a:lnTo>
                  <a:lnTo>
                    <a:pt x="3096" y="2496"/>
                  </a:lnTo>
                  <a:lnTo>
                    <a:pt x="2933" y="2721"/>
                  </a:lnTo>
                  <a:lnTo>
                    <a:pt x="2927" y="2728"/>
                  </a:lnTo>
                  <a:lnTo>
                    <a:pt x="2922" y="2734"/>
                  </a:lnTo>
                  <a:lnTo>
                    <a:pt x="2916" y="2739"/>
                  </a:lnTo>
                  <a:lnTo>
                    <a:pt x="2909" y="2743"/>
                  </a:lnTo>
                  <a:lnTo>
                    <a:pt x="2901" y="2747"/>
                  </a:lnTo>
                  <a:lnTo>
                    <a:pt x="2894" y="2750"/>
                  </a:lnTo>
                  <a:lnTo>
                    <a:pt x="2887" y="2753"/>
                  </a:lnTo>
                  <a:lnTo>
                    <a:pt x="2879" y="2754"/>
                  </a:lnTo>
                  <a:lnTo>
                    <a:pt x="2871" y="2755"/>
                  </a:lnTo>
                  <a:lnTo>
                    <a:pt x="2863" y="2755"/>
                  </a:lnTo>
                  <a:lnTo>
                    <a:pt x="2855" y="2754"/>
                  </a:lnTo>
                  <a:lnTo>
                    <a:pt x="2848" y="2753"/>
                  </a:lnTo>
                  <a:lnTo>
                    <a:pt x="2840" y="2751"/>
                  </a:lnTo>
                  <a:lnTo>
                    <a:pt x="2832" y="2748"/>
                  </a:lnTo>
                  <a:lnTo>
                    <a:pt x="2825" y="2744"/>
                  </a:lnTo>
                  <a:lnTo>
                    <a:pt x="2818" y="2739"/>
                  </a:lnTo>
                  <a:lnTo>
                    <a:pt x="2595" y="2578"/>
                  </a:lnTo>
                  <a:lnTo>
                    <a:pt x="2577" y="2595"/>
                  </a:lnTo>
                  <a:lnTo>
                    <a:pt x="2560" y="2611"/>
                  </a:lnTo>
                  <a:lnTo>
                    <a:pt x="2541" y="2627"/>
                  </a:lnTo>
                  <a:lnTo>
                    <a:pt x="2523" y="2643"/>
                  </a:lnTo>
                  <a:lnTo>
                    <a:pt x="2505" y="2658"/>
                  </a:lnTo>
                  <a:lnTo>
                    <a:pt x="2486" y="2673"/>
                  </a:lnTo>
                  <a:lnTo>
                    <a:pt x="2466" y="2688"/>
                  </a:lnTo>
                  <a:lnTo>
                    <a:pt x="2447" y="2702"/>
                  </a:lnTo>
                  <a:lnTo>
                    <a:pt x="2427" y="2717"/>
                  </a:lnTo>
                  <a:lnTo>
                    <a:pt x="2407" y="2731"/>
                  </a:lnTo>
                  <a:lnTo>
                    <a:pt x="2387" y="2744"/>
                  </a:lnTo>
                  <a:lnTo>
                    <a:pt x="2366" y="2757"/>
                  </a:lnTo>
                  <a:lnTo>
                    <a:pt x="2345" y="2770"/>
                  </a:lnTo>
                  <a:lnTo>
                    <a:pt x="2324" y="2782"/>
                  </a:lnTo>
                  <a:lnTo>
                    <a:pt x="2302" y="2794"/>
                  </a:lnTo>
                  <a:lnTo>
                    <a:pt x="2281" y="2806"/>
                  </a:lnTo>
                  <a:lnTo>
                    <a:pt x="2366" y="3067"/>
                  </a:lnTo>
                  <a:lnTo>
                    <a:pt x="2368" y="3076"/>
                  </a:lnTo>
                  <a:lnTo>
                    <a:pt x="2369" y="3084"/>
                  </a:lnTo>
                  <a:lnTo>
                    <a:pt x="2370" y="3092"/>
                  </a:lnTo>
                  <a:lnTo>
                    <a:pt x="2370" y="3100"/>
                  </a:lnTo>
                  <a:lnTo>
                    <a:pt x="2369" y="3108"/>
                  </a:lnTo>
                  <a:lnTo>
                    <a:pt x="2367" y="3115"/>
                  </a:lnTo>
                  <a:lnTo>
                    <a:pt x="2364" y="3123"/>
                  </a:lnTo>
                  <a:lnTo>
                    <a:pt x="2361" y="3130"/>
                  </a:lnTo>
                  <a:lnTo>
                    <a:pt x="2357" y="3137"/>
                  </a:lnTo>
                  <a:lnTo>
                    <a:pt x="2353" y="3143"/>
                  </a:lnTo>
                  <a:lnTo>
                    <a:pt x="2348" y="3149"/>
                  </a:lnTo>
                  <a:lnTo>
                    <a:pt x="2342" y="3155"/>
                  </a:lnTo>
                  <a:lnTo>
                    <a:pt x="2336" y="3160"/>
                  </a:lnTo>
                  <a:lnTo>
                    <a:pt x="2329" y="3164"/>
                  </a:lnTo>
                  <a:lnTo>
                    <a:pt x="2321" y="3168"/>
                  </a:lnTo>
                  <a:lnTo>
                    <a:pt x="2314" y="3171"/>
                  </a:lnTo>
                  <a:lnTo>
                    <a:pt x="2049" y="3257"/>
                  </a:lnTo>
                  <a:lnTo>
                    <a:pt x="2041" y="3259"/>
                  </a:lnTo>
                  <a:lnTo>
                    <a:pt x="2033" y="3260"/>
                  </a:lnTo>
                  <a:lnTo>
                    <a:pt x="2025" y="3261"/>
                  </a:lnTo>
                  <a:lnTo>
                    <a:pt x="2016" y="3261"/>
                  </a:lnTo>
                  <a:lnTo>
                    <a:pt x="2008" y="3259"/>
                  </a:lnTo>
                  <a:lnTo>
                    <a:pt x="2001" y="3258"/>
                  </a:lnTo>
                  <a:lnTo>
                    <a:pt x="1994" y="3255"/>
                  </a:lnTo>
                  <a:lnTo>
                    <a:pt x="1986" y="3252"/>
                  </a:lnTo>
                  <a:lnTo>
                    <a:pt x="1979" y="3248"/>
                  </a:lnTo>
                  <a:lnTo>
                    <a:pt x="1973" y="3243"/>
                  </a:lnTo>
                  <a:lnTo>
                    <a:pt x="1967" y="3238"/>
                  </a:lnTo>
                  <a:lnTo>
                    <a:pt x="1962" y="3232"/>
                  </a:lnTo>
                  <a:lnTo>
                    <a:pt x="1957" y="3226"/>
                  </a:lnTo>
                  <a:lnTo>
                    <a:pt x="1952" y="3219"/>
                  </a:lnTo>
                  <a:lnTo>
                    <a:pt x="1948" y="3212"/>
                  </a:lnTo>
                  <a:lnTo>
                    <a:pt x="1945" y="3204"/>
                  </a:lnTo>
                  <a:lnTo>
                    <a:pt x="1860" y="2942"/>
                  </a:lnTo>
                  <a:lnTo>
                    <a:pt x="1836" y="2945"/>
                  </a:lnTo>
                  <a:lnTo>
                    <a:pt x="1813" y="2948"/>
                  </a:lnTo>
                  <a:lnTo>
                    <a:pt x="1789" y="2950"/>
                  </a:lnTo>
                  <a:lnTo>
                    <a:pt x="1764" y="2953"/>
                  </a:lnTo>
                  <a:lnTo>
                    <a:pt x="1740" y="2954"/>
                  </a:lnTo>
                  <a:lnTo>
                    <a:pt x="1716" y="2955"/>
                  </a:lnTo>
                  <a:lnTo>
                    <a:pt x="1691" y="2956"/>
                  </a:lnTo>
                  <a:lnTo>
                    <a:pt x="1666" y="2956"/>
                  </a:lnTo>
                  <a:lnTo>
                    <a:pt x="1642" y="2956"/>
                  </a:lnTo>
                  <a:lnTo>
                    <a:pt x="1617" y="2955"/>
                  </a:lnTo>
                  <a:lnTo>
                    <a:pt x="1593" y="2954"/>
                  </a:lnTo>
                  <a:lnTo>
                    <a:pt x="1568" y="2953"/>
                  </a:lnTo>
                  <a:lnTo>
                    <a:pt x="1544" y="2950"/>
                  </a:lnTo>
                  <a:lnTo>
                    <a:pt x="1520" y="2948"/>
                  </a:lnTo>
                  <a:lnTo>
                    <a:pt x="1496" y="2945"/>
                  </a:lnTo>
                  <a:lnTo>
                    <a:pt x="1472" y="2942"/>
                  </a:lnTo>
                  <a:lnTo>
                    <a:pt x="1387" y="3204"/>
                  </a:lnTo>
                  <a:lnTo>
                    <a:pt x="1384" y="3212"/>
                  </a:lnTo>
                  <a:lnTo>
                    <a:pt x="1381" y="3219"/>
                  </a:lnTo>
                  <a:lnTo>
                    <a:pt x="1376" y="3226"/>
                  </a:lnTo>
                  <a:lnTo>
                    <a:pt x="1371" y="3232"/>
                  </a:lnTo>
                  <a:lnTo>
                    <a:pt x="1366" y="3238"/>
                  </a:lnTo>
                  <a:lnTo>
                    <a:pt x="1359" y="3243"/>
                  </a:lnTo>
                  <a:lnTo>
                    <a:pt x="1353" y="3248"/>
                  </a:lnTo>
                  <a:lnTo>
                    <a:pt x="1346" y="3252"/>
                  </a:lnTo>
                  <a:lnTo>
                    <a:pt x="1339" y="3255"/>
                  </a:lnTo>
                  <a:lnTo>
                    <a:pt x="1332" y="3258"/>
                  </a:lnTo>
                  <a:lnTo>
                    <a:pt x="1324" y="3259"/>
                  </a:lnTo>
                  <a:lnTo>
                    <a:pt x="1316" y="3261"/>
                  </a:lnTo>
                  <a:lnTo>
                    <a:pt x="1308" y="3261"/>
                  </a:lnTo>
                  <a:lnTo>
                    <a:pt x="1300" y="3260"/>
                  </a:lnTo>
                  <a:lnTo>
                    <a:pt x="1292" y="3259"/>
                  </a:lnTo>
                  <a:lnTo>
                    <a:pt x="1283" y="3257"/>
                  </a:lnTo>
                  <a:lnTo>
                    <a:pt x="1019" y="3171"/>
                  </a:lnTo>
                  <a:lnTo>
                    <a:pt x="1011" y="3168"/>
                  </a:lnTo>
                  <a:lnTo>
                    <a:pt x="1004" y="3164"/>
                  </a:lnTo>
                  <a:lnTo>
                    <a:pt x="997" y="3160"/>
                  </a:lnTo>
                  <a:lnTo>
                    <a:pt x="991" y="3155"/>
                  </a:lnTo>
                  <a:lnTo>
                    <a:pt x="985" y="3149"/>
                  </a:lnTo>
                  <a:lnTo>
                    <a:pt x="979" y="3143"/>
                  </a:lnTo>
                  <a:lnTo>
                    <a:pt x="975" y="3137"/>
                  </a:lnTo>
                  <a:lnTo>
                    <a:pt x="972" y="3130"/>
                  </a:lnTo>
                  <a:lnTo>
                    <a:pt x="968" y="3123"/>
                  </a:lnTo>
                  <a:lnTo>
                    <a:pt x="965" y="3115"/>
                  </a:lnTo>
                  <a:lnTo>
                    <a:pt x="964" y="3108"/>
                  </a:lnTo>
                  <a:lnTo>
                    <a:pt x="962" y="3100"/>
                  </a:lnTo>
                  <a:lnTo>
                    <a:pt x="962" y="3092"/>
                  </a:lnTo>
                  <a:lnTo>
                    <a:pt x="963" y="3084"/>
                  </a:lnTo>
                  <a:lnTo>
                    <a:pt x="964" y="3076"/>
                  </a:lnTo>
                  <a:lnTo>
                    <a:pt x="966" y="3067"/>
                  </a:lnTo>
                  <a:lnTo>
                    <a:pt x="1052" y="2806"/>
                  </a:lnTo>
                  <a:lnTo>
                    <a:pt x="1030" y="2794"/>
                  </a:lnTo>
                  <a:lnTo>
                    <a:pt x="1009" y="2782"/>
                  </a:lnTo>
                  <a:lnTo>
                    <a:pt x="987" y="2770"/>
                  </a:lnTo>
                  <a:lnTo>
                    <a:pt x="967" y="2757"/>
                  </a:lnTo>
                  <a:lnTo>
                    <a:pt x="946" y="2744"/>
                  </a:lnTo>
                  <a:lnTo>
                    <a:pt x="926" y="2731"/>
                  </a:lnTo>
                  <a:lnTo>
                    <a:pt x="906" y="2717"/>
                  </a:lnTo>
                  <a:lnTo>
                    <a:pt x="886" y="2702"/>
                  </a:lnTo>
                  <a:lnTo>
                    <a:pt x="866" y="2688"/>
                  </a:lnTo>
                  <a:lnTo>
                    <a:pt x="847" y="2673"/>
                  </a:lnTo>
                  <a:lnTo>
                    <a:pt x="828" y="2658"/>
                  </a:lnTo>
                  <a:lnTo>
                    <a:pt x="809" y="2643"/>
                  </a:lnTo>
                  <a:lnTo>
                    <a:pt x="791" y="2627"/>
                  </a:lnTo>
                  <a:lnTo>
                    <a:pt x="773" y="2611"/>
                  </a:lnTo>
                  <a:lnTo>
                    <a:pt x="755" y="2594"/>
                  </a:lnTo>
                  <a:lnTo>
                    <a:pt x="737" y="2577"/>
                  </a:lnTo>
                  <a:lnTo>
                    <a:pt x="515" y="2739"/>
                  </a:lnTo>
                  <a:lnTo>
                    <a:pt x="507" y="2744"/>
                  </a:lnTo>
                  <a:lnTo>
                    <a:pt x="500" y="2748"/>
                  </a:lnTo>
                  <a:lnTo>
                    <a:pt x="493" y="2751"/>
                  </a:lnTo>
                  <a:lnTo>
                    <a:pt x="485" y="2753"/>
                  </a:lnTo>
                  <a:lnTo>
                    <a:pt x="477" y="2754"/>
                  </a:lnTo>
                  <a:lnTo>
                    <a:pt x="469" y="2755"/>
                  </a:lnTo>
                  <a:lnTo>
                    <a:pt x="461" y="2755"/>
                  </a:lnTo>
                  <a:lnTo>
                    <a:pt x="453" y="2754"/>
                  </a:lnTo>
                  <a:lnTo>
                    <a:pt x="445" y="2753"/>
                  </a:lnTo>
                  <a:lnTo>
                    <a:pt x="438" y="2750"/>
                  </a:lnTo>
                  <a:lnTo>
                    <a:pt x="431" y="2747"/>
                  </a:lnTo>
                  <a:lnTo>
                    <a:pt x="423" y="2743"/>
                  </a:lnTo>
                  <a:lnTo>
                    <a:pt x="417" y="2739"/>
                  </a:lnTo>
                  <a:lnTo>
                    <a:pt x="411" y="2734"/>
                  </a:lnTo>
                  <a:lnTo>
                    <a:pt x="405" y="2728"/>
                  </a:lnTo>
                  <a:lnTo>
                    <a:pt x="400" y="2721"/>
                  </a:lnTo>
                  <a:lnTo>
                    <a:pt x="236" y="2496"/>
                  </a:lnTo>
                  <a:lnTo>
                    <a:pt x="231" y="2489"/>
                  </a:lnTo>
                  <a:lnTo>
                    <a:pt x="228" y="2482"/>
                  </a:lnTo>
                  <a:lnTo>
                    <a:pt x="225" y="2474"/>
                  </a:lnTo>
                  <a:lnTo>
                    <a:pt x="222" y="2467"/>
                  </a:lnTo>
                  <a:lnTo>
                    <a:pt x="221" y="2459"/>
                  </a:lnTo>
                  <a:lnTo>
                    <a:pt x="221" y="2451"/>
                  </a:lnTo>
                  <a:lnTo>
                    <a:pt x="221" y="2443"/>
                  </a:lnTo>
                  <a:lnTo>
                    <a:pt x="221" y="2435"/>
                  </a:lnTo>
                  <a:lnTo>
                    <a:pt x="223" y="2428"/>
                  </a:lnTo>
                  <a:lnTo>
                    <a:pt x="226" y="2420"/>
                  </a:lnTo>
                  <a:lnTo>
                    <a:pt x="229" y="2413"/>
                  </a:lnTo>
                  <a:lnTo>
                    <a:pt x="232" y="2406"/>
                  </a:lnTo>
                  <a:lnTo>
                    <a:pt x="237" y="2399"/>
                  </a:lnTo>
                  <a:lnTo>
                    <a:pt x="242" y="2393"/>
                  </a:lnTo>
                  <a:lnTo>
                    <a:pt x="248" y="2387"/>
                  </a:lnTo>
                  <a:lnTo>
                    <a:pt x="254" y="2382"/>
                  </a:lnTo>
                  <a:lnTo>
                    <a:pt x="477" y="2220"/>
                  </a:lnTo>
                  <a:lnTo>
                    <a:pt x="467" y="2198"/>
                  </a:lnTo>
                  <a:lnTo>
                    <a:pt x="457" y="2176"/>
                  </a:lnTo>
                  <a:lnTo>
                    <a:pt x="447" y="2155"/>
                  </a:lnTo>
                  <a:lnTo>
                    <a:pt x="437" y="2132"/>
                  </a:lnTo>
                  <a:lnTo>
                    <a:pt x="428" y="2110"/>
                  </a:lnTo>
                  <a:lnTo>
                    <a:pt x="420" y="2087"/>
                  </a:lnTo>
                  <a:lnTo>
                    <a:pt x="412" y="2064"/>
                  </a:lnTo>
                  <a:lnTo>
                    <a:pt x="404" y="2041"/>
                  </a:lnTo>
                  <a:lnTo>
                    <a:pt x="397" y="2019"/>
                  </a:lnTo>
                  <a:lnTo>
                    <a:pt x="390" y="1995"/>
                  </a:lnTo>
                  <a:lnTo>
                    <a:pt x="384" y="1971"/>
                  </a:lnTo>
                  <a:lnTo>
                    <a:pt x="377" y="1948"/>
                  </a:lnTo>
                  <a:lnTo>
                    <a:pt x="372" y="1924"/>
                  </a:lnTo>
                  <a:lnTo>
                    <a:pt x="366" y="1900"/>
                  </a:lnTo>
                  <a:lnTo>
                    <a:pt x="362" y="1875"/>
                  </a:lnTo>
                  <a:lnTo>
                    <a:pt x="357" y="1851"/>
                  </a:lnTo>
                  <a:lnTo>
                    <a:pt x="82" y="1851"/>
                  </a:lnTo>
                  <a:lnTo>
                    <a:pt x="73" y="1851"/>
                  </a:lnTo>
                  <a:lnTo>
                    <a:pt x="65" y="1849"/>
                  </a:lnTo>
                  <a:lnTo>
                    <a:pt x="57" y="1847"/>
                  </a:lnTo>
                  <a:lnTo>
                    <a:pt x="50" y="1845"/>
                  </a:lnTo>
                  <a:lnTo>
                    <a:pt x="43" y="1841"/>
                  </a:lnTo>
                  <a:lnTo>
                    <a:pt x="36" y="1837"/>
                  </a:lnTo>
                  <a:lnTo>
                    <a:pt x="29" y="1832"/>
                  </a:lnTo>
                  <a:lnTo>
                    <a:pt x="24" y="1827"/>
                  </a:lnTo>
                  <a:lnTo>
                    <a:pt x="18" y="1822"/>
                  </a:lnTo>
                  <a:lnTo>
                    <a:pt x="14" y="1815"/>
                  </a:lnTo>
                  <a:lnTo>
                    <a:pt x="9" y="1808"/>
                  </a:lnTo>
                  <a:lnTo>
                    <a:pt x="6" y="1801"/>
                  </a:lnTo>
                  <a:lnTo>
                    <a:pt x="3" y="1793"/>
                  </a:lnTo>
                  <a:lnTo>
                    <a:pt x="1" y="1786"/>
                  </a:lnTo>
                  <a:lnTo>
                    <a:pt x="0" y="1777"/>
                  </a:lnTo>
                  <a:lnTo>
                    <a:pt x="0" y="1769"/>
                  </a:lnTo>
                  <a:lnTo>
                    <a:pt x="0" y="1491"/>
                  </a:lnTo>
                  <a:lnTo>
                    <a:pt x="0" y="1483"/>
                  </a:lnTo>
                  <a:lnTo>
                    <a:pt x="1" y="1475"/>
                  </a:lnTo>
                  <a:lnTo>
                    <a:pt x="3" y="1466"/>
                  </a:lnTo>
                  <a:lnTo>
                    <a:pt x="6" y="1459"/>
                  </a:lnTo>
                  <a:lnTo>
                    <a:pt x="9" y="1452"/>
                  </a:lnTo>
                  <a:lnTo>
                    <a:pt x="14" y="1445"/>
                  </a:lnTo>
                  <a:lnTo>
                    <a:pt x="18" y="1439"/>
                  </a:lnTo>
                  <a:lnTo>
                    <a:pt x="24" y="1433"/>
                  </a:lnTo>
                  <a:lnTo>
                    <a:pt x="29" y="1428"/>
                  </a:lnTo>
                  <a:lnTo>
                    <a:pt x="36" y="1423"/>
                  </a:lnTo>
                  <a:lnTo>
                    <a:pt x="43" y="1419"/>
                  </a:lnTo>
                  <a:lnTo>
                    <a:pt x="50" y="1416"/>
                  </a:lnTo>
                  <a:lnTo>
                    <a:pt x="57" y="1412"/>
                  </a:lnTo>
                  <a:lnTo>
                    <a:pt x="65" y="1411"/>
                  </a:lnTo>
                  <a:lnTo>
                    <a:pt x="73" y="1409"/>
                  </a:lnTo>
                  <a:lnTo>
                    <a:pt x="82" y="1409"/>
                  </a:lnTo>
                  <a:lnTo>
                    <a:pt x="357" y="1409"/>
                  </a:lnTo>
                  <a:lnTo>
                    <a:pt x="362" y="1385"/>
                  </a:lnTo>
                  <a:lnTo>
                    <a:pt x="366" y="1360"/>
                  </a:lnTo>
                  <a:lnTo>
                    <a:pt x="372" y="1337"/>
                  </a:lnTo>
                  <a:lnTo>
                    <a:pt x="377" y="1313"/>
                  </a:lnTo>
                  <a:lnTo>
                    <a:pt x="384" y="1289"/>
                  </a:lnTo>
                  <a:lnTo>
                    <a:pt x="390" y="1265"/>
                  </a:lnTo>
                  <a:lnTo>
                    <a:pt x="397" y="1242"/>
                  </a:lnTo>
                  <a:lnTo>
                    <a:pt x="404" y="1219"/>
                  </a:lnTo>
                  <a:lnTo>
                    <a:pt x="412" y="1196"/>
                  </a:lnTo>
                  <a:lnTo>
                    <a:pt x="420" y="1173"/>
                  </a:lnTo>
                  <a:lnTo>
                    <a:pt x="428" y="1150"/>
                  </a:lnTo>
                  <a:lnTo>
                    <a:pt x="437" y="1128"/>
                  </a:lnTo>
                  <a:lnTo>
                    <a:pt x="447" y="1105"/>
                  </a:lnTo>
                  <a:lnTo>
                    <a:pt x="457" y="1083"/>
                  </a:lnTo>
                  <a:lnTo>
                    <a:pt x="467" y="1062"/>
                  </a:lnTo>
                  <a:lnTo>
                    <a:pt x="477" y="1040"/>
                  </a:lnTo>
                  <a:lnTo>
                    <a:pt x="254" y="878"/>
                  </a:lnTo>
                  <a:lnTo>
                    <a:pt x="248" y="873"/>
                  </a:lnTo>
                  <a:lnTo>
                    <a:pt x="242" y="867"/>
                  </a:lnTo>
                  <a:lnTo>
                    <a:pt x="237" y="861"/>
                  </a:lnTo>
                  <a:lnTo>
                    <a:pt x="232" y="855"/>
                  </a:lnTo>
                  <a:lnTo>
                    <a:pt x="229" y="847"/>
                  </a:lnTo>
                  <a:lnTo>
                    <a:pt x="226" y="840"/>
                  </a:lnTo>
                  <a:lnTo>
                    <a:pt x="223" y="832"/>
                  </a:lnTo>
                  <a:lnTo>
                    <a:pt x="221" y="825"/>
                  </a:lnTo>
                  <a:lnTo>
                    <a:pt x="221" y="817"/>
                  </a:lnTo>
                  <a:lnTo>
                    <a:pt x="221" y="809"/>
                  </a:lnTo>
                  <a:lnTo>
                    <a:pt x="221" y="801"/>
                  </a:lnTo>
                  <a:lnTo>
                    <a:pt x="222" y="793"/>
                  </a:lnTo>
                  <a:lnTo>
                    <a:pt x="225" y="785"/>
                  </a:lnTo>
                  <a:lnTo>
                    <a:pt x="228" y="778"/>
                  </a:lnTo>
                  <a:lnTo>
                    <a:pt x="231" y="771"/>
                  </a:lnTo>
                  <a:lnTo>
                    <a:pt x="236" y="763"/>
                  </a:lnTo>
                  <a:lnTo>
                    <a:pt x="400" y="539"/>
                  </a:lnTo>
                  <a:lnTo>
                    <a:pt x="405" y="532"/>
                  </a:lnTo>
                  <a:lnTo>
                    <a:pt x="411" y="527"/>
                  </a:lnTo>
                  <a:lnTo>
                    <a:pt x="417" y="521"/>
                  </a:lnTo>
                  <a:lnTo>
                    <a:pt x="423" y="517"/>
                  </a:lnTo>
                  <a:lnTo>
                    <a:pt x="431" y="513"/>
                  </a:lnTo>
                  <a:lnTo>
                    <a:pt x="438" y="510"/>
                  </a:lnTo>
                  <a:lnTo>
                    <a:pt x="445" y="508"/>
                  </a:lnTo>
                  <a:lnTo>
                    <a:pt x="453" y="506"/>
                  </a:lnTo>
                  <a:lnTo>
                    <a:pt x="461" y="505"/>
                  </a:lnTo>
                  <a:lnTo>
                    <a:pt x="469" y="505"/>
                  </a:lnTo>
                  <a:lnTo>
                    <a:pt x="477" y="506"/>
                  </a:lnTo>
                  <a:lnTo>
                    <a:pt x="485" y="507"/>
                  </a:lnTo>
                  <a:lnTo>
                    <a:pt x="493" y="510"/>
                  </a:lnTo>
                  <a:lnTo>
                    <a:pt x="500" y="512"/>
                  </a:lnTo>
                  <a:lnTo>
                    <a:pt x="507" y="516"/>
                  </a:lnTo>
                  <a:lnTo>
                    <a:pt x="515" y="521"/>
                  </a:lnTo>
                  <a:lnTo>
                    <a:pt x="737" y="683"/>
                  </a:lnTo>
                  <a:lnTo>
                    <a:pt x="755" y="666"/>
                  </a:lnTo>
                  <a:lnTo>
                    <a:pt x="773" y="649"/>
                  </a:lnTo>
                  <a:lnTo>
                    <a:pt x="791" y="633"/>
                  </a:lnTo>
                  <a:lnTo>
                    <a:pt x="809" y="617"/>
                  </a:lnTo>
                  <a:lnTo>
                    <a:pt x="828" y="602"/>
                  </a:lnTo>
                  <a:lnTo>
                    <a:pt x="847" y="587"/>
                  </a:lnTo>
                  <a:lnTo>
                    <a:pt x="866" y="572"/>
                  </a:lnTo>
                  <a:lnTo>
                    <a:pt x="886" y="557"/>
                  </a:lnTo>
                  <a:lnTo>
                    <a:pt x="906" y="543"/>
                  </a:lnTo>
                  <a:lnTo>
                    <a:pt x="926" y="530"/>
                  </a:lnTo>
                  <a:lnTo>
                    <a:pt x="946" y="516"/>
                  </a:lnTo>
                  <a:lnTo>
                    <a:pt x="967" y="503"/>
                  </a:lnTo>
                  <a:lnTo>
                    <a:pt x="987" y="491"/>
                  </a:lnTo>
                  <a:lnTo>
                    <a:pt x="1009" y="478"/>
                  </a:lnTo>
                  <a:lnTo>
                    <a:pt x="1030" y="466"/>
                  </a:lnTo>
                  <a:lnTo>
                    <a:pt x="1052" y="455"/>
                  </a:lnTo>
                  <a:lnTo>
                    <a:pt x="966" y="193"/>
                  </a:lnTo>
                  <a:lnTo>
                    <a:pt x="964" y="185"/>
                  </a:lnTo>
                  <a:lnTo>
                    <a:pt x="963" y="176"/>
                  </a:lnTo>
                  <a:lnTo>
                    <a:pt x="962" y="168"/>
                  </a:lnTo>
                  <a:lnTo>
                    <a:pt x="962" y="160"/>
                  </a:lnTo>
                  <a:lnTo>
                    <a:pt x="963" y="152"/>
                  </a:lnTo>
                  <a:lnTo>
                    <a:pt x="965" y="144"/>
                  </a:lnTo>
                  <a:lnTo>
                    <a:pt x="968" y="137"/>
                  </a:lnTo>
                  <a:lnTo>
                    <a:pt x="971" y="130"/>
                  </a:lnTo>
                  <a:lnTo>
                    <a:pt x="975" y="123"/>
                  </a:lnTo>
                  <a:lnTo>
                    <a:pt x="979" y="117"/>
                  </a:lnTo>
                  <a:lnTo>
                    <a:pt x="985" y="111"/>
                  </a:lnTo>
                  <a:lnTo>
                    <a:pt x="991" y="105"/>
                  </a:lnTo>
                  <a:lnTo>
                    <a:pt x="997" y="100"/>
                  </a:lnTo>
                  <a:lnTo>
                    <a:pt x="1004" y="96"/>
                  </a:lnTo>
                  <a:lnTo>
                    <a:pt x="1011" y="92"/>
                  </a:lnTo>
                  <a:lnTo>
                    <a:pt x="1019" y="89"/>
                  </a:lnTo>
                  <a:lnTo>
                    <a:pt x="1284" y="3"/>
                  </a:lnTo>
                  <a:lnTo>
                    <a:pt x="1292" y="1"/>
                  </a:lnTo>
                  <a:lnTo>
                    <a:pt x="1300" y="0"/>
                  </a:lnTo>
                  <a:lnTo>
                    <a:pt x="1308" y="0"/>
                  </a:lnTo>
                  <a:close/>
                </a:path>
              </a:pathLst>
            </a:custGeom>
            <a:solidFill>
              <a:srgbClr val="3CD6D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4" name="path"/>
            <p:cNvSpPr/>
            <p:nvPr/>
          </p:nvSpPr>
          <p:spPr>
            <a:xfrm>
              <a:off x="4089630" y="408500"/>
              <a:ext cx="1702240" cy="1665357"/>
            </a:xfrm>
            <a:custGeom>
              <a:rect l="0" t="0" r="0" b="0"/>
              <a:pathLst>
                <a:path w="2680" h="2622">
                  <a:moveTo>
                    <a:pt x="1340" y="500"/>
                  </a:moveTo>
                  <a:cubicBezTo>
                    <a:pt x="892" y="500"/>
                    <a:pt x="529" y="863"/>
                    <a:pt x="529" y="1311"/>
                  </a:cubicBezTo>
                  <a:lnTo>
                    <a:pt x="529" y="1311"/>
                  </a:lnTo>
                  <a:cubicBezTo>
                    <a:pt x="529" y="1758"/>
                    <a:pt x="892" y="2121"/>
                    <a:pt x="1340" y="2121"/>
                  </a:cubicBezTo>
                  <a:lnTo>
                    <a:pt x="1340" y="2121"/>
                  </a:lnTo>
                  <a:cubicBezTo>
                    <a:pt x="1788" y="2121"/>
                    <a:pt x="2150" y="1758"/>
                    <a:pt x="2150" y="1311"/>
                  </a:cubicBezTo>
                  <a:lnTo>
                    <a:pt x="2150" y="1311"/>
                  </a:lnTo>
                  <a:cubicBezTo>
                    <a:pt x="2150" y="863"/>
                    <a:pt x="1788" y="500"/>
                    <a:pt x="1340" y="500"/>
                  </a:cubicBezTo>
                  <a:moveTo>
                    <a:pt x="1052" y="0"/>
                  </a:moveTo>
                  <a:lnTo>
                    <a:pt x="1058" y="0"/>
                  </a:lnTo>
                  <a:lnTo>
                    <a:pt x="1065" y="0"/>
                  </a:lnTo>
                  <a:lnTo>
                    <a:pt x="1071" y="2"/>
                  </a:lnTo>
                  <a:lnTo>
                    <a:pt x="1077" y="4"/>
                  </a:lnTo>
                  <a:lnTo>
                    <a:pt x="1083" y="7"/>
                  </a:lnTo>
                  <a:lnTo>
                    <a:pt x="1088" y="10"/>
                  </a:lnTo>
                  <a:lnTo>
                    <a:pt x="1093" y="14"/>
                  </a:lnTo>
                  <a:lnTo>
                    <a:pt x="1098" y="18"/>
                  </a:lnTo>
                  <a:lnTo>
                    <a:pt x="1103" y="22"/>
                  </a:lnTo>
                  <a:lnTo>
                    <a:pt x="1106" y="27"/>
                  </a:lnTo>
                  <a:lnTo>
                    <a:pt x="1110" y="33"/>
                  </a:lnTo>
                  <a:lnTo>
                    <a:pt x="1113" y="39"/>
                  </a:lnTo>
                  <a:lnTo>
                    <a:pt x="1116" y="45"/>
                  </a:lnTo>
                  <a:lnTo>
                    <a:pt x="1183" y="256"/>
                  </a:lnTo>
                  <a:lnTo>
                    <a:pt x="1203" y="253"/>
                  </a:lnTo>
                  <a:lnTo>
                    <a:pt x="1222" y="251"/>
                  </a:lnTo>
                  <a:lnTo>
                    <a:pt x="1241" y="249"/>
                  </a:lnTo>
                  <a:lnTo>
                    <a:pt x="1261" y="247"/>
                  </a:lnTo>
                  <a:lnTo>
                    <a:pt x="1281" y="246"/>
                  </a:lnTo>
                  <a:lnTo>
                    <a:pt x="1300" y="245"/>
                  </a:lnTo>
                  <a:lnTo>
                    <a:pt x="1320" y="244"/>
                  </a:lnTo>
                  <a:lnTo>
                    <a:pt x="1340" y="244"/>
                  </a:lnTo>
                  <a:lnTo>
                    <a:pt x="1359" y="244"/>
                  </a:lnTo>
                  <a:lnTo>
                    <a:pt x="1380" y="245"/>
                  </a:lnTo>
                  <a:lnTo>
                    <a:pt x="1399" y="246"/>
                  </a:lnTo>
                  <a:lnTo>
                    <a:pt x="1419" y="247"/>
                  </a:lnTo>
                  <a:lnTo>
                    <a:pt x="1438" y="249"/>
                  </a:lnTo>
                  <a:lnTo>
                    <a:pt x="1457" y="251"/>
                  </a:lnTo>
                  <a:lnTo>
                    <a:pt x="1477" y="253"/>
                  </a:lnTo>
                  <a:lnTo>
                    <a:pt x="1496" y="256"/>
                  </a:lnTo>
                  <a:lnTo>
                    <a:pt x="1564" y="45"/>
                  </a:lnTo>
                  <a:lnTo>
                    <a:pt x="1567" y="39"/>
                  </a:lnTo>
                  <a:lnTo>
                    <a:pt x="1570" y="33"/>
                  </a:lnTo>
                  <a:lnTo>
                    <a:pt x="1574" y="27"/>
                  </a:lnTo>
                  <a:lnTo>
                    <a:pt x="1577" y="22"/>
                  </a:lnTo>
                  <a:lnTo>
                    <a:pt x="1582" y="18"/>
                  </a:lnTo>
                  <a:lnTo>
                    <a:pt x="1586" y="14"/>
                  </a:lnTo>
                  <a:lnTo>
                    <a:pt x="1592" y="10"/>
                  </a:lnTo>
                  <a:lnTo>
                    <a:pt x="1597" y="7"/>
                  </a:lnTo>
                  <a:lnTo>
                    <a:pt x="1603" y="4"/>
                  </a:lnTo>
                  <a:lnTo>
                    <a:pt x="1609" y="2"/>
                  </a:lnTo>
                  <a:lnTo>
                    <a:pt x="1615" y="0"/>
                  </a:lnTo>
                  <a:lnTo>
                    <a:pt x="1621" y="0"/>
                  </a:lnTo>
                  <a:lnTo>
                    <a:pt x="1628" y="0"/>
                  </a:lnTo>
                  <a:lnTo>
                    <a:pt x="1635" y="0"/>
                  </a:lnTo>
                  <a:lnTo>
                    <a:pt x="1641" y="1"/>
                  </a:lnTo>
                  <a:lnTo>
                    <a:pt x="1648" y="2"/>
                  </a:lnTo>
                  <a:lnTo>
                    <a:pt x="1860" y="72"/>
                  </a:lnTo>
                  <a:lnTo>
                    <a:pt x="1867" y="74"/>
                  </a:lnTo>
                  <a:lnTo>
                    <a:pt x="1873" y="77"/>
                  </a:lnTo>
                  <a:lnTo>
                    <a:pt x="1878" y="80"/>
                  </a:lnTo>
                  <a:lnTo>
                    <a:pt x="1883" y="84"/>
                  </a:lnTo>
                  <a:lnTo>
                    <a:pt x="1888" y="89"/>
                  </a:lnTo>
                  <a:lnTo>
                    <a:pt x="1892" y="94"/>
                  </a:lnTo>
                  <a:lnTo>
                    <a:pt x="1895" y="99"/>
                  </a:lnTo>
                  <a:lnTo>
                    <a:pt x="1899" y="104"/>
                  </a:lnTo>
                  <a:lnTo>
                    <a:pt x="1901" y="110"/>
                  </a:lnTo>
                  <a:lnTo>
                    <a:pt x="1904" y="116"/>
                  </a:lnTo>
                  <a:lnTo>
                    <a:pt x="1905" y="122"/>
                  </a:lnTo>
                  <a:lnTo>
                    <a:pt x="1906" y="129"/>
                  </a:lnTo>
                  <a:lnTo>
                    <a:pt x="1906" y="135"/>
                  </a:lnTo>
                  <a:lnTo>
                    <a:pt x="1905" y="142"/>
                  </a:lnTo>
                  <a:lnTo>
                    <a:pt x="1904" y="148"/>
                  </a:lnTo>
                  <a:lnTo>
                    <a:pt x="1903" y="155"/>
                  </a:lnTo>
                  <a:lnTo>
                    <a:pt x="1834" y="365"/>
                  </a:lnTo>
                  <a:lnTo>
                    <a:pt x="1851" y="375"/>
                  </a:lnTo>
                  <a:lnTo>
                    <a:pt x="1869" y="384"/>
                  </a:lnTo>
                  <a:lnTo>
                    <a:pt x="1886" y="394"/>
                  </a:lnTo>
                  <a:lnTo>
                    <a:pt x="1903" y="405"/>
                  </a:lnTo>
                  <a:lnTo>
                    <a:pt x="1919" y="415"/>
                  </a:lnTo>
                  <a:lnTo>
                    <a:pt x="1935" y="426"/>
                  </a:lnTo>
                  <a:lnTo>
                    <a:pt x="1951" y="437"/>
                  </a:lnTo>
                  <a:lnTo>
                    <a:pt x="1968" y="448"/>
                  </a:lnTo>
                  <a:lnTo>
                    <a:pt x="1983" y="460"/>
                  </a:lnTo>
                  <a:lnTo>
                    <a:pt x="1999" y="472"/>
                  </a:lnTo>
                  <a:lnTo>
                    <a:pt x="2014" y="484"/>
                  </a:lnTo>
                  <a:lnTo>
                    <a:pt x="2029" y="496"/>
                  </a:lnTo>
                  <a:lnTo>
                    <a:pt x="2044" y="509"/>
                  </a:lnTo>
                  <a:lnTo>
                    <a:pt x="2058" y="522"/>
                  </a:lnTo>
                  <a:lnTo>
                    <a:pt x="2073" y="535"/>
                  </a:lnTo>
                  <a:lnTo>
                    <a:pt x="2087" y="549"/>
                  </a:lnTo>
                  <a:lnTo>
                    <a:pt x="2266" y="419"/>
                  </a:lnTo>
                  <a:lnTo>
                    <a:pt x="2272" y="415"/>
                  </a:lnTo>
                  <a:lnTo>
                    <a:pt x="2278" y="412"/>
                  </a:lnTo>
                  <a:lnTo>
                    <a:pt x="2284" y="410"/>
                  </a:lnTo>
                  <a:lnTo>
                    <a:pt x="2290" y="408"/>
                  </a:lnTo>
                  <a:lnTo>
                    <a:pt x="2296" y="407"/>
                  </a:lnTo>
                  <a:lnTo>
                    <a:pt x="2303" y="406"/>
                  </a:lnTo>
                  <a:lnTo>
                    <a:pt x="2309" y="406"/>
                  </a:lnTo>
                  <a:lnTo>
                    <a:pt x="2315" y="407"/>
                  </a:lnTo>
                  <a:lnTo>
                    <a:pt x="2321" y="408"/>
                  </a:lnTo>
                  <a:lnTo>
                    <a:pt x="2327" y="410"/>
                  </a:lnTo>
                  <a:lnTo>
                    <a:pt x="2333" y="412"/>
                  </a:lnTo>
                  <a:lnTo>
                    <a:pt x="2339" y="415"/>
                  </a:lnTo>
                  <a:lnTo>
                    <a:pt x="2344" y="419"/>
                  </a:lnTo>
                  <a:lnTo>
                    <a:pt x="2350" y="423"/>
                  </a:lnTo>
                  <a:lnTo>
                    <a:pt x="2354" y="428"/>
                  </a:lnTo>
                  <a:lnTo>
                    <a:pt x="2358" y="433"/>
                  </a:lnTo>
                  <a:lnTo>
                    <a:pt x="2490" y="614"/>
                  </a:lnTo>
                  <a:lnTo>
                    <a:pt x="2494" y="620"/>
                  </a:lnTo>
                  <a:lnTo>
                    <a:pt x="2497" y="625"/>
                  </a:lnTo>
                  <a:lnTo>
                    <a:pt x="2499" y="632"/>
                  </a:lnTo>
                  <a:lnTo>
                    <a:pt x="2501" y="638"/>
                  </a:lnTo>
                  <a:lnTo>
                    <a:pt x="2502" y="644"/>
                  </a:lnTo>
                  <a:lnTo>
                    <a:pt x="2502" y="650"/>
                  </a:lnTo>
                  <a:lnTo>
                    <a:pt x="2502" y="657"/>
                  </a:lnTo>
                  <a:lnTo>
                    <a:pt x="2502" y="663"/>
                  </a:lnTo>
                  <a:lnTo>
                    <a:pt x="2500" y="669"/>
                  </a:lnTo>
                  <a:lnTo>
                    <a:pt x="2498" y="676"/>
                  </a:lnTo>
                  <a:lnTo>
                    <a:pt x="2496" y="681"/>
                  </a:lnTo>
                  <a:lnTo>
                    <a:pt x="2493" y="687"/>
                  </a:lnTo>
                  <a:lnTo>
                    <a:pt x="2489" y="692"/>
                  </a:lnTo>
                  <a:lnTo>
                    <a:pt x="2485" y="698"/>
                  </a:lnTo>
                  <a:lnTo>
                    <a:pt x="2481" y="702"/>
                  </a:lnTo>
                  <a:lnTo>
                    <a:pt x="2476" y="706"/>
                  </a:lnTo>
                  <a:lnTo>
                    <a:pt x="2296" y="836"/>
                  </a:lnTo>
                  <a:lnTo>
                    <a:pt x="2304" y="854"/>
                  </a:lnTo>
                  <a:lnTo>
                    <a:pt x="2313" y="871"/>
                  </a:lnTo>
                  <a:lnTo>
                    <a:pt x="2320" y="889"/>
                  </a:lnTo>
                  <a:lnTo>
                    <a:pt x="2328" y="907"/>
                  </a:lnTo>
                  <a:lnTo>
                    <a:pt x="2335" y="925"/>
                  </a:lnTo>
                  <a:lnTo>
                    <a:pt x="2342" y="943"/>
                  </a:lnTo>
                  <a:lnTo>
                    <a:pt x="2348" y="962"/>
                  </a:lnTo>
                  <a:lnTo>
                    <a:pt x="2355" y="980"/>
                  </a:lnTo>
                  <a:lnTo>
                    <a:pt x="2361" y="999"/>
                  </a:lnTo>
                  <a:lnTo>
                    <a:pt x="2366" y="1018"/>
                  </a:lnTo>
                  <a:lnTo>
                    <a:pt x="2372" y="1036"/>
                  </a:lnTo>
                  <a:lnTo>
                    <a:pt x="2376" y="1056"/>
                  </a:lnTo>
                  <a:lnTo>
                    <a:pt x="2381" y="1075"/>
                  </a:lnTo>
                  <a:lnTo>
                    <a:pt x="2385" y="1094"/>
                  </a:lnTo>
                  <a:lnTo>
                    <a:pt x="2389" y="1113"/>
                  </a:lnTo>
                  <a:lnTo>
                    <a:pt x="2393" y="1133"/>
                  </a:lnTo>
                  <a:lnTo>
                    <a:pt x="2614" y="1133"/>
                  </a:lnTo>
                  <a:lnTo>
                    <a:pt x="2621" y="1133"/>
                  </a:lnTo>
                  <a:lnTo>
                    <a:pt x="2627" y="1135"/>
                  </a:lnTo>
                  <a:lnTo>
                    <a:pt x="2634" y="1136"/>
                  </a:lnTo>
                  <a:lnTo>
                    <a:pt x="2640" y="1139"/>
                  </a:lnTo>
                  <a:lnTo>
                    <a:pt x="2645" y="1141"/>
                  </a:lnTo>
                  <a:lnTo>
                    <a:pt x="2651" y="1144"/>
                  </a:lnTo>
                  <a:lnTo>
                    <a:pt x="2656" y="1148"/>
                  </a:lnTo>
                  <a:lnTo>
                    <a:pt x="2661" y="1153"/>
                  </a:lnTo>
                  <a:lnTo>
                    <a:pt x="2665" y="1157"/>
                  </a:lnTo>
                  <a:lnTo>
                    <a:pt x="2669" y="1162"/>
                  </a:lnTo>
                  <a:lnTo>
                    <a:pt x="2672" y="1168"/>
                  </a:lnTo>
                  <a:lnTo>
                    <a:pt x="2675" y="1173"/>
                  </a:lnTo>
                  <a:lnTo>
                    <a:pt x="2677" y="1179"/>
                  </a:lnTo>
                  <a:lnTo>
                    <a:pt x="2679" y="1186"/>
                  </a:lnTo>
                  <a:lnTo>
                    <a:pt x="2680" y="1192"/>
                  </a:lnTo>
                  <a:lnTo>
                    <a:pt x="2680" y="1199"/>
                  </a:lnTo>
                  <a:lnTo>
                    <a:pt x="2680" y="1423"/>
                  </a:lnTo>
                  <a:lnTo>
                    <a:pt x="2680" y="1429"/>
                  </a:lnTo>
                  <a:lnTo>
                    <a:pt x="2679" y="1436"/>
                  </a:lnTo>
                  <a:lnTo>
                    <a:pt x="2677" y="1442"/>
                  </a:lnTo>
                  <a:lnTo>
                    <a:pt x="2675" y="1448"/>
                  </a:lnTo>
                  <a:lnTo>
                    <a:pt x="2672" y="1454"/>
                  </a:lnTo>
                  <a:lnTo>
                    <a:pt x="2669" y="1460"/>
                  </a:lnTo>
                  <a:lnTo>
                    <a:pt x="2665" y="1465"/>
                  </a:lnTo>
                  <a:lnTo>
                    <a:pt x="2661" y="1469"/>
                  </a:lnTo>
                  <a:lnTo>
                    <a:pt x="2656" y="1473"/>
                  </a:lnTo>
                  <a:lnTo>
                    <a:pt x="2651" y="1477"/>
                  </a:lnTo>
                  <a:lnTo>
                    <a:pt x="2645" y="1481"/>
                  </a:lnTo>
                  <a:lnTo>
                    <a:pt x="2640" y="1483"/>
                  </a:lnTo>
                  <a:lnTo>
                    <a:pt x="2634" y="1486"/>
                  </a:lnTo>
                  <a:lnTo>
                    <a:pt x="2627" y="1487"/>
                  </a:lnTo>
                  <a:lnTo>
                    <a:pt x="2621" y="1488"/>
                  </a:lnTo>
                  <a:lnTo>
                    <a:pt x="2614" y="1489"/>
                  </a:lnTo>
                  <a:lnTo>
                    <a:pt x="2393" y="1489"/>
                  </a:lnTo>
                  <a:lnTo>
                    <a:pt x="2389" y="1508"/>
                  </a:lnTo>
                  <a:lnTo>
                    <a:pt x="2385" y="1528"/>
                  </a:lnTo>
                  <a:lnTo>
                    <a:pt x="2381" y="1547"/>
                  </a:lnTo>
                  <a:lnTo>
                    <a:pt x="2376" y="1566"/>
                  </a:lnTo>
                  <a:lnTo>
                    <a:pt x="2372" y="1585"/>
                  </a:lnTo>
                  <a:lnTo>
                    <a:pt x="2366" y="1604"/>
                  </a:lnTo>
                  <a:lnTo>
                    <a:pt x="2361" y="1623"/>
                  </a:lnTo>
                  <a:lnTo>
                    <a:pt x="2355" y="1641"/>
                  </a:lnTo>
                  <a:lnTo>
                    <a:pt x="2348" y="1660"/>
                  </a:lnTo>
                  <a:lnTo>
                    <a:pt x="2342" y="1678"/>
                  </a:lnTo>
                  <a:lnTo>
                    <a:pt x="2335" y="1696"/>
                  </a:lnTo>
                  <a:lnTo>
                    <a:pt x="2328" y="1714"/>
                  </a:lnTo>
                  <a:lnTo>
                    <a:pt x="2320" y="1733"/>
                  </a:lnTo>
                  <a:lnTo>
                    <a:pt x="2313" y="1750"/>
                  </a:lnTo>
                  <a:lnTo>
                    <a:pt x="2304" y="1768"/>
                  </a:lnTo>
                  <a:lnTo>
                    <a:pt x="2296" y="1785"/>
                  </a:lnTo>
                  <a:lnTo>
                    <a:pt x="2476" y="1915"/>
                  </a:lnTo>
                  <a:lnTo>
                    <a:pt x="2481" y="1919"/>
                  </a:lnTo>
                  <a:lnTo>
                    <a:pt x="2485" y="1924"/>
                  </a:lnTo>
                  <a:lnTo>
                    <a:pt x="2489" y="1929"/>
                  </a:lnTo>
                  <a:lnTo>
                    <a:pt x="2493" y="1934"/>
                  </a:lnTo>
                  <a:lnTo>
                    <a:pt x="2496" y="1940"/>
                  </a:lnTo>
                  <a:lnTo>
                    <a:pt x="2498" y="1946"/>
                  </a:lnTo>
                  <a:lnTo>
                    <a:pt x="2500" y="1952"/>
                  </a:lnTo>
                  <a:lnTo>
                    <a:pt x="2502" y="1958"/>
                  </a:lnTo>
                  <a:lnTo>
                    <a:pt x="2502" y="1964"/>
                  </a:lnTo>
                  <a:lnTo>
                    <a:pt x="2502" y="1971"/>
                  </a:lnTo>
                  <a:lnTo>
                    <a:pt x="2502" y="1977"/>
                  </a:lnTo>
                  <a:lnTo>
                    <a:pt x="2501" y="1984"/>
                  </a:lnTo>
                  <a:lnTo>
                    <a:pt x="2499" y="1990"/>
                  </a:lnTo>
                  <a:lnTo>
                    <a:pt x="2497" y="1996"/>
                  </a:lnTo>
                  <a:lnTo>
                    <a:pt x="2494" y="2002"/>
                  </a:lnTo>
                  <a:lnTo>
                    <a:pt x="2490" y="2007"/>
                  </a:lnTo>
                  <a:lnTo>
                    <a:pt x="2358" y="2188"/>
                  </a:lnTo>
                  <a:lnTo>
                    <a:pt x="2354" y="2194"/>
                  </a:lnTo>
                  <a:lnTo>
                    <a:pt x="2350" y="2198"/>
                  </a:lnTo>
                  <a:lnTo>
                    <a:pt x="2344" y="2202"/>
                  </a:lnTo>
                  <a:lnTo>
                    <a:pt x="2339" y="2206"/>
                  </a:lnTo>
                  <a:lnTo>
                    <a:pt x="2333" y="2209"/>
                  </a:lnTo>
                  <a:lnTo>
                    <a:pt x="2327" y="2212"/>
                  </a:lnTo>
                  <a:lnTo>
                    <a:pt x="2321" y="2213"/>
                  </a:lnTo>
                  <a:lnTo>
                    <a:pt x="2315" y="2214"/>
                  </a:lnTo>
                  <a:lnTo>
                    <a:pt x="2309" y="2215"/>
                  </a:lnTo>
                  <a:lnTo>
                    <a:pt x="2303" y="2216"/>
                  </a:lnTo>
                  <a:lnTo>
                    <a:pt x="2296" y="2215"/>
                  </a:lnTo>
                  <a:lnTo>
                    <a:pt x="2290" y="2214"/>
                  </a:lnTo>
                  <a:lnTo>
                    <a:pt x="2284" y="2212"/>
                  </a:lnTo>
                  <a:lnTo>
                    <a:pt x="2278" y="2210"/>
                  </a:lnTo>
                  <a:lnTo>
                    <a:pt x="2272" y="2206"/>
                  </a:lnTo>
                  <a:lnTo>
                    <a:pt x="2266" y="2203"/>
                  </a:lnTo>
                  <a:lnTo>
                    <a:pt x="2087" y="2073"/>
                  </a:lnTo>
                  <a:lnTo>
                    <a:pt x="2073" y="2086"/>
                  </a:lnTo>
                  <a:lnTo>
                    <a:pt x="2058" y="2099"/>
                  </a:lnTo>
                  <a:lnTo>
                    <a:pt x="2044" y="2112"/>
                  </a:lnTo>
                  <a:lnTo>
                    <a:pt x="2029" y="2125"/>
                  </a:lnTo>
                  <a:lnTo>
                    <a:pt x="2014" y="2138"/>
                  </a:lnTo>
                  <a:lnTo>
                    <a:pt x="1999" y="2150"/>
                  </a:lnTo>
                  <a:lnTo>
                    <a:pt x="1983" y="2162"/>
                  </a:lnTo>
                  <a:lnTo>
                    <a:pt x="1968" y="2173"/>
                  </a:lnTo>
                  <a:lnTo>
                    <a:pt x="1952" y="2185"/>
                  </a:lnTo>
                  <a:lnTo>
                    <a:pt x="1935" y="2196"/>
                  </a:lnTo>
                  <a:lnTo>
                    <a:pt x="1919" y="2206"/>
                  </a:lnTo>
                  <a:lnTo>
                    <a:pt x="1903" y="2217"/>
                  </a:lnTo>
                  <a:lnTo>
                    <a:pt x="1886" y="2227"/>
                  </a:lnTo>
                  <a:lnTo>
                    <a:pt x="1869" y="2237"/>
                  </a:lnTo>
                  <a:lnTo>
                    <a:pt x="1851" y="2247"/>
                  </a:lnTo>
                  <a:lnTo>
                    <a:pt x="1834" y="2256"/>
                  </a:lnTo>
                  <a:lnTo>
                    <a:pt x="1903" y="2466"/>
                  </a:lnTo>
                  <a:lnTo>
                    <a:pt x="1904" y="2473"/>
                  </a:lnTo>
                  <a:lnTo>
                    <a:pt x="1905" y="2480"/>
                  </a:lnTo>
                  <a:lnTo>
                    <a:pt x="1906" y="2487"/>
                  </a:lnTo>
                  <a:lnTo>
                    <a:pt x="1906" y="2493"/>
                  </a:lnTo>
                  <a:lnTo>
                    <a:pt x="1905" y="2499"/>
                  </a:lnTo>
                  <a:lnTo>
                    <a:pt x="1904" y="2505"/>
                  </a:lnTo>
                  <a:lnTo>
                    <a:pt x="1901" y="2511"/>
                  </a:lnTo>
                  <a:lnTo>
                    <a:pt x="1899" y="2517"/>
                  </a:lnTo>
                  <a:lnTo>
                    <a:pt x="1895" y="2523"/>
                  </a:lnTo>
                  <a:lnTo>
                    <a:pt x="1892" y="2528"/>
                  </a:lnTo>
                  <a:lnTo>
                    <a:pt x="1888" y="2532"/>
                  </a:lnTo>
                  <a:lnTo>
                    <a:pt x="1883" y="2537"/>
                  </a:lnTo>
                  <a:lnTo>
                    <a:pt x="1878" y="2541"/>
                  </a:lnTo>
                  <a:lnTo>
                    <a:pt x="1873" y="2544"/>
                  </a:lnTo>
                  <a:lnTo>
                    <a:pt x="1867" y="2547"/>
                  </a:lnTo>
                  <a:lnTo>
                    <a:pt x="1861" y="2550"/>
                  </a:lnTo>
                  <a:lnTo>
                    <a:pt x="1648" y="2619"/>
                  </a:lnTo>
                  <a:lnTo>
                    <a:pt x="1641" y="2621"/>
                  </a:lnTo>
                  <a:lnTo>
                    <a:pt x="1635" y="2622"/>
                  </a:lnTo>
                  <a:lnTo>
                    <a:pt x="1628" y="2622"/>
                  </a:lnTo>
                  <a:lnTo>
                    <a:pt x="1621" y="2622"/>
                  </a:lnTo>
                  <a:lnTo>
                    <a:pt x="1615" y="2621"/>
                  </a:lnTo>
                  <a:lnTo>
                    <a:pt x="1609" y="2620"/>
                  </a:lnTo>
                  <a:lnTo>
                    <a:pt x="1603" y="2618"/>
                  </a:lnTo>
                  <a:lnTo>
                    <a:pt x="1597" y="2615"/>
                  </a:lnTo>
                  <a:lnTo>
                    <a:pt x="1592" y="2612"/>
                  </a:lnTo>
                  <a:lnTo>
                    <a:pt x="1586" y="2608"/>
                  </a:lnTo>
                  <a:lnTo>
                    <a:pt x="1582" y="2604"/>
                  </a:lnTo>
                  <a:lnTo>
                    <a:pt x="1577" y="2599"/>
                  </a:lnTo>
                  <a:lnTo>
                    <a:pt x="1574" y="2594"/>
                  </a:lnTo>
                  <a:lnTo>
                    <a:pt x="1570" y="2589"/>
                  </a:lnTo>
                  <a:lnTo>
                    <a:pt x="1567" y="2583"/>
                  </a:lnTo>
                  <a:lnTo>
                    <a:pt x="1564" y="2577"/>
                  </a:lnTo>
                  <a:lnTo>
                    <a:pt x="1496" y="2366"/>
                  </a:lnTo>
                  <a:lnTo>
                    <a:pt x="1477" y="2368"/>
                  </a:lnTo>
                  <a:lnTo>
                    <a:pt x="1458" y="2371"/>
                  </a:lnTo>
                  <a:lnTo>
                    <a:pt x="1438" y="2372"/>
                  </a:lnTo>
                  <a:lnTo>
                    <a:pt x="1419" y="2374"/>
                  </a:lnTo>
                  <a:lnTo>
                    <a:pt x="1399" y="2376"/>
                  </a:lnTo>
                  <a:lnTo>
                    <a:pt x="1380" y="2376"/>
                  </a:lnTo>
                  <a:lnTo>
                    <a:pt x="1359" y="2377"/>
                  </a:lnTo>
                  <a:lnTo>
                    <a:pt x="1340" y="2377"/>
                  </a:lnTo>
                  <a:lnTo>
                    <a:pt x="1320" y="2377"/>
                  </a:lnTo>
                  <a:lnTo>
                    <a:pt x="1300" y="2376"/>
                  </a:lnTo>
                  <a:lnTo>
                    <a:pt x="1281" y="2376"/>
                  </a:lnTo>
                  <a:lnTo>
                    <a:pt x="1261" y="2374"/>
                  </a:lnTo>
                  <a:lnTo>
                    <a:pt x="1241" y="2372"/>
                  </a:lnTo>
                  <a:lnTo>
                    <a:pt x="1222" y="2371"/>
                  </a:lnTo>
                  <a:lnTo>
                    <a:pt x="1203" y="2368"/>
                  </a:lnTo>
                  <a:lnTo>
                    <a:pt x="1183" y="2366"/>
                  </a:lnTo>
                  <a:lnTo>
                    <a:pt x="1116" y="2577"/>
                  </a:lnTo>
                  <a:lnTo>
                    <a:pt x="1113" y="2583"/>
                  </a:lnTo>
                  <a:lnTo>
                    <a:pt x="1110" y="2589"/>
                  </a:lnTo>
                  <a:lnTo>
                    <a:pt x="1106" y="2594"/>
                  </a:lnTo>
                  <a:lnTo>
                    <a:pt x="1103" y="2599"/>
                  </a:lnTo>
                  <a:lnTo>
                    <a:pt x="1098" y="2604"/>
                  </a:lnTo>
                  <a:lnTo>
                    <a:pt x="1093" y="2608"/>
                  </a:lnTo>
                  <a:lnTo>
                    <a:pt x="1088" y="2612"/>
                  </a:lnTo>
                  <a:lnTo>
                    <a:pt x="1083" y="2615"/>
                  </a:lnTo>
                  <a:lnTo>
                    <a:pt x="1077" y="2618"/>
                  </a:lnTo>
                  <a:lnTo>
                    <a:pt x="1071" y="2620"/>
                  </a:lnTo>
                  <a:lnTo>
                    <a:pt x="1065" y="2621"/>
                  </a:lnTo>
                  <a:lnTo>
                    <a:pt x="1058" y="2622"/>
                  </a:lnTo>
                  <a:lnTo>
                    <a:pt x="1052" y="2622"/>
                  </a:lnTo>
                  <a:lnTo>
                    <a:pt x="1045" y="2622"/>
                  </a:lnTo>
                  <a:lnTo>
                    <a:pt x="1039" y="2621"/>
                  </a:lnTo>
                  <a:lnTo>
                    <a:pt x="1032" y="2619"/>
                  </a:lnTo>
                  <a:lnTo>
                    <a:pt x="819" y="2550"/>
                  </a:lnTo>
                  <a:lnTo>
                    <a:pt x="813" y="2547"/>
                  </a:lnTo>
                  <a:lnTo>
                    <a:pt x="807" y="2544"/>
                  </a:lnTo>
                  <a:lnTo>
                    <a:pt x="802" y="2541"/>
                  </a:lnTo>
                  <a:lnTo>
                    <a:pt x="797" y="2537"/>
                  </a:lnTo>
                  <a:lnTo>
                    <a:pt x="792" y="2532"/>
                  </a:lnTo>
                  <a:lnTo>
                    <a:pt x="788" y="2528"/>
                  </a:lnTo>
                  <a:lnTo>
                    <a:pt x="784" y="2523"/>
                  </a:lnTo>
                  <a:lnTo>
                    <a:pt x="781" y="2517"/>
                  </a:lnTo>
                  <a:lnTo>
                    <a:pt x="778" y="2511"/>
                  </a:lnTo>
                  <a:lnTo>
                    <a:pt x="776" y="2505"/>
                  </a:lnTo>
                  <a:lnTo>
                    <a:pt x="775" y="2499"/>
                  </a:lnTo>
                  <a:lnTo>
                    <a:pt x="774" y="2493"/>
                  </a:lnTo>
                  <a:lnTo>
                    <a:pt x="774" y="2487"/>
                  </a:lnTo>
                  <a:lnTo>
                    <a:pt x="774" y="2480"/>
                  </a:lnTo>
                  <a:lnTo>
                    <a:pt x="775" y="2473"/>
                  </a:lnTo>
                  <a:lnTo>
                    <a:pt x="777" y="2466"/>
                  </a:lnTo>
                  <a:lnTo>
                    <a:pt x="846" y="2256"/>
                  </a:lnTo>
                  <a:lnTo>
                    <a:pt x="828" y="2247"/>
                  </a:lnTo>
                  <a:lnTo>
                    <a:pt x="811" y="2237"/>
                  </a:lnTo>
                  <a:lnTo>
                    <a:pt x="794" y="2227"/>
                  </a:lnTo>
                  <a:lnTo>
                    <a:pt x="777" y="2217"/>
                  </a:lnTo>
                  <a:lnTo>
                    <a:pt x="761" y="2206"/>
                  </a:lnTo>
                  <a:lnTo>
                    <a:pt x="744" y="2196"/>
                  </a:lnTo>
                  <a:lnTo>
                    <a:pt x="728" y="2185"/>
                  </a:lnTo>
                  <a:lnTo>
                    <a:pt x="712" y="2173"/>
                  </a:lnTo>
                  <a:lnTo>
                    <a:pt x="696" y="2162"/>
                  </a:lnTo>
                  <a:lnTo>
                    <a:pt x="681" y="2150"/>
                  </a:lnTo>
                  <a:lnTo>
                    <a:pt x="666" y="2137"/>
                  </a:lnTo>
                  <a:lnTo>
                    <a:pt x="651" y="2125"/>
                  </a:lnTo>
                  <a:lnTo>
                    <a:pt x="636" y="2112"/>
                  </a:lnTo>
                  <a:lnTo>
                    <a:pt x="621" y="2099"/>
                  </a:lnTo>
                  <a:lnTo>
                    <a:pt x="607" y="2086"/>
                  </a:lnTo>
                  <a:lnTo>
                    <a:pt x="593" y="2072"/>
                  </a:lnTo>
                  <a:lnTo>
                    <a:pt x="414" y="2203"/>
                  </a:lnTo>
                  <a:lnTo>
                    <a:pt x="408" y="2206"/>
                  </a:lnTo>
                  <a:lnTo>
                    <a:pt x="402" y="2210"/>
                  </a:lnTo>
                  <a:lnTo>
                    <a:pt x="396" y="2212"/>
                  </a:lnTo>
                  <a:lnTo>
                    <a:pt x="390" y="2214"/>
                  </a:lnTo>
                  <a:lnTo>
                    <a:pt x="383" y="2215"/>
                  </a:lnTo>
                  <a:lnTo>
                    <a:pt x="377" y="2216"/>
                  </a:lnTo>
                  <a:lnTo>
                    <a:pt x="371" y="2216"/>
                  </a:lnTo>
                  <a:lnTo>
                    <a:pt x="365" y="2215"/>
                  </a:lnTo>
                  <a:lnTo>
                    <a:pt x="358" y="2213"/>
                  </a:lnTo>
                  <a:lnTo>
                    <a:pt x="352" y="2212"/>
                  </a:lnTo>
                  <a:lnTo>
                    <a:pt x="346" y="2209"/>
                  </a:lnTo>
                  <a:lnTo>
                    <a:pt x="340" y="2206"/>
                  </a:lnTo>
                  <a:lnTo>
                    <a:pt x="336" y="2202"/>
                  </a:lnTo>
                  <a:lnTo>
                    <a:pt x="330" y="2198"/>
                  </a:lnTo>
                  <a:lnTo>
                    <a:pt x="326" y="2194"/>
                  </a:lnTo>
                  <a:lnTo>
                    <a:pt x="321" y="2188"/>
                  </a:lnTo>
                  <a:lnTo>
                    <a:pt x="189" y="2007"/>
                  </a:lnTo>
                  <a:lnTo>
                    <a:pt x="186" y="2002"/>
                  </a:lnTo>
                  <a:lnTo>
                    <a:pt x="183" y="1996"/>
                  </a:lnTo>
                  <a:lnTo>
                    <a:pt x="181" y="1990"/>
                  </a:lnTo>
                  <a:lnTo>
                    <a:pt x="179" y="1984"/>
                  </a:lnTo>
                  <a:lnTo>
                    <a:pt x="178" y="1977"/>
                  </a:lnTo>
                  <a:lnTo>
                    <a:pt x="177" y="1971"/>
                  </a:lnTo>
                  <a:lnTo>
                    <a:pt x="177" y="1964"/>
                  </a:lnTo>
                  <a:lnTo>
                    <a:pt x="178" y="1958"/>
                  </a:lnTo>
                  <a:lnTo>
                    <a:pt x="179" y="1952"/>
                  </a:lnTo>
                  <a:lnTo>
                    <a:pt x="181" y="1946"/>
                  </a:lnTo>
                  <a:lnTo>
                    <a:pt x="184" y="1940"/>
                  </a:lnTo>
                  <a:lnTo>
                    <a:pt x="187" y="1934"/>
                  </a:lnTo>
                  <a:lnTo>
                    <a:pt x="190" y="1929"/>
                  </a:lnTo>
                  <a:lnTo>
                    <a:pt x="194" y="1924"/>
                  </a:lnTo>
                  <a:lnTo>
                    <a:pt x="199" y="1920"/>
                  </a:lnTo>
                  <a:lnTo>
                    <a:pt x="204" y="1915"/>
                  </a:lnTo>
                  <a:lnTo>
                    <a:pt x="383" y="1785"/>
                  </a:lnTo>
                  <a:lnTo>
                    <a:pt x="375" y="1768"/>
                  </a:lnTo>
                  <a:lnTo>
                    <a:pt x="367" y="1750"/>
                  </a:lnTo>
                  <a:lnTo>
                    <a:pt x="359" y="1733"/>
                  </a:lnTo>
                  <a:lnTo>
                    <a:pt x="352" y="1714"/>
                  </a:lnTo>
                  <a:lnTo>
                    <a:pt x="344" y="1696"/>
                  </a:lnTo>
                  <a:lnTo>
                    <a:pt x="338" y="1678"/>
                  </a:lnTo>
                  <a:lnTo>
                    <a:pt x="331" y="1660"/>
                  </a:lnTo>
                  <a:lnTo>
                    <a:pt x="325" y="1641"/>
                  </a:lnTo>
                  <a:lnTo>
                    <a:pt x="319" y="1623"/>
                  </a:lnTo>
                  <a:lnTo>
                    <a:pt x="313" y="1604"/>
                  </a:lnTo>
                  <a:lnTo>
                    <a:pt x="308" y="1585"/>
                  </a:lnTo>
                  <a:lnTo>
                    <a:pt x="303" y="1566"/>
                  </a:lnTo>
                  <a:lnTo>
                    <a:pt x="299" y="1547"/>
                  </a:lnTo>
                  <a:lnTo>
                    <a:pt x="295" y="1528"/>
                  </a:lnTo>
                  <a:lnTo>
                    <a:pt x="291" y="1508"/>
                  </a:lnTo>
                  <a:lnTo>
                    <a:pt x="287" y="1489"/>
                  </a:lnTo>
                  <a:lnTo>
                    <a:pt x="66" y="1489"/>
                  </a:lnTo>
                  <a:lnTo>
                    <a:pt x="59" y="1488"/>
                  </a:lnTo>
                  <a:lnTo>
                    <a:pt x="52" y="1487"/>
                  </a:lnTo>
                  <a:lnTo>
                    <a:pt x="46" y="1486"/>
                  </a:lnTo>
                  <a:lnTo>
                    <a:pt x="40" y="1483"/>
                  </a:lnTo>
                  <a:lnTo>
                    <a:pt x="34" y="1481"/>
                  </a:lnTo>
                  <a:lnTo>
                    <a:pt x="29" y="1477"/>
                  </a:lnTo>
                  <a:lnTo>
                    <a:pt x="23" y="1473"/>
                  </a:lnTo>
                  <a:lnTo>
                    <a:pt x="19" y="1469"/>
                  </a:lnTo>
                  <a:lnTo>
                    <a:pt x="15" y="1465"/>
                  </a:lnTo>
                  <a:lnTo>
                    <a:pt x="11" y="1460"/>
                  </a:lnTo>
                  <a:lnTo>
                    <a:pt x="7" y="1454"/>
                  </a:lnTo>
                  <a:lnTo>
                    <a:pt x="5" y="1448"/>
                  </a:lnTo>
                  <a:lnTo>
                    <a:pt x="2" y="1442"/>
                  </a:lnTo>
                  <a:lnTo>
                    <a:pt x="1" y="1436"/>
                  </a:lnTo>
                  <a:lnTo>
                    <a:pt x="0" y="1429"/>
                  </a:lnTo>
                  <a:lnTo>
                    <a:pt x="0" y="1423"/>
                  </a:lnTo>
                  <a:lnTo>
                    <a:pt x="0" y="1199"/>
                  </a:lnTo>
                  <a:lnTo>
                    <a:pt x="0" y="1192"/>
                  </a:lnTo>
                  <a:lnTo>
                    <a:pt x="1" y="1186"/>
                  </a:lnTo>
                  <a:lnTo>
                    <a:pt x="2" y="1179"/>
                  </a:lnTo>
                  <a:lnTo>
                    <a:pt x="5" y="1173"/>
                  </a:lnTo>
                  <a:lnTo>
                    <a:pt x="7" y="1168"/>
                  </a:lnTo>
                  <a:lnTo>
                    <a:pt x="11" y="1162"/>
                  </a:lnTo>
                  <a:lnTo>
                    <a:pt x="15" y="1157"/>
                  </a:lnTo>
                  <a:lnTo>
                    <a:pt x="19" y="1153"/>
                  </a:lnTo>
                  <a:lnTo>
                    <a:pt x="23" y="1148"/>
                  </a:lnTo>
                  <a:lnTo>
                    <a:pt x="29" y="1144"/>
                  </a:lnTo>
                  <a:lnTo>
                    <a:pt x="34" y="1141"/>
                  </a:lnTo>
                  <a:lnTo>
                    <a:pt x="40" y="1139"/>
                  </a:lnTo>
                  <a:lnTo>
                    <a:pt x="46" y="1136"/>
                  </a:lnTo>
                  <a:lnTo>
                    <a:pt x="52" y="1135"/>
                  </a:lnTo>
                  <a:lnTo>
                    <a:pt x="59" y="1133"/>
                  </a:lnTo>
                  <a:lnTo>
                    <a:pt x="66" y="1133"/>
                  </a:lnTo>
                  <a:lnTo>
                    <a:pt x="287" y="1133"/>
                  </a:lnTo>
                  <a:lnTo>
                    <a:pt x="291" y="1113"/>
                  </a:lnTo>
                  <a:lnTo>
                    <a:pt x="295" y="1094"/>
                  </a:lnTo>
                  <a:lnTo>
                    <a:pt x="299" y="1075"/>
                  </a:lnTo>
                  <a:lnTo>
                    <a:pt x="303" y="1056"/>
                  </a:lnTo>
                  <a:lnTo>
                    <a:pt x="308" y="1036"/>
                  </a:lnTo>
                  <a:lnTo>
                    <a:pt x="313" y="1017"/>
                  </a:lnTo>
                  <a:lnTo>
                    <a:pt x="319" y="998"/>
                  </a:lnTo>
                  <a:lnTo>
                    <a:pt x="325" y="980"/>
                  </a:lnTo>
                  <a:lnTo>
                    <a:pt x="331" y="962"/>
                  </a:lnTo>
                  <a:lnTo>
                    <a:pt x="338" y="943"/>
                  </a:lnTo>
                  <a:lnTo>
                    <a:pt x="344" y="925"/>
                  </a:lnTo>
                  <a:lnTo>
                    <a:pt x="352" y="907"/>
                  </a:lnTo>
                  <a:lnTo>
                    <a:pt x="359" y="889"/>
                  </a:lnTo>
                  <a:lnTo>
                    <a:pt x="367" y="871"/>
                  </a:lnTo>
                  <a:lnTo>
                    <a:pt x="375" y="854"/>
                  </a:lnTo>
                  <a:lnTo>
                    <a:pt x="383" y="836"/>
                  </a:lnTo>
                  <a:lnTo>
                    <a:pt x="204" y="706"/>
                  </a:lnTo>
                  <a:lnTo>
                    <a:pt x="199" y="702"/>
                  </a:lnTo>
                  <a:lnTo>
                    <a:pt x="194" y="697"/>
                  </a:lnTo>
                  <a:lnTo>
                    <a:pt x="190" y="692"/>
                  </a:lnTo>
                  <a:lnTo>
                    <a:pt x="187" y="687"/>
                  </a:lnTo>
                  <a:lnTo>
                    <a:pt x="184" y="681"/>
                  </a:lnTo>
                  <a:lnTo>
                    <a:pt x="181" y="676"/>
                  </a:lnTo>
                  <a:lnTo>
                    <a:pt x="179" y="669"/>
                  </a:lnTo>
                  <a:lnTo>
                    <a:pt x="178" y="663"/>
                  </a:lnTo>
                  <a:lnTo>
                    <a:pt x="177" y="657"/>
                  </a:lnTo>
                  <a:lnTo>
                    <a:pt x="177" y="650"/>
                  </a:lnTo>
                  <a:lnTo>
                    <a:pt x="178" y="644"/>
                  </a:lnTo>
                  <a:lnTo>
                    <a:pt x="179" y="638"/>
                  </a:lnTo>
                  <a:lnTo>
                    <a:pt x="181" y="632"/>
                  </a:lnTo>
                  <a:lnTo>
                    <a:pt x="183" y="625"/>
                  </a:lnTo>
                  <a:lnTo>
                    <a:pt x="186" y="620"/>
                  </a:lnTo>
                  <a:lnTo>
                    <a:pt x="189" y="614"/>
                  </a:lnTo>
                  <a:lnTo>
                    <a:pt x="321" y="433"/>
                  </a:lnTo>
                  <a:lnTo>
                    <a:pt x="326" y="428"/>
                  </a:lnTo>
                  <a:lnTo>
                    <a:pt x="330" y="423"/>
                  </a:lnTo>
                  <a:lnTo>
                    <a:pt x="336" y="419"/>
                  </a:lnTo>
                  <a:lnTo>
                    <a:pt x="340" y="415"/>
                  </a:lnTo>
                  <a:lnTo>
                    <a:pt x="346" y="412"/>
                  </a:lnTo>
                  <a:lnTo>
                    <a:pt x="352" y="410"/>
                  </a:lnTo>
                  <a:lnTo>
                    <a:pt x="358" y="408"/>
                  </a:lnTo>
                  <a:lnTo>
                    <a:pt x="365" y="407"/>
                  </a:lnTo>
                  <a:lnTo>
                    <a:pt x="371" y="406"/>
                  </a:lnTo>
                  <a:lnTo>
                    <a:pt x="377" y="406"/>
                  </a:lnTo>
                  <a:lnTo>
                    <a:pt x="383" y="407"/>
                  </a:lnTo>
                  <a:lnTo>
                    <a:pt x="390" y="408"/>
                  </a:lnTo>
                  <a:lnTo>
                    <a:pt x="396" y="410"/>
                  </a:lnTo>
                  <a:lnTo>
                    <a:pt x="402" y="412"/>
                  </a:lnTo>
                  <a:lnTo>
                    <a:pt x="408" y="415"/>
                  </a:lnTo>
                  <a:lnTo>
                    <a:pt x="414" y="419"/>
                  </a:lnTo>
                  <a:lnTo>
                    <a:pt x="593" y="549"/>
                  </a:lnTo>
                  <a:lnTo>
                    <a:pt x="607" y="535"/>
                  </a:lnTo>
                  <a:lnTo>
                    <a:pt x="621" y="522"/>
                  </a:lnTo>
                  <a:lnTo>
                    <a:pt x="636" y="509"/>
                  </a:lnTo>
                  <a:lnTo>
                    <a:pt x="651" y="496"/>
                  </a:lnTo>
                  <a:lnTo>
                    <a:pt x="666" y="484"/>
                  </a:lnTo>
                  <a:lnTo>
                    <a:pt x="681" y="472"/>
                  </a:lnTo>
                  <a:lnTo>
                    <a:pt x="696" y="460"/>
                  </a:lnTo>
                  <a:lnTo>
                    <a:pt x="712" y="448"/>
                  </a:lnTo>
                  <a:lnTo>
                    <a:pt x="728" y="437"/>
                  </a:lnTo>
                  <a:lnTo>
                    <a:pt x="744" y="426"/>
                  </a:lnTo>
                  <a:lnTo>
                    <a:pt x="761" y="415"/>
                  </a:lnTo>
                  <a:lnTo>
                    <a:pt x="777" y="405"/>
                  </a:lnTo>
                  <a:lnTo>
                    <a:pt x="794" y="394"/>
                  </a:lnTo>
                  <a:lnTo>
                    <a:pt x="811" y="384"/>
                  </a:lnTo>
                  <a:lnTo>
                    <a:pt x="828" y="375"/>
                  </a:lnTo>
                  <a:lnTo>
                    <a:pt x="846" y="365"/>
                  </a:lnTo>
                  <a:lnTo>
                    <a:pt x="777" y="155"/>
                  </a:lnTo>
                  <a:lnTo>
                    <a:pt x="775" y="148"/>
                  </a:lnTo>
                  <a:lnTo>
                    <a:pt x="774" y="141"/>
                  </a:lnTo>
                  <a:lnTo>
                    <a:pt x="774" y="135"/>
                  </a:lnTo>
                  <a:lnTo>
                    <a:pt x="774" y="129"/>
                  </a:lnTo>
                  <a:lnTo>
                    <a:pt x="774" y="122"/>
                  </a:lnTo>
                  <a:lnTo>
                    <a:pt x="776" y="116"/>
                  </a:lnTo>
                  <a:lnTo>
                    <a:pt x="778" y="110"/>
                  </a:lnTo>
                  <a:lnTo>
                    <a:pt x="781" y="105"/>
                  </a:lnTo>
                  <a:lnTo>
                    <a:pt x="784" y="99"/>
                  </a:lnTo>
                  <a:lnTo>
                    <a:pt x="788" y="94"/>
                  </a:lnTo>
                  <a:lnTo>
                    <a:pt x="792" y="89"/>
                  </a:lnTo>
                  <a:lnTo>
                    <a:pt x="797" y="85"/>
                  </a:lnTo>
                  <a:lnTo>
                    <a:pt x="802" y="81"/>
                  </a:lnTo>
                  <a:lnTo>
                    <a:pt x="807" y="77"/>
                  </a:lnTo>
                  <a:lnTo>
                    <a:pt x="813" y="74"/>
                  </a:lnTo>
                  <a:lnTo>
                    <a:pt x="819" y="72"/>
                  </a:lnTo>
                  <a:lnTo>
                    <a:pt x="1032" y="2"/>
                  </a:lnTo>
                  <a:lnTo>
                    <a:pt x="1039" y="1"/>
                  </a:lnTo>
                  <a:lnTo>
                    <a:pt x="1045" y="0"/>
                  </a:lnTo>
                  <a:lnTo>
                    <a:pt x="1052" y="0"/>
                  </a:lnTo>
                  <a:close/>
                </a:path>
                <a:path w="2680" h="2622">
                  <a:moveTo>
                    <a:pt x="1349" y="1020"/>
                  </a:moveTo>
                  <a:cubicBezTo>
                    <a:pt x="1287" y="1020"/>
                    <a:pt x="1233" y="1074"/>
                    <a:pt x="1233" y="1136"/>
                  </a:cubicBezTo>
                  <a:lnTo>
                    <a:pt x="1233" y="1136"/>
                  </a:lnTo>
                  <a:cubicBezTo>
                    <a:pt x="1233" y="1161"/>
                    <a:pt x="1242" y="1185"/>
                    <a:pt x="1262" y="1210"/>
                  </a:cubicBezTo>
                  <a:lnTo>
                    <a:pt x="1262" y="1210"/>
                  </a:lnTo>
                  <a:cubicBezTo>
                    <a:pt x="1279" y="1235"/>
                    <a:pt x="1296" y="1260"/>
                    <a:pt x="1300" y="1289"/>
                  </a:cubicBezTo>
                  <a:lnTo>
                    <a:pt x="1300" y="1289"/>
                  </a:lnTo>
                  <a:cubicBezTo>
                    <a:pt x="1300" y="1297"/>
                    <a:pt x="1300" y="1297"/>
                    <a:pt x="1300" y="1297"/>
                  </a:cubicBezTo>
                  <a:lnTo>
                    <a:pt x="1300" y="1297"/>
                  </a:lnTo>
                  <a:cubicBezTo>
                    <a:pt x="1337" y="1297"/>
                    <a:pt x="1337" y="1297"/>
                    <a:pt x="1337" y="1297"/>
                  </a:cubicBezTo>
                  <a:lnTo>
                    <a:pt x="1337" y="1297"/>
                  </a:lnTo>
                  <a:cubicBezTo>
                    <a:pt x="1341" y="1289"/>
                    <a:pt x="1341" y="1289"/>
                    <a:pt x="1341" y="1289"/>
                  </a:cubicBezTo>
                  <a:lnTo>
                    <a:pt x="1341" y="1289"/>
                  </a:lnTo>
                  <a:cubicBezTo>
                    <a:pt x="1341" y="1272"/>
                    <a:pt x="1341" y="1227"/>
                    <a:pt x="1325" y="1194"/>
                  </a:cubicBezTo>
                  <a:lnTo>
                    <a:pt x="1325" y="1194"/>
                  </a:lnTo>
                  <a:cubicBezTo>
                    <a:pt x="1333" y="1194"/>
                    <a:pt x="1341" y="1190"/>
                    <a:pt x="1349" y="1190"/>
                  </a:cubicBezTo>
                  <a:lnTo>
                    <a:pt x="1349" y="1190"/>
                  </a:lnTo>
                  <a:cubicBezTo>
                    <a:pt x="1354" y="1190"/>
                    <a:pt x="1354" y="1190"/>
                    <a:pt x="1354" y="1190"/>
                  </a:cubicBezTo>
                  <a:lnTo>
                    <a:pt x="1354" y="1190"/>
                  </a:lnTo>
                  <a:cubicBezTo>
                    <a:pt x="1362" y="1190"/>
                    <a:pt x="1370" y="1194"/>
                    <a:pt x="1374" y="1194"/>
                  </a:cubicBezTo>
                  <a:lnTo>
                    <a:pt x="1374" y="1194"/>
                  </a:lnTo>
                  <a:cubicBezTo>
                    <a:pt x="1366" y="1219"/>
                    <a:pt x="1362" y="1248"/>
                    <a:pt x="1362" y="1289"/>
                  </a:cubicBezTo>
                  <a:lnTo>
                    <a:pt x="1362" y="1289"/>
                  </a:lnTo>
                  <a:cubicBezTo>
                    <a:pt x="1362" y="1297"/>
                    <a:pt x="1362" y="1297"/>
                    <a:pt x="1362" y="1297"/>
                  </a:cubicBezTo>
                  <a:lnTo>
                    <a:pt x="1362" y="1297"/>
                  </a:lnTo>
                  <a:cubicBezTo>
                    <a:pt x="1399" y="1297"/>
                    <a:pt x="1399" y="1297"/>
                    <a:pt x="1399" y="1297"/>
                  </a:cubicBezTo>
                  <a:lnTo>
                    <a:pt x="1399" y="1297"/>
                  </a:lnTo>
                  <a:cubicBezTo>
                    <a:pt x="1403" y="1289"/>
                    <a:pt x="1403" y="1289"/>
                    <a:pt x="1403" y="1289"/>
                  </a:cubicBezTo>
                  <a:lnTo>
                    <a:pt x="1403" y="1289"/>
                  </a:lnTo>
                  <a:cubicBezTo>
                    <a:pt x="1407" y="1260"/>
                    <a:pt x="1424" y="1235"/>
                    <a:pt x="1440" y="1210"/>
                  </a:cubicBezTo>
                  <a:lnTo>
                    <a:pt x="1440" y="1210"/>
                  </a:lnTo>
                  <a:cubicBezTo>
                    <a:pt x="1457" y="1190"/>
                    <a:pt x="1465" y="1161"/>
                    <a:pt x="1465" y="1136"/>
                  </a:cubicBezTo>
                  <a:lnTo>
                    <a:pt x="1465" y="1136"/>
                  </a:lnTo>
                  <a:cubicBezTo>
                    <a:pt x="1465" y="1074"/>
                    <a:pt x="1416" y="1020"/>
                    <a:pt x="1349" y="1020"/>
                  </a:cubicBezTo>
                </a:path>
                <a:path w="2680" h="2622">
                  <a:moveTo>
                    <a:pt x="1578" y="953"/>
                  </a:moveTo>
                  <a:cubicBezTo>
                    <a:pt x="1495" y="886"/>
                    <a:pt x="1387" y="853"/>
                    <a:pt x="1246" y="886"/>
                  </a:cubicBezTo>
                  <a:lnTo>
                    <a:pt x="1246" y="886"/>
                  </a:lnTo>
                  <a:cubicBezTo>
                    <a:pt x="1146" y="915"/>
                    <a:pt x="1059" y="990"/>
                    <a:pt x="1038" y="1131"/>
                  </a:cubicBezTo>
                  <a:lnTo>
                    <a:pt x="1038" y="1131"/>
                  </a:lnTo>
                  <a:cubicBezTo>
                    <a:pt x="1030" y="1177"/>
                    <a:pt x="1038" y="1202"/>
                    <a:pt x="1038" y="1206"/>
                  </a:cubicBezTo>
                  <a:lnTo>
                    <a:pt x="1038" y="1206"/>
                  </a:lnTo>
                  <a:cubicBezTo>
                    <a:pt x="1047" y="1214"/>
                    <a:pt x="1055" y="1231"/>
                    <a:pt x="1055" y="1243"/>
                  </a:cubicBezTo>
                  <a:lnTo>
                    <a:pt x="1055" y="1243"/>
                  </a:lnTo>
                  <a:cubicBezTo>
                    <a:pt x="1055" y="1247"/>
                    <a:pt x="1051" y="1251"/>
                    <a:pt x="1051" y="1256"/>
                  </a:cubicBezTo>
                  <a:lnTo>
                    <a:pt x="1051" y="1256"/>
                  </a:lnTo>
                  <a:cubicBezTo>
                    <a:pt x="980" y="1355"/>
                    <a:pt x="980" y="1355"/>
                    <a:pt x="980" y="1355"/>
                  </a:cubicBezTo>
                  <a:lnTo>
                    <a:pt x="980" y="1355"/>
                  </a:lnTo>
                  <a:cubicBezTo>
                    <a:pt x="976" y="1363"/>
                    <a:pt x="972" y="1372"/>
                    <a:pt x="976" y="1380"/>
                  </a:cubicBezTo>
                  <a:lnTo>
                    <a:pt x="976" y="1380"/>
                  </a:lnTo>
                  <a:cubicBezTo>
                    <a:pt x="988" y="1401"/>
                    <a:pt x="1022" y="1397"/>
                    <a:pt x="1030" y="1401"/>
                  </a:cubicBezTo>
                  <a:lnTo>
                    <a:pt x="1030" y="1401"/>
                  </a:lnTo>
                  <a:cubicBezTo>
                    <a:pt x="1038" y="1405"/>
                    <a:pt x="1042" y="1417"/>
                    <a:pt x="1038" y="1430"/>
                  </a:cubicBezTo>
                  <a:lnTo>
                    <a:pt x="1038" y="1430"/>
                  </a:lnTo>
                  <a:cubicBezTo>
                    <a:pt x="1034" y="1438"/>
                    <a:pt x="1026" y="1455"/>
                    <a:pt x="1034" y="1459"/>
                  </a:cubicBezTo>
                  <a:lnTo>
                    <a:pt x="1034" y="1459"/>
                  </a:lnTo>
                  <a:cubicBezTo>
                    <a:pt x="1042" y="1463"/>
                    <a:pt x="1051" y="1467"/>
                    <a:pt x="1051" y="1467"/>
                  </a:cubicBezTo>
                  <a:lnTo>
                    <a:pt x="1051" y="1467"/>
                  </a:lnTo>
                  <a:cubicBezTo>
                    <a:pt x="1051" y="1467"/>
                    <a:pt x="1038" y="1471"/>
                    <a:pt x="1038" y="1480"/>
                  </a:cubicBezTo>
                  <a:lnTo>
                    <a:pt x="1038" y="1480"/>
                  </a:lnTo>
                  <a:cubicBezTo>
                    <a:pt x="1034" y="1488"/>
                    <a:pt x="1038" y="1500"/>
                    <a:pt x="1051" y="1505"/>
                  </a:cubicBezTo>
                  <a:lnTo>
                    <a:pt x="1051" y="1505"/>
                  </a:lnTo>
                  <a:cubicBezTo>
                    <a:pt x="1051" y="1505"/>
                    <a:pt x="1063" y="1534"/>
                    <a:pt x="1059" y="1563"/>
                  </a:cubicBezTo>
                  <a:lnTo>
                    <a:pt x="1059" y="1563"/>
                  </a:lnTo>
                  <a:cubicBezTo>
                    <a:pt x="1055" y="1588"/>
                    <a:pt x="1047" y="1613"/>
                    <a:pt x="1067" y="1629"/>
                  </a:cubicBezTo>
                  <a:lnTo>
                    <a:pt x="1067" y="1629"/>
                  </a:lnTo>
                  <a:cubicBezTo>
                    <a:pt x="1088" y="1646"/>
                    <a:pt x="1171" y="1633"/>
                    <a:pt x="1221" y="1617"/>
                  </a:cubicBezTo>
                  <a:lnTo>
                    <a:pt x="1221" y="1617"/>
                  </a:lnTo>
                  <a:cubicBezTo>
                    <a:pt x="1221" y="1617"/>
                    <a:pt x="1238" y="1646"/>
                    <a:pt x="1254" y="1720"/>
                  </a:cubicBezTo>
                  <a:lnTo>
                    <a:pt x="1254" y="1720"/>
                  </a:lnTo>
                  <a:cubicBezTo>
                    <a:pt x="1603" y="1613"/>
                    <a:pt x="1603" y="1613"/>
                    <a:pt x="1603" y="1613"/>
                  </a:cubicBezTo>
                  <a:lnTo>
                    <a:pt x="1603" y="1613"/>
                  </a:lnTo>
                  <a:cubicBezTo>
                    <a:pt x="1582" y="1559"/>
                    <a:pt x="1574" y="1530"/>
                    <a:pt x="1574" y="1513"/>
                  </a:cubicBezTo>
                  <a:lnTo>
                    <a:pt x="1574" y="1513"/>
                  </a:lnTo>
                  <a:cubicBezTo>
                    <a:pt x="1566" y="1467"/>
                    <a:pt x="1636" y="1384"/>
                    <a:pt x="1661" y="1293"/>
                  </a:cubicBezTo>
                  <a:lnTo>
                    <a:pt x="1661" y="1293"/>
                  </a:lnTo>
                  <a:cubicBezTo>
                    <a:pt x="1690" y="1189"/>
                    <a:pt x="1699" y="1052"/>
                    <a:pt x="1578" y="953"/>
                  </a:cubicBezTo>
                  <a:moveTo>
                    <a:pt x="1462" y="1227"/>
                  </a:moveTo>
                  <a:cubicBezTo>
                    <a:pt x="1437" y="1260"/>
                    <a:pt x="1429" y="1285"/>
                    <a:pt x="1429" y="1310"/>
                  </a:cubicBezTo>
                  <a:lnTo>
                    <a:pt x="1429" y="1310"/>
                  </a:lnTo>
                  <a:cubicBezTo>
                    <a:pt x="1429" y="1384"/>
                    <a:pt x="1429" y="1384"/>
                    <a:pt x="1429" y="1384"/>
                  </a:cubicBezTo>
                  <a:lnTo>
                    <a:pt x="1429" y="1384"/>
                  </a:lnTo>
                  <a:cubicBezTo>
                    <a:pt x="1429" y="1405"/>
                    <a:pt x="1416" y="1417"/>
                    <a:pt x="1404" y="1417"/>
                  </a:cubicBezTo>
                  <a:lnTo>
                    <a:pt x="1404" y="1417"/>
                  </a:lnTo>
                  <a:cubicBezTo>
                    <a:pt x="1375" y="1417"/>
                    <a:pt x="1375" y="1417"/>
                    <a:pt x="1375" y="1417"/>
                  </a:cubicBezTo>
                  <a:lnTo>
                    <a:pt x="1375" y="1417"/>
                  </a:lnTo>
                  <a:cubicBezTo>
                    <a:pt x="1371" y="1417"/>
                    <a:pt x="1371" y="1417"/>
                    <a:pt x="1371" y="1417"/>
                  </a:cubicBezTo>
                  <a:lnTo>
                    <a:pt x="1371" y="1417"/>
                  </a:lnTo>
                  <a:cubicBezTo>
                    <a:pt x="1366" y="1426"/>
                    <a:pt x="1358" y="1430"/>
                    <a:pt x="1350" y="1430"/>
                  </a:cubicBezTo>
                  <a:lnTo>
                    <a:pt x="1350" y="1430"/>
                  </a:lnTo>
                  <a:cubicBezTo>
                    <a:pt x="1342" y="1430"/>
                    <a:pt x="1337" y="1426"/>
                    <a:pt x="1333" y="1417"/>
                  </a:cubicBezTo>
                  <a:lnTo>
                    <a:pt x="1333" y="1417"/>
                  </a:lnTo>
                  <a:cubicBezTo>
                    <a:pt x="1329" y="1417"/>
                    <a:pt x="1329" y="1417"/>
                    <a:pt x="1329" y="1417"/>
                  </a:cubicBezTo>
                  <a:lnTo>
                    <a:pt x="1329" y="1417"/>
                  </a:lnTo>
                  <a:cubicBezTo>
                    <a:pt x="1300" y="1417"/>
                    <a:pt x="1300" y="1417"/>
                    <a:pt x="1300" y="1417"/>
                  </a:cubicBezTo>
                  <a:lnTo>
                    <a:pt x="1300" y="1417"/>
                  </a:lnTo>
                  <a:cubicBezTo>
                    <a:pt x="1287" y="1417"/>
                    <a:pt x="1275" y="1405"/>
                    <a:pt x="1275" y="1388"/>
                  </a:cubicBezTo>
                  <a:lnTo>
                    <a:pt x="1275" y="1388"/>
                  </a:lnTo>
                  <a:cubicBezTo>
                    <a:pt x="1275" y="1310"/>
                    <a:pt x="1275" y="1310"/>
                    <a:pt x="1275" y="1310"/>
                  </a:cubicBezTo>
                  <a:lnTo>
                    <a:pt x="1275" y="1310"/>
                  </a:lnTo>
                  <a:cubicBezTo>
                    <a:pt x="1275" y="1285"/>
                    <a:pt x="1263" y="1260"/>
                    <a:pt x="1242" y="1227"/>
                  </a:cubicBezTo>
                  <a:lnTo>
                    <a:pt x="1242" y="1227"/>
                  </a:lnTo>
                  <a:cubicBezTo>
                    <a:pt x="1217" y="1197"/>
                    <a:pt x="1209" y="1168"/>
                    <a:pt x="1209" y="1135"/>
                  </a:cubicBezTo>
                  <a:lnTo>
                    <a:pt x="1209" y="1135"/>
                  </a:lnTo>
                  <a:cubicBezTo>
                    <a:pt x="1209" y="1056"/>
                    <a:pt x="1271" y="994"/>
                    <a:pt x="1350" y="994"/>
                  </a:cubicBezTo>
                  <a:lnTo>
                    <a:pt x="1350" y="994"/>
                  </a:lnTo>
                  <a:cubicBezTo>
                    <a:pt x="1429" y="994"/>
                    <a:pt x="1495" y="1056"/>
                    <a:pt x="1495" y="1135"/>
                  </a:cubicBezTo>
                  <a:lnTo>
                    <a:pt x="1495" y="1135"/>
                  </a:lnTo>
                  <a:cubicBezTo>
                    <a:pt x="1495" y="1168"/>
                    <a:pt x="1483" y="1197"/>
                    <a:pt x="1462" y="1227"/>
                  </a:cubicBezTo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5" name="path"/>
            <p:cNvSpPr/>
            <p:nvPr/>
          </p:nvSpPr>
          <p:spPr>
            <a:xfrm>
              <a:off x="518839" y="2137822"/>
              <a:ext cx="3418645" cy="759909"/>
            </a:xfrm>
            <a:custGeom>
              <a:rect l="0" t="0" r="0" b="0"/>
              <a:pathLst>
                <a:path w="5383" h="1196">
                  <a:moveTo>
                    <a:pt x="668" y="514"/>
                  </a:moveTo>
                  <a:cubicBezTo>
                    <a:pt x="614" y="514"/>
                    <a:pt x="614" y="514"/>
                    <a:pt x="614" y="514"/>
                  </a:cubicBezTo>
                  <a:lnTo>
                    <a:pt x="614" y="514"/>
                  </a:lnTo>
                  <a:cubicBezTo>
                    <a:pt x="606" y="476"/>
                    <a:pt x="593" y="443"/>
                    <a:pt x="573" y="414"/>
                  </a:cubicBezTo>
                  <a:lnTo>
                    <a:pt x="573" y="414"/>
                  </a:lnTo>
                  <a:cubicBezTo>
                    <a:pt x="610" y="377"/>
                    <a:pt x="610" y="377"/>
                    <a:pt x="610" y="377"/>
                  </a:cubicBezTo>
                  <a:lnTo>
                    <a:pt x="610" y="377"/>
                  </a:lnTo>
                  <a:cubicBezTo>
                    <a:pt x="618" y="368"/>
                    <a:pt x="622" y="352"/>
                    <a:pt x="614" y="348"/>
                  </a:cubicBezTo>
                  <a:lnTo>
                    <a:pt x="614" y="348"/>
                  </a:lnTo>
                  <a:cubicBezTo>
                    <a:pt x="564" y="298"/>
                    <a:pt x="564" y="298"/>
                    <a:pt x="564" y="298"/>
                  </a:cubicBezTo>
                  <a:lnTo>
                    <a:pt x="564" y="298"/>
                  </a:lnTo>
                  <a:cubicBezTo>
                    <a:pt x="560" y="290"/>
                    <a:pt x="544" y="294"/>
                    <a:pt x="535" y="302"/>
                  </a:cubicBezTo>
                  <a:lnTo>
                    <a:pt x="535" y="302"/>
                  </a:lnTo>
                  <a:cubicBezTo>
                    <a:pt x="498" y="339"/>
                    <a:pt x="498" y="339"/>
                    <a:pt x="498" y="339"/>
                  </a:cubicBezTo>
                  <a:lnTo>
                    <a:pt x="498" y="339"/>
                  </a:lnTo>
                  <a:cubicBezTo>
                    <a:pt x="469" y="319"/>
                    <a:pt x="436" y="306"/>
                    <a:pt x="398" y="298"/>
                  </a:cubicBezTo>
                  <a:lnTo>
                    <a:pt x="398" y="298"/>
                  </a:lnTo>
                  <a:cubicBezTo>
                    <a:pt x="398" y="244"/>
                    <a:pt x="398" y="244"/>
                    <a:pt x="398" y="244"/>
                  </a:cubicBezTo>
                  <a:lnTo>
                    <a:pt x="398" y="244"/>
                  </a:lnTo>
                  <a:cubicBezTo>
                    <a:pt x="398" y="231"/>
                    <a:pt x="390" y="219"/>
                    <a:pt x="382" y="219"/>
                  </a:cubicBezTo>
                  <a:lnTo>
                    <a:pt x="382" y="219"/>
                  </a:lnTo>
                  <a:cubicBezTo>
                    <a:pt x="311" y="219"/>
                    <a:pt x="311" y="219"/>
                    <a:pt x="311" y="219"/>
                  </a:cubicBezTo>
                  <a:lnTo>
                    <a:pt x="311" y="219"/>
                  </a:lnTo>
                  <a:cubicBezTo>
                    <a:pt x="303" y="219"/>
                    <a:pt x="294" y="231"/>
                    <a:pt x="294" y="244"/>
                  </a:cubicBezTo>
                  <a:lnTo>
                    <a:pt x="294" y="244"/>
                  </a:lnTo>
                  <a:cubicBezTo>
                    <a:pt x="294" y="298"/>
                    <a:pt x="294" y="298"/>
                    <a:pt x="294" y="298"/>
                  </a:cubicBezTo>
                  <a:lnTo>
                    <a:pt x="294" y="298"/>
                  </a:lnTo>
                  <a:cubicBezTo>
                    <a:pt x="257" y="306"/>
                    <a:pt x="224" y="319"/>
                    <a:pt x="191" y="339"/>
                  </a:cubicBezTo>
                  <a:lnTo>
                    <a:pt x="191" y="339"/>
                  </a:lnTo>
                  <a:cubicBezTo>
                    <a:pt x="153" y="302"/>
                    <a:pt x="153" y="302"/>
                    <a:pt x="153" y="302"/>
                  </a:cubicBezTo>
                  <a:lnTo>
                    <a:pt x="153" y="302"/>
                  </a:lnTo>
                  <a:cubicBezTo>
                    <a:pt x="145" y="294"/>
                    <a:pt x="132" y="290"/>
                    <a:pt x="124" y="298"/>
                  </a:cubicBezTo>
                  <a:lnTo>
                    <a:pt x="124" y="298"/>
                  </a:lnTo>
                  <a:cubicBezTo>
                    <a:pt x="74" y="348"/>
                    <a:pt x="74" y="348"/>
                    <a:pt x="74" y="348"/>
                  </a:cubicBezTo>
                  <a:lnTo>
                    <a:pt x="74" y="348"/>
                  </a:lnTo>
                  <a:cubicBezTo>
                    <a:pt x="70" y="352"/>
                    <a:pt x="70" y="368"/>
                    <a:pt x="78" y="377"/>
                  </a:cubicBezTo>
                  <a:lnTo>
                    <a:pt x="78" y="377"/>
                  </a:lnTo>
                  <a:cubicBezTo>
                    <a:pt x="120" y="414"/>
                    <a:pt x="120" y="414"/>
                    <a:pt x="120" y="414"/>
                  </a:cubicBezTo>
                  <a:lnTo>
                    <a:pt x="120" y="414"/>
                  </a:lnTo>
                  <a:cubicBezTo>
                    <a:pt x="99" y="443"/>
                    <a:pt x="83" y="476"/>
                    <a:pt x="78" y="514"/>
                  </a:cubicBezTo>
                  <a:lnTo>
                    <a:pt x="78" y="514"/>
                  </a:lnTo>
                  <a:cubicBezTo>
                    <a:pt x="24" y="514"/>
                    <a:pt x="24" y="514"/>
                    <a:pt x="24" y="514"/>
                  </a:cubicBezTo>
                  <a:lnTo>
                    <a:pt x="24" y="514"/>
                  </a:lnTo>
                  <a:cubicBezTo>
                    <a:pt x="8" y="514"/>
                    <a:pt x="0" y="522"/>
                    <a:pt x="0" y="530"/>
                  </a:cubicBezTo>
                  <a:lnTo>
                    <a:pt x="0" y="530"/>
                  </a:lnTo>
                  <a:cubicBezTo>
                    <a:pt x="0" y="601"/>
                    <a:pt x="0" y="601"/>
                    <a:pt x="0" y="601"/>
                  </a:cubicBezTo>
                  <a:lnTo>
                    <a:pt x="0" y="601"/>
                  </a:lnTo>
                  <a:cubicBezTo>
                    <a:pt x="0" y="609"/>
                    <a:pt x="8" y="618"/>
                    <a:pt x="24" y="618"/>
                  </a:cubicBezTo>
                  <a:lnTo>
                    <a:pt x="24" y="618"/>
                  </a:lnTo>
                  <a:cubicBezTo>
                    <a:pt x="78" y="618"/>
                    <a:pt x="78" y="618"/>
                    <a:pt x="78" y="618"/>
                  </a:cubicBezTo>
                  <a:lnTo>
                    <a:pt x="78" y="618"/>
                  </a:lnTo>
                  <a:cubicBezTo>
                    <a:pt x="83" y="655"/>
                    <a:pt x="99" y="688"/>
                    <a:pt x="120" y="717"/>
                  </a:cubicBezTo>
                  <a:lnTo>
                    <a:pt x="120" y="717"/>
                  </a:lnTo>
                  <a:cubicBezTo>
                    <a:pt x="78" y="759"/>
                    <a:pt x="78" y="759"/>
                    <a:pt x="78" y="759"/>
                  </a:cubicBezTo>
                  <a:lnTo>
                    <a:pt x="78" y="759"/>
                  </a:lnTo>
                  <a:cubicBezTo>
                    <a:pt x="70" y="767"/>
                    <a:pt x="70" y="780"/>
                    <a:pt x="74" y="788"/>
                  </a:cubicBezTo>
                  <a:lnTo>
                    <a:pt x="74" y="788"/>
                  </a:lnTo>
                  <a:cubicBezTo>
                    <a:pt x="124" y="834"/>
                    <a:pt x="124" y="834"/>
                    <a:pt x="124" y="834"/>
                  </a:cubicBezTo>
                  <a:lnTo>
                    <a:pt x="124" y="834"/>
                  </a:lnTo>
                  <a:cubicBezTo>
                    <a:pt x="132" y="842"/>
                    <a:pt x="145" y="842"/>
                    <a:pt x="153" y="829"/>
                  </a:cubicBezTo>
                  <a:lnTo>
                    <a:pt x="153" y="829"/>
                  </a:lnTo>
                  <a:cubicBezTo>
                    <a:pt x="191" y="792"/>
                    <a:pt x="191" y="792"/>
                    <a:pt x="191" y="792"/>
                  </a:cubicBezTo>
                  <a:lnTo>
                    <a:pt x="191" y="792"/>
                  </a:lnTo>
                  <a:cubicBezTo>
                    <a:pt x="224" y="813"/>
                    <a:pt x="257" y="829"/>
                    <a:pt x="294" y="834"/>
                  </a:cubicBezTo>
                  <a:lnTo>
                    <a:pt x="294" y="834"/>
                  </a:lnTo>
                  <a:cubicBezTo>
                    <a:pt x="294" y="888"/>
                    <a:pt x="294" y="888"/>
                    <a:pt x="294" y="888"/>
                  </a:cubicBezTo>
                  <a:lnTo>
                    <a:pt x="294" y="888"/>
                  </a:lnTo>
                  <a:cubicBezTo>
                    <a:pt x="294" y="900"/>
                    <a:pt x="303" y="913"/>
                    <a:pt x="311" y="913"/>
                  </a:cubicBezTo>
                  <a:lnTo>
                    <a:pt x="311" y="913"/>
                  </a:lnTo>
                  <a:cubicBezTo>
                    <a:pt x="382" y="913"/>
                    <a:pt x="382" y="913"/>
                    <a:pt x="382" y="913"/>
                  </a:cubicBezTo>
                  <a:lnTo>
                    <a:pt x="382" y="913"/>
                  </a:lnTo>
                  <a:cubicBezTo>
                    <a:pt x="390" y="913"/>
                    <a:pt x="398" y="900"/>
                    <a:pt x="398" y="888"/>
                  </a:cubicBezTo>
                  <a:lnTo>
                    <a:pt x="398" y="888"/>
                  </a:lnTo>
                  <a:cubicBezTo>
                    <a:pt x="398" y="834"/>
                    <a:pt x="398" y="834"/>
                    <a:pt x="398" y="834"/>
                  </a:cubicBezTo>
                  <a:lnTo>
                    <a:pt x="398" y="834"/>
                  </a:lnTo>
                  <a:cubicBezTo>
                    <a:pt x="436" y="829"/>
                    <a:pt x="469" y="813"/>
                    <a:pt x="498" y="792"/>
                  </a:cubicBezTo>
                  <a:lnTo>
                    <a:pt x="498" y="792"/>
                  </a:lnTo>
                  <a:cubicBezTo>
                    <a:pt x="535" y="829"/>
                    <a:pt x="535" y="829"/>
                    <a:pt x="535" y="829"/>
                  </a:cubicBezTo>
                  <a:lnTo>
                    <a:pt x="535" y="829"/>
                  </a:lnTo>
                  <a:cubicBezTo>
                    <a:pt x="544" y="842"/>
                    <a:pt x="560" y="842"/>
                    <a:pt x="564" y="834"/>
                  </a:cubicBezTo>
                  <a:lnTo>
                    <a:pt x="564" y="834"/>
                  </a:lnTo>
                  <a:cubicBezTo>
                    <a:pt x="614" y="788"/>
                    <a:pt x="614" y="788"/>
                    <a:pt x="614" y="788"/>
                  </a:cubicBezTo>
                  <a:lnTo>
                    <a:pt x="614" y="788"/>
                  </a:lnTo>
                  <a:cubicBezTo>
                    <a:pt x="622" y="780"/>
                    <a:pt x="618" y="767"/>
                    <a:pt x="610" y="759"/>
                  </a:cubicBezTo>
                  <a:lnTo>
                    <a:pt x="610" y="759"/>
                  </a:lnTo>
                  <a:cubicBezTo>
                    <a:pt x="573" y="717"/>
                    <a:pt x="573" y="717"/>
                    <a:pt x="573" y="717"/>
                  </a:cubicBezTo>
                  <a:lnTo>
                    <a:pt x="573" y="717"/>
                  </a:lnTo>
                  <a:cubicBezTo>
                    <a:pt x="593" y="688"/>
                    <a:pt x="606" y="655"/>
                    <a:pt x="614" y="618"/>
                  </a:cubicBezTo>
                  <a:lnTo>
                    <a:pt x="614" y="618"/>
                  </a:lnTo>
                  <a:cubicBezTo>
                    <a:pt x="668" y="618"/>
                    <a:pt x="668" y="618"/>
                    <a:pt x="668" y="618"/>
                  </a:cubicBezTo>
                  <a:lnTo>
                    <a:pt x="668" y="618"/>
                  </a:lnTo>
                  <a:cubicBezTo>
                    <a:pt x="681" y="618"/>
                    <a:pt x="693" y="609"/>
                    <a:pt x="693" y="601"/>
                  </a:cubicBezTo>
                  <a:lnTo>
                    <a:pt x="693" y="601"/>
                  </a:lnTo>
                  <a:cubicBezTo>
                    <a:pt x="693" y="530"/>
                    <a:pt x="693" y="530"/>
                    <a:pt x="693" y="530"/>
                  </a:cubicBezTo>
                  <a:lnTo>
                    <a:pt x="693" y="530"/>
                  </a:lnTo>
                  <a:cubicBezTo>
                    <a:pt x="693" y="522"/>
                    <a:pt x="681" y="514"/>
                    <a:pt x="668" y="514"/>
                  </a:cubicBezTo>
                  <a:moveTo>
                    <a:pt x="344" y="692"/>
                  </a:moveTo>
                  <a:cubicBezTo>
                    <a:pt x="274" y="692"/>
                    <a:pt x="215" y="638"/>
                    <a:pt x="215" y="568"/>
                  </a:cubicBezTo>
                  <a:lnTo>
                    <a:pt x="215" y="568"/>
                  </a:lnTo>
                  <a:cubicBezTo>
                    <a:pt x="215" y="497"/>
                    <a:pt x="274" y="439"/>
                    <a:pt x="344" y="439"/>
                  </a:cubicBezTo>
                  <a:lnTo>
                    <a:pt x="344" y="439"/>
                  </a:lnTo>
                  <a:cubicBezTo>
                    <a:pt x="415" y="439"/>
                    <a:pt x="473" y="497"/>
                    <a:pt x="473" y="568"/>
                  </a:cubicBezTo>
                  <a:lnTo>
                    <a:pt x="473" y="568"/>
                  </a:lnTo>
                  <a:cubicBezTo>
                    <a:pt x="473" y="638"/>
                    <a:pt x="415" y="692"/>
                    <a:pt x="344" y="692"/>
                  </a:cubicBezTo>
                </a:path>
                <a:path w="5383" h="1196">
                  <a:moveTo>
                    <a:pt x="1033" y="211"/>
                  </a:moveTo>
                  <a:cubicBezTo>
                    <a:pt x="996" y="211"/>
                    <a:pt x="996" y="211"/>
                    <a:pt x="996" y="211"/>
                  </a:cubicBezTo>
                  <a:lnTo>
                    <a:pt x="996" y="211"/>
                  </a:lnTo>
                  <a:cubicBezTo>
                    <a:pt x="987" y="182"/>
                    <a:pt x="979" y="157"/>
                    <a:pt x="962" y="137"/>
                  </a:cubicBezTo>
                  <a:lnTo>
                    <a:pt x="962" y="137"/>
                  </a:lnTo>
                  <a:cubicBezTo>
                    <a:pt x="992" y="112"/>
                    <a:pt x="992" y="112"/>
                    <a:pt x="992" y="112"/>
                  </a:cubicBezTo>
                  <a:lnTo>
                    <a:pt x="992" y="112"/>
                  </a:lnTo>
                  <a:cubicBezTo>
                    <a:pt x="1000" y="103"/>
                    <a:pt x="1000" y="95"/>
                    <a:pt x="996" y="91"/>
                  </a:cubicBezTo>
                  <a:lnTo>
                    <a:pt x="996" y="91"/>
                  </a:lnTo>
                  <a:cubicBezTo>
                    <a:pt x="958" y="54"/>
                    <a:pt x="958" y="54"/>
                    <a:pt x="958" y="54"/>
                  </a:cubicBezTo>
                  <a:lnTo>
                    <a:pt x="958" y="54"/>
                  </a:lnTo>
                  <a:cubicBezTo>
                    <a:pt x="954" y="49"/>
                    <a:pt x="946" y="49"/>
                    <a:pt x="937" y="58"/>
                  </a:cubicBezTo>
                  <a:lnTo>
                    <a:pt x="937" y="58"/>
                  </a:lnTo>
                  <a:cubicBezTo>
                    <a:pt x="908" y="83"/>
                    <a:pt x="908" y="83"/>
                    <a:pt x="908" y="83"/>
                  </a:cubicBezTo>
                  <a:lnTo>
                    <a:pt x="908" y="83"/>
                  </a:lnTo>
                  <a:cubicBezTo>
                    <a:pt x="887" y="70"/>
                    <a:pt x="862" y="58"/>
                    <a:pt x="837" y="54"/>
                  </a:cubicBezTo>
                  <a:lnTo>
                    <a:pt x="837" y="54"/>
                  </a:lnTo>
                  <a:cubicBezTo>
                    <a:pt x="837" y="16"/>
                    <a:pt x="837" y="16"/>
                    <a:pt x="837" y="16"/>
                  </a:cubicBezTo>
                  <a:lnTo>
                    <a:pt x="837" y="16"/>
                  </a:lnTo>
                  <a:cubicBezTo>
                    <a:pt x="837" y="4"/>
                    <a:pt x="833" y="0"/>
                    <a:pt x="824" y="0"/>
                  </a:cubicBezTo>
                  <a:lnTo>
                    <a:pt x="824" y="0"/>
                  </a:lnTo>
                  <a:cubicBezTo>
                    <a:pt x="774" y="0"/>
                    <a:pt x="774" y="0"/>
                    <a:pt x="774" y="0"/>
                  </a:cubicBezTo>
                  <a:lnTo>
                    <a:pt x="774" y="0"/>
                  </a:lnTo>
                  <a:cubicBezTo>
                    <a:pt x="766" y="0"/>
                    <a:pt x="761" y="4"/>
                    <a:pt x="761" y="16"/>
                  </a:cubicBezTo>
                  <a:lnTo>
                    <a:pt x="761" y="16"/>
                  </a:lnTo>
                  <a:cubicBezTo>
                    <a:pt x="761" y="54"/>
                    <a:pt x="761" y="54"/>
                    <a:pt x="761" y="54"/>
                  </a:cubicBezTo>
                  <a:lnTo>
                    <a:pt x="761" y="54"/>
                  </a:lnTo>
                  <a:cubicBezTo>
                    <a:pt x="732" y="58"/>
                    <a:pt x="707" y="70"/>
                    <a:pt x="686" y="83"/>
                  </a:cubicBezTo>
                  <a:lnTo>
                    <a:pt x="686" y="83"/>
                  </a:lnTo>
                  <a:cubicBezTo>
                    <a:pt x="661" y="58"/>
                    <a:pt x="661" y="58"/>
                    <a:pt x="661" y="58"/>
                  </a:cubicBezTo>
                  <a:lnTo>
                    <a:pt x="661" y="58"/>
                  </a:lnTo>
                  <a:cubicBezTo>
                    <a:pt x="653" y="49"/>
                    <a:pt x="644" y="49"/>
                    <a:pt x="636" y="54"/>
                  </a:cubicBezTo>
                  <a:lnTo>
                    <a:pt x="636" y="54"/>
                  </a:lnTo>
                  <a:cubicBezTo>
                    <a:pt x="602" y="91"/>
                    <a:pt x="602" y="91"/>
                    <a:pt x="602" y="91"/>
                  </a:cubicBezTo>
                  <a:lnTo>
                    <a:pt x="602" y="91"/>
                  </a:lnTo>
                  <a:cubicBezTo>
                    <a:pt x="598" y="95"/>
                    <a:pt x="598" y="103"/>
                    <a:pt x="607" y="112"/>
                  </a:cubicBezTo>
                  <a:lnTo>
                    <a:pt x="607" y="112"/>
                  </a:lnTo>
                  <a:cubicBezTo>
                    <a:pt x="632" y="137"/>
                    <a:pt x="632" y="137"/>
                    <a:pt x="632" y="137"/>
                  </a:cubicBezTo>
                  <a:lnTo>
                    <a:pt x="632" y="137"/>
                  </a:lnTo>
                  <a:cubicBezTo>
                    <a:pt x="619" y="157"/>
                    <a:pt x="607" y="182"/>
                    <a:pt x="602" y="211"/>
                  </a:cubicBezTo>
                  <a:lnTo>
                    <a:pt x="602" y="211"/>
                  </a:lnTo>
                  <a:cubicBezTo>
                    <a:pt x="565" y="211"/>
                    <a:pt x="565" y="211"/>
                    <a:pt x="565" y="211"/>
                  </a:cubicBezTo>
                  <a:lnTo>
                    <a:pt x="565" y="211"/>
                  </a:lnTo>
                  <a:cubicBezTo>
                    <a:pt x="552" y="211"/>
                    <a:pt x="544" y="216"/>
                    <a:pt x="544" y="224"/>
                  </a:cubicBezTo>
                  <a:lnTo>
                    <a:pt x="544" y="224"/>
                  </a:lnTo>
                  <a:cubicBezTo>
                    <a:pt x="544" y="274"/>
                    <a:pt x="544" y="274"/>
                    <a:pt x="544" y="274"/>
                  </a:cubicBezTo>
                  <a:lnTo>
                    <a:pt x="544" y="274"/>
                  </a:lnTo>
                  <a:cubicBezTo>
                    <a:pt x="544" y="282"/>
                    <a:pt x="552" y="286"/>
                    <a:pt x="565" y="286"/>
                  </a:cubicBezTo>
                  <a:lnTo>
                    <a:pt x="565" y="286"/>
                  </a:lnTo>
                  <a:cubicBezTo>
                    <a:pt x="602" y="286"/>
                    <a:pt x="602" y="286"/>
                    <a:pt x="602" y="286"/>
                  </a:cubicBezTo>
                  <a:lnTo>
                    <a:pt x="602" y="286"/>
                  </a:lnTo>
                  <a:cubicBezTo>
                    <a:pt x="607" y="315"/>
                    <a:pt x="619" y="336"/>
                    <a:pt x="632" y="361"/>
                  </a:cubicBezTo>
                  <a:lnTo>
                    <a:pt x="632" y="361"/>
                  </a:lnTo>
                  <a:cubicBezTo>
                    <a:pt x="607" y="386"/>
                    <a:pt x="607" y="386"/>
                    <a:pt x="607" y="386"/>
                  </a:cubicBezTo>
                  <a:lnTo>
                    <a:pt x="607" y="386"/>
                  </a:lnTo>
                  <a:cubicBezTo>
                    <a:pt x="598" y="394"/>
                    <a:pt x="598" y="403"/>
                    <a:pt x="602" y="407"/>
                  </a:cubicBezTo>
                  <a:lnTo>
                    <a:pt x="602" y="407"/>
                  </a:lnTo>
                  <a:cubicBezTo>
                    <a:pt x="636" y="444"/>
                    <a:pt x="636" y="444"/>
                    <a:pt x="636" y="444"/>
                  </a:cubicBezTo>
                  <a:lnTo>
                    <a:pt x="636" y="444"/>
                  </a:lnTo>
                  <a:cubicBezTo>
                    <a:pt x="644" y="448"/>
                    <a:pt x="653" y="448"/>
                    <a:pt x="661" y="440"/>
                  </a:cubicBezTo>
                  <a:lnTo>
                    <a:pt x="661" y="440"/>
                  </a:lnTo>
                  <a:cubicBezTo>
                    <a:pt x="686" y="415"/>
                    <a:pt x="686" y="415"/>
                    <a:pt x="686" y="415"/>
                  </a:cubicBezTo>
                  <a:lnTo>
                    <a:pt x="686" y="415"/>
                  </a:lnTo>
                  <a:cubicBezTo>
                    <a:pt x="707" y="428"/>
                    <a:pt x="732" y="440"/>
                    <a:pt x="761" y="444"/>
                  </a:cubicBezTo>
                  <a:lnTo>
                    <a:pt x="761" y="444"/>
                  </a:lnTo>
                  <a:cubicBezTo>
                    <a:pt x="761" y="482"/>
                    <a:pt x="761" y="482"/>
                    <a:pt x="761" y="482"/>
                  </a:cubicBezTo>
                  <a:lnTo>
                    <a:pt x="761" y="482"/>
                  </a:lnTo>
                  <a:cubicBezTo>
                    <a:pt x="761" y="490"/>
                    <a:pt x="766" y="498"/>
                    <a:pt x="774" y="498"/>
                  </a:cubicBezTo>
                  <a:lnTo>
                    <a:pt x="774" y="498"/>
                  </a:lnTo>
                  <a:cubicBezTo>
                    <a:pt x="824" y="498"/>
                    <a:pt x="824" y="498"/>
                    <a:pt x="824" y="498"/>
                  </a:cubicBezTo>
                  <a:lnTo>
                    <a:pt x="824" y="498"/>
                  </a:lnTo>
                  <a:cubicBezTo>
                    <a:pt x="833" y="498"/>
                    <a:pt x="837" y="490"/>
                    <a:pt x="837" y="482"/>
                  </a:cubicBezTo>
                  <a:lnTo>
                    <a:pt x="837" y="482"/>
                  </a:lnTo>
                  <a:cubicBezTo>
                    <a:pt x="837" y="444"/>
                    <a:pt x="837" y="444"/>
                    <a:pt x="837" y="444"/>
                  </a:cubicBezTo>
                  <a:lnTo>
                    <a:pt x="837" y="444"/>
                  </a:lnTo>
                  <a:cubicBezTo>
                    <a:pt x="862" y="440"/>
                    <a:pt x="887" y="428"/>
                    <a:pt x="908" y="415"/>
                  </a:cubicBezTo>
                  <a:lnTo>
                    <a:pt x="908" y="415"/>
                  </a:lnTo>
                  <a:cubicBezTo>
                    <a:pt x="937" y="440"/>
                    <a:pt x="937" y="440"/>
                    <a:pt x="937" y="440"/>
                  </a:cubicBezTo>
                  <a:lnTo>
                    <a:pt x="937" y="440"/>
                  </a:lnTo>
                  <a:cubicBezTo>
                    <a:pt x="946" y="448"/>
                    <a:pt x="954" y="448"/>
                    <a:pt x="958" y="444"/>
                  </a:cubicBezTo>
                  <a:lnTo>
                    <a:pt x="958" y="444"/>
                  </a:lnTo>
                  <a:cubicBezTo>
                    <a:pt x="996" y="407"/>
                    <a:pt x="996" y="407"/>
                    <a:pt x="996" y="407"/>
                  </a:cubicBezTo>
                  <a:lnTo>
                    <a:pt x="996" y="407"/>
                  </a:lnTo>
                  <a:cubicBezTo>
                    <a:pt x="1000" y="403"/>
                    <a:pt x="1000" y="394"/>
                    <a:pt x="992" y="386"/>
                  </a:cubicBezTo>
                  <a:lnTo>
                    <a:pt x="992" y="386"/>
                  </a:lnTo>
                  <a:cubicBezTo>
                    <a:pt x="962" y="361"/>
                    <a:pt x="962" y="361"/>
                    <a:pt x="962" y="361"/>
                  </a:cubicBezTo>
                  <a:lnTo>
                    <a:pt x="962" y="361"/>
                  </a:lnTo>
                  <a:cubicBezTo>
                    <a:pt x="979" y="336"/>
                    <a:pt x="987" y="315"/>
                    <a:pt x="996" y="286"/>
                  </a:cubicBezTo>
                  <a:lnTo>
                    <a:pt x="996" y="286"/>
                  </a:lnTo>
                  <a:cubicBezTo>
                    <a:pt x="1033" y="286"/>
                    <a:pt x="1033" y="286"/>
                    <a:pt x="1033" y="286"/>
                  </a:cubicBezTo>
                  <a:lnTo>
                    <a:pt x="1033" y="286"/>
                  </a:lnTo>
                  <a:cubicBezTo>
                    <a:pt x="1042" y="286"/>
                    <a:pt x="1050" y="282"/>
                    <a:pt x="1050" y="274"/>
                  </a:cubicBezTo>
                  <a:lnTo>
                    <a:pt x="1050" y="274"/>
                  </a:lnTo>
                  <a:cubicBezTo>
                    <a:pt x="1050" y="224"/>
                    <a:pt x="1050" y="224"/>
                    <a:pt x="1050" y="224"/>
                  </a:cubicBezTo>
                  <a:lnTo>
                    <a:pt x="1050" y="224"/>
                  </a:lnTo>
                  <a:cubicBezTo>
                    <a:pt x="1050" y="216"/>
                    <a:pt x="1042" y="211"/>
                    <a:pt x="1033" y="211"/>
                  </a:cubicBezTo>
                  <a:moveTo>
                    <a:pt x="799" y="340"/>
                  </a:moveTo>
                  <a:cubicBezTo>
                    <a:pt x="745" y="340"/>
                    <a:pt x="703" y="299"/>
                    <a:pt x="703" y="249"/>
                  </a:cubicBezTo>
                  <a:lnTo>
                    <a:pt x="703" y="249"/>
                  </a:lnTo>
                  <a:cubicBezTo>
                    <a:pt x="703" y="199"/>
                    <a:pt x="745" y="157"/>
                    <a:pt x="799" y="157"/>
                  </a:cubicBezTo>
                  <a:lnTo>
                    <a:pt x="799" y="157"/>
                  </a:lnTo>
                  <a:cubicBezTo>
                    <a:pt x="849" y="157"/>
                    <a:pt x="891" y="199"/>
                    <a:pt x="891" y="249"/>
                  </a:cubicBezTo>
                  <a:lnTo>
                    <a:pt x="891" y="249"/>
                  </a:lnTo>
                  <a:cubicBezTo>
                    <a:pt x="891" y="299"/>
                    <a:pt x="849" y="340"/>
                    <a:pt x="799" y="340"/>
                  </a:cubicBezTo>
                </a:path>
                <a:path w="5383" h="1196">
                  <a:moveTo>
                    <a:pt x="5321" y="416"/>
                  </a:moveTo>
                  <a:cubicBezTo>
                    <a:pt x="5275" y="445"/>
                    <a:pt x="5230" y="445"/>
                    <a:pt x="5213" y="445"/>
                  </a:cubicBezTo>
                  <a:lnTo>
                    <a:pt x="5213" y="445"/>
                  </a:lnTo>
                  <a:cubicBezTo>
                    <a:pt x="5051" y="654"/>
                    <a:pt x="5051" y="654"/>
                    <a:pt x="5051" y="654"/>
                  </a:cubicBezTo>
                  <a:lnTo>
                    <a:pt x="5051" y="654"/>
                  </a:lnTo>
                  <a:cubicBezTo>
                    <a:pt x="5006" y="616"/>
                    <a:pt x="5006" y="616"/>
                    <a:pt x="5006" y="616"/>
                  </a:cubicBezTo>
                  <a:lnTo>
                    <a:pt x="5006" y="616"/>
                  </a:lnTo>
                  <a:cubicBezTo>
                    <a:pt x="5184" y="424"/>
                    <a:pt x="5184" y="424"/>
                    <a:pt x="5184" y="424"/>
                  </a:cubicBezTo>
                  <a:lnTo>
                    <a:pt x="5184" y="424"/>
                  </a:lnTo>
                  <a:cubicBezTo>
                    <a:pt x="5180" y="408"/>
                    <a:pt x="5172" y="362"/>
                    <a:pt x="5192" y="308"/>
                  </a:cubicBezTo>
                  <a:lnTo>
                    <a:pt x="5192" y="308"/>
                  </a:lnTo>
                  <a:cubicBezTo>
                    <a:pt x="5221" y="245"/>
                    <a:pt x="5296" y="229"/>
                    <a:pt x="5296" y="229"/>
                  </a:cubicBezTo>
                  <a:lnTo>
                    <a:pt x="5296" y="229"/>
                  </a:lnTo>
                  <a:cubicBezTo>
                    <a:pt x="5284" y="320"/>
                    <a:pt x="5284" y="320"/>
                    <a:pt x="5284" y="320"/>
                  </a:cubicBezTo>
                  <a:lnTo>
                    <a:pt x="5284" y="320"/>
                  </a:lnTo>
                  <a:cubicBezTo>
                    <a:pt x="5288" y="316"/>
                    <a:pt x="5292" y="316"/>
                    <a:pt x="5296" y="320"/>
                  </a:cubicBezTo>
                  <a:lnTo>
                    <a:pt x="5296" y="320"/>
                  </a:lnTo>
                  <a:cubicBezTo>
                    <a:pt x="5296" y="320"/>
                    <a:pt x="5296" y="324"/>
                    <a:pt x="5296" y="329"/>
                  </a:cubicBezTo>
                  <a:lnTo>
                    <a:pt x="5296" y="329"/>
                  </a:lnTo>
                  <a:cubicBezTo>
                    <a:pt x="5383" y="299"/>
                    <a:pt x="5383" y="299"/>
                    <a:pt x="5383" y="299"/>
                  </a:cubicBezTo>
                  <a:lnTo>
                    <a:pt x="5383" y="299"/>
                  </a:lnTo>
                  <a:cubicBezTo>
                    <a:pt x="5383" y="299"/>
                    <a:pt x="5379" y="379"/>
                    <a:pt x="5321" y="416"/>
                  </a:cubicBezTo>
                </a:path>
                <a:path w="5383" h="1196">
                  <a:moveTo>
                    <a:pt x="4793" y="520"/>
                  </a:moveTo>
                  <a:cubicBezTo>
                    <a:pt x="4868" y="520"/>
                    <a:pt x="4939" y="545"/>
                    <a:pt x="5001" y="587"/>
                  </a:cubicBezTo>
                  <a:lnTo>
                    <a:pt x="5001" y="587"/>
                  </a:lnTo>
                  <a:cubicBezTo>
                    <a:pt x="4918" y="686"/>
                    <a:pt x="4918" y="686"/>
                    <a:pt x="4918" y="686"/>
                  </a:cubicBezTo>
                  <a:lnTo>
                    <a:pt x="4918" y="686"/>
                  </a:lnTo>
                  <a:cubicBezTo>
                    <a:pt x="4889" y="669"/>
                    <a:pt x="4856" y="661"/>
                    <a:pt x="4822" y="661"/>
                  </a:cubicBezTo>
                  <a:lnTo>
                    <a:pt x="4822" y="661"/>
                  </a:lnTo>
                  <a:cubicBezTo>
                    <a:pt x="4719" y="661"/>
                    <a:pt x="4644" y="744"/>
                    <a:pt x="4656" y="852"/>
                  </a:cubicBezTo>
                  <a:lnTo>
                    <a:pt x="4656" y="852"/>
                  </a:lnTo>
                  <a:cubicBezTo>
                    <a:pt x="4669" y="956"/>
                    <a:pt x="4764" y="1039"/>
                    <a:pt x="4872" y="1039"/>
                  </a:cubicBezTo>
                  <a:lnTo>
                    <a:pt x="4872" y="1039"/>
                  </a:lnTo>
                  <a:cubicBezTo>
                    <a:pt x="4976" y="1039"/>
                    <a:pt x="5047" y="956"/>
                    <a:pt x="5034" y="852"/>
                  </a:cubicBezTo>
                  <a:lnTo>
                    <a:pt x="5034" y="852"/>
                  </a:lnTo>
                  <a:cubicBezTo>
                    <a:pt x="5030" y="815"/>
                    <a:pt x="5014" y="781"/>
                    <a:pt x="4993" y="752"/>
                  </a:cubicBezTo>
                  <a:lnTo>
                    <a:pt x="4993" y="752"/>
                  </a:lnTo>
                  <a:cubicBezTo>
                    <a:pt x="5076" y="653"/>
                    <a:pt x="5076" y="653"/>
                    <a:pt x="5076" y="653"/>
                  </a:cubicBezTo>
                  <a:lnTo>
                    <a:pt x="5076" y="653"/>
                  </a:lnTo>
                  <a:cubicBezTo>
                    <a:pt x="5130" y="711"/>
                    <a:pt x="5163" y="781"/>
                    <a:pt x="5176" y="860"/>
                  </a:cubicBezTo>
                  <a:lnTo>
                    <a:pt x="5176" y="860"/>
                  </a:lnTo>
                  <a:cubicBezTo>
                    <a:pt x="5200" y="1047"/>
                    <a:pt x="5068" y="1196"/>
                    <a:pt x="4881" y="1196"/>
                  </a:cubicBezTo>
                  <a:lnTo>
                    <a:pt x="4881" y="1196"/>
                  </a:lnTo>
                  <a:cubicBezTo>
                    <a:pt x="4694" y="1196"/>
                    <a:pt x="4523" y="1047"/>
                    <a:pt x="4498" y="860"/>
                  </a:cubicBezTo>
                  <a:lnTo>
                    <a:pt x="4498" y="860"/>
                  </a:lnTo>
                  <a:cubicBezTo>
                    <a:pt x="4473" y="674"/>
                    <a:pt x="4602" y="520"/>
                    <a:pt x="4793" y="520"/>
                  </a:cubicBezTo>
                </a:path>
                <a:path w="5383" h="1196">
                  <a:moveTo>
                    <a:pt x="4867" y="989"/>
                  </a:moveTo>
                  <a:cubicBezTo>
                    <a:pt x="4789" y="989"/>
                    <a:pt x="4714" y="927"/>
                    <a:pt x="4706" y="848"/>
                  </a:cubicBezTo>
                  <a:lnTo>
                    <a:pt x="4706" y="848"/>
                  </a:lnTo>
                  <a:cubicBezTo>
                    <a:pt x="4693" y="769"/>
                    <a:pt x="4751" y="703"/>
                    <a:pt x="4830" y="703"/>
                  </a:cubicBezTo>
                  <a:lnTo>
                    <a:pt x="4830" y="703"/>
                  </a:lnTo>
                  <a:cubicBezTo>
                    <a:pt x="4851" y="703"/>
                    <a:pt x="4876" y="711"/>
                    <a:pt x="4897" y="719"/>
                  </a:cubicBezTo>
                  <a:lnTo>
                    <a:pt x="4897" y="719"/>
                  </a:lnTo>
                  <a:cubicBezTo>
                    <a:pt x="4892" y="728"/>
                    <a:pt x="4892" y="740"/>
                    <a:pt x="4897" y="748"/>
                  </a:cubicBezTo>
                  <a:lnTo>
                    <a:pt x="4897" y="748"/>
                  </a:lnTo>
                  <a:cubicBezTo>
                    <a:pt x="4843" y="827"/>
                    <a:pt x="4843" y="827"/>
                    <a:pt x="4843" y="827"/>
                  </a:cubicBezTo>
                  <a:lnTo>
                    <a:pt x="4843" y="827"/>
                  </a:lnTo>
                  <a:cubicBezTo>
                    <a:pt x="4867" y="848"/>
                    <a:pt x="4867" y="848"/>
                    <a:pt x="4867" y="848"/>
                  </a:cubicBezTo>
                  <a:lnTo>
                    <a:pt x="4867" y="848"/>
                  </a:lnTo>
                  <a:cubicBezTo>
                    <a:pt x="4938" y="786"/>
                    <a:pt x="4938" y="786"/>
                    <a:pt x="4938" y="786"/>
                  </a:cubicBezTo>
                  <a:lnTo>
                    <a:pt x="4938" y="786"/>
                  </a:lnTo>
                  <a:cubicBezTo>
                    <a:pt x="4938" y="786"/>
                    <a:pt x="4942" y="786"/>
                    <a:pt x="4942" y="786"/>
                  </a:cubicBezTo>
                  <a:lnTo>
                    <a:pt x="4942" y="786"/>
                  </a:lnTo>
                  <a:cubicBezTo>
                    <a:pt x="4951" y="786"/>
                    <a:pt x="4959" y="782"/>
                    <a:pt x="4967" y="777"/>
                  </a:cubicBezTo>
                  <a:lnTo>
                    <a:pt x="4967" y="777"/>
                  </a:lnTo>
                  <a:cubicBezTo>
                    <a:pt x="4980" y="798"/>
                    <a:pt x="4988" y="823"/>
                    <a:pt x="4992" y="848"/>
                  </a:cubicBezTo>
                  <a:lnTo>
                    <a:pt x="4992" y="848"/>
                  </a:lnTo>
                  <a:cubicBezTo>
                    <a:pt x="5000" y="927"/>
                    <a:pt x="4946" y="989"/>
                    <a:pt x="4867" y="989"/>
                  </a:cubicBezTo>
                </a:path>
                <a:path w="5383" h="1196">
                  <a:moveTo>
                    <a:pt x="4917" y="753"/>
                  </a:moveTo>
                  <a:cubicBezTo>
                    <a:pt x="4909" y="740"/>
                    <a:pt x="4913" y="728"/>
                    <a:pt x="4922" y="715"/>
                  </a:cubicBezTo>
                  <a:lnTo>
                    <a:pt x="4922" y="715"/>
                  </a:lnTo>
                  <a:cubicBezTo>
                    <a:pt x="4997" y="624"/>
                    <a:pt x="4997" y="624"/>
                    <a:pt x="4997" y="624"/>
                  </a:cubicBezTo>
                  <a:lnTo>
                    <a:pt x="4997" y="624"/>
                  </a:lnTo>
                  <a:cubicBezTo>
                    <a:pt x="5042" y="661"/>
                    <a:pt x="5042" y="661"/>
                    <a:pt x="5042" y="661"/>
                  </a:cubicBezTo>
                  <a:lnTo>
                    <a:pt x="5042" y="661"/>
                  </a:lnTo>
                  <a:cubicBezTo>
                    <a:pt x="4963" y="757"/>
                    <a:pt x="4963" y="757"/>
                    <a:pt x="4963" y="757"/>
                  </a:cubicBezTo>
                  <a:lnTo>
                    <a:pt x="4963" y="757"/>
                  </a:lnTo>
                  <a:cubicBezTo>
                    <a:pt x="4955" y="765"/>
                    <a:pt x="4942" y="769"/>
                    <a:pt x="4934" y="765"/>
                  </a:cubicBezTo>
                  <a:lnTo>
                    <a:pt x="4934" y="765"/>
                  </a:lnTo>
                  <a:cubicBezTo>
                    <a:pt x="4867" y="827"/>
                    <a:pt x="4867" y="827"/>
                    <a:pt x="4867" y="827"/>
                  </a:cubicBezTo>
                  <a:lnTo>
                    <a:pt x="4867" y="827"/>
                  </a:lnTo>
                  <a:cubicBezTo>
                    <a:pt x="4863" y="823"/>
                    <a:pt x="4863" y="823"/>
                    <a:pt x="4863" y="823"/>
                  </a:cubicBezTo>
                  <a:lnTo>
                    <a:pt x="4863" y="823"/>
                  </a:lnTo>
                  <a:lnTo>
                    <a:pt x="4917" y="753"/>
                  </a:lnTo>
                  <a:close/>
                </a:path>
              </a:pathLst>
            </a:custGeom>
            <a:solidFill>
              <a:srgbClr val="3CD6D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6" name="path"/>
            <p:cNvSpPr/>
            <p:nvPr/>
          </p:nvSpPr>
          <p:spPr>
            <a:xfrm>
              <a:off x="1913668" y="727593"/>
              <a:ext cx="560791" cy="705110"/>
            </a:xfrm>
            <a:custGeom>
              <a:rect l="0" t="0" r="0" b="0"/>
              <a:pathLst>
                <a:path w="883" h="1110">
                  <a:moveTo>
                    <a:pt x="616" y="117"/>
                  </a:moveTo>
                  <a:lnTo>
                    <a:pt x="717" y="0"/>
                  </a:lnTo>
                  <a:lnTo>
                    <a:pt x="883" y="175"/>
                  </a:lnTo>
                  <a:lnTo>
                    <a:pt x="781" y="289"/>
                  </a:lnTo>
                  <a:lnTo>
                    <a:pt x="616" y="117"/>
                  </a:lnTo>
                  <a:close/>
                </a:path>
                <a:path w="883" h="1110">
                  <a:moveTo>
                    <a:pt x="621" y="150"/>
                  </a:moveTo>
                  <a:cubicBezTo>
                    <a:pt x="586" y="194"/>
                    <a:pt x="586" y="194"/>
                    <a:pt x="586" y="194"/>
                  </a:cubicBezTo>
                  <a:lnTo>
                    <a:pt x="586" y="194"/>
                  </a:lnTo>
                  <a:cubicBezTo>
                    <a:pt x="377" y="297"/>
                    <a:pt x="377" y="297"/>
                    <a:pt x="377" y="297"/>
                  </a:cubicBezTo>
                  <a:lnTo>
                    <a:pt x="377" y="297"/>
                  </a:lnTo>
                  <a:cubicBezTo>
                    <a:pt x="372" y="297"/>
                    <a:pt x="342" y="312"/>
                    <a:pt x="332" y="332"/>
                  </a:cubicBezTo>
                  <a:lnTo>
                    <a:pt x="332" y="332"/>
                  </a:lnTo>
                  <a:cubicBezTo>
                    <a:pt x="323" y="346"/>
                    <a:pt x="283" y="479"/>
                    <a:pt x="278" y="493"/>
                  </a:cubicBezTo>
                  <a:lnTo>
                    <a:pt x="278" y="493"/>
                  </a:lnTo>
                  <a:cubicBezTo>
                    <a:pt x="273" y="498"/>
                    <a:pt x="273" y="518"/>
                    <a:pt x="273" y="528"/>
                  </a:cubicBezTo>
                  <a:lnTo>
                    <a:pt x="273" y="528"/>
                  </a:lnTo>
                  <a:cubicBezTo>
                    <a:pt x="273" y="532"/>
                    <a:pt x="283" y="606"/>
                    <a:pt x="288" y="650"/>
                  </a:cubicBezTo>
                  <a:lnTo>
                    <a:pt x="288" y="650"/>
                  </a:lnTo>
                  <a:cubicBezTo>
                    <a:pt x="288" y="655"/>
                    <a:pt x="288" y="655"/>
                    <a:pt x="288" y="655"/>
                  </a:cubicBezTo>
                  <a:lnTo>
                    <a:pt x="288" y="655"/>
                  </a:lnTo>
                  <a:cubicBezTo>
                    <a:pt x="288" y="655"/>
                    <a:pt x="288" y="655"/>
                    <a:pt x="288" y="655"/>
                  </a:cubicBezTo>
                  <a:lnTo>
                    <a:pt x="288" y="655"/>
                  </a:lnTo>
                  <a:cubicBezTo>
                    <a:pt x="288" y="655"/>
                    <a:pt x="288" y="660"/>
                    <a:pt x="293" y="665"/>
                  </a:cubicBezTo>
                  <a:lnTo>
                    <a:pt x="293" y="665"/>
                  </a:lnTo>
                  <a:cubicBezTo>
                    <a:pt x="293" y="547"/>
                    <a:pt x="293" y="547"/>
                    <a:pt x="293" y="547"/>
                  </a:cubicBezTo>
                  <a:lnTo>
                    <a:pt x="293" y="547"/>
                  </a:lnTo>
                  <a:cubicBezTo>
                    <a:pt x="372" y="547"/>
                    <a:pt x="372" y="547"/>
                    <a:pt x="372" y="547"/>
                  </a:cubicBezTo>
                  <a:lnTo>
                    <a:pt x="372" y="547"/>
                  </a:lnTo>
                  <a:cubicBezTo>
                    <a:pt x="372" y="518"/>
                    <a:pt x="372" y="518"/>
                    <a:pt x="372" y="518"/>
                  </a:cubicBezTo>
                  <a:lnTo>
                    <a:pt x="372" y="518"/>
                  </a:lnTo>
                  <a:cubicBezTo>
                    <a:pt x="422" y="434"/>
                    <a:pt x="422" y="434"/>
                    <a:pt x="422" y="434"/>
                  </a:cubicBezTo>
                  <a:lnTo>
                    <a:pt x="422" y="434"/>
                  </a:lnTo>
                  <a:cubicBezTo>
                    <a:pt x="432" y="439"/>
                    <a:pt x="457" y="449"/>
                    <a:pt x="472" y="454"/>
                  </a:cubicBezTo>
                  <a:lnTo>
                    <a:pt x="472" y="454"/>
                  </a:lnTo>
                  <a:cubicBezTo>
                    <a:pt x="467" y="464"/>
                    <a:pt x="457" y="483"/>
                    <a:pt x="457" y="488"/>
                  </a:cubicBezTo>
                  <a:lnTo>
                    <a:pt x="457" y="488"/>
                  </a:lnTo>
                  <a:cubicBezTo>
                    <a:pt x="452" y="498"/>
                    <a:pt x="422" y="532"/>
                    <a:pt x="407" y="557"/>
                  </a:cubicBezTo>
                  <a:lnTo>
                    <a:pt x="407" y="557"/>
                  </a:lnTo>
                  <a:cubicBezTo>
                    <a:pt x="397" y="567"/>
                    <a:pt x="392" y="591"/>
                    <a:pt x="412" y="606"/>
                  </a:cubicBezTo>
                  <a:lnTo>
                    <a:pt x="412" y="606"/>
                  </a:lnTo>
                  <a:cubicBezTo>
                    <a:pt x="417" y="611"/>
                    <a:pt x="427" y="616"/>
                    <a:pt x="437" y="616"/>
                  </a:cubicBezTo>
                  <a:lnTo>
                    <a:pt x="437" y="616"/>
                  </a:lnTo>
                  <a:cubicBezTo>
                    <a:pt x="457" y="616"/>
                    <a:pt x="476" y="601"/>
                    <a:pt x="476" y="601"/>
                  </a:cubicBezTo>
                  <a:lnTo>
                    <a:pt x="476" y="601"/>
                  </a:lnTo>
                  <a:cubicBezTo>
                    <a:pt x="476" y="601"/>
                    <a:pt x="476" y="601"/>
                    <a:pt x="476" y="601"/>
                  </a:cubicBezTo>
                  <a:lnTo>
                    <a:pt x="476" y="601"/>
                  </a:lnTo>
                  <a:cubicBezTo>
                    <a:pt x="476" y="601"/>
                    <a:pt x="476" y="601"/>
                    <a:pt x="476" y="601"/>
                  </a:cubicBezTo>
                  <a:lnTo>
                    <a:pt x="476" y="601"/>
                  </a:lnTo>
                  <a:cubicBezTo>
                    <a:pt x="476" y="596"/>
                    <a:pt x="551" y="513"/>
                    <a:pt x="586" y="498"/>
                  </a:cubicBezTo>
                  <a:lnTo>
                    <a:pt x="586" y="498"/>
                  </a:lnTo>
                  <a:cubicBezTo>
                    <a:pt x="616" y="483"/>
                    <a:pt x="705" y="415"/>
                    <a:pt x="705" y="327"/>
                  </a:cubicBezTo>
                  <a:lnTo>
                    <a:pt x="705" y="327"/>
                  </a:lnTo>
                  <a:cubicBezTo>
                    <a:pt x="740" y="278"/>
                    <a:pt x="740" y="278"/>
                    <a:pt x="740" y="278"/>
                  </a:cubicBezTo>
                  <a:lnTo>
                    <a:pt x="740" y="278"/>
                  </a:lnTo>
                  <a:lnTo>
                    <a:pt x="621" y="150"/>
                  </a:lnTo>
                  <a:close/>
                </a:path>
                <a:path w="883" h="1110">
                  <a:moveTo>
                    <a:pt x="616" y="804"/>
                  </a:moveTo>
                  <a:cubicBezTo>
                    <a:pt x="616" y="1075"/>
                    <a:pt x="616" y="1075"/>
                    <a:pt x="616" y="1075"/>
                  </a:cubicBezTo>
                  <a:lnTo>
                    <a:pt x="616" y="1075"/>
                  </a:lnTo>
                  <a:cubicBezTo>
                    <a:pt x="581" y="1075"/>
                    <a:pt x="581" y="1075"/>
                    <a:pt x="581" y="1075"/>
                  </a:cubicBezTo>
                  <a:lnTo>
                    <a:pt x="581" y="1075"/>
                  </a:lnTo>
                  <a:cubicBezTo>
                    <a:pt x="581" y="705"/>
                    <a:pt x="581" y="705"/>
                    <a:pt x="581" y="705"/>
                  </a:cubicBezTo>
                  <a:lnTo>
                    <a:pt x="581" y="705"/>
                  </a:lnTo>
                  <a:cubicBezTo>
                    <a:pt x="462" y="705"/>
                    <a:pt x="462" y="705"/>
                    <a:pt x="462" y="705"/>
                  </a:cubicBezTo>
                  <a:lnTo>
                    <a:pt x="462" y="705"/>
                  </a:lnTo>
                  <a:cubicBezTo>
                    <a:pt x="462" y="1075"/>
                    <a:pt x="462" y="1075"/>
                    <a:pt x="462" y="1075"/>
                  </a:cubicBezTo>
                  <a:lnTo>
                    <a:pt x="462" y="1075"/>
                  </a:lnTo>
                  <a:cubicBezTo>
                    <a:pt x="427" y="1075"/>
                    <a:pt x="427" y="1075"/>
                    <a:pt x="427" y="1075"/>
                  </a:cubicBezTo>
                  <a:lnTo>
                    <a:pt x="427" y="1075"/>
                  </a:lnTo>
                  <a:cubicBezTo>
                    <a:pt x="427" y="631"/>
                    <a:pt x="427" y="631"/>
                    <a:pt x="427" y="631"/>
                  </a:cubicBezTo>
                  <a:lnTo>
                    <a:pt x="427" y="631"/>
                  </a:lnTo>
                  <a:cubicBezTo>
                    <a:pt x="412" y="626"/>
                    <a:pt x="402" y="621"/>
                    <a:pt x="397" y="611"/>
                  </a:cubicBezTo>
                  <a:lnTo>
                    <a:pt x="397" y="611"/>
                  </a:lnTo>
                  <a:cubicBezTo>
                    <a:pt x="382" y="596"/>
                    <a:pt x="382" y="576"/>
                    <a:pt x="387" y="562"/>
                  </a:cubicBezTo>
                  <a:lnTo>
                    <a:pt x="387" y="562"/>
                  </a:lnTo>
                  <a:cubicBezTo>
                    <a:pt x="308" y="562"/>
                    <a:pt x="308" y="562"/>
                    <a:pt x="308" y="562"/>
                  </a:cubicBezTo>
                  <a:lnTo>
                    <a:pt x="308" y="562"/>
                  </a:lnTo>
                  <a:cubicBezTo>
                    <a:pt x="308" y="1075"/>
                    <a:pt x="308" y="1075"/>
                    <a:pt x="308" y="1075"/>
                  </a:cubicBezTo>
                  <a:lnTo>
                    <a:pt x="308" y="1075"/>
                  </a:lnTo>
                  <a:cubicBezTo>
                    <a:pt x="273" y="1075"/>
                    <a:pt x="273" y="1075"/>
                    <a:pt x="273" y="1075"/>
                  </a:cubicBezTo>
                  <a:lnTo>
                    <a:pt x="273" y="1075"/>
                  </a:lnTo>
                  <a:cubicBezTo>
                    <a:pt x="273" y="739"/>
                    <a:pt x="273" y="739"/>
                    <a:pt x="273" y="739"/>
                  </a:cubicBezTo>
                  <a:lnTo>
                    <a:pt x="273" y="739"/>
                  </a:lnTo>
                  <a:cubicBezTo>
                    <a:pt x="154" y="739"/>
                    <a:pt x="154" y="739"/>
                    <a:pt x="154" y="739"/>
                  </a:cubicBezTo>
                  <a:lnTo>
                    <a:pt x="154" y="739"/>
                  </a:lnTo>
                  <a:cubicBezTo>
                    <a:pt x="154" y="1075"/>
                    <a:pt x="154" y="1075"/>
                    <a:pt x="154" y="1075"/>
                  </a:cubicBezTo>
                  <a:lnTo>
                    <a:pt x="154" y="1075"/>
                  </a:lnTo>
                  <a:cubicBezTo>
                    <a:pt x="119" y="1075"/>
                    <a:pt x="119" y="1075"/>
                    <a:pt x="119" y="1075"/>
                  </a:cubicBezTo>
                  <a:lnTo>
                    <a:pt x="119" y="1075"/>
                  </a:lnTo>
                  <a:cubicBezTo>
                    <a:pt x="119" y="888"/>
                    <a:pt x="119" y="888"/>
                    <a:pt x="119" y="888"/>
                  </a:cubicBezTo>
                  <a:lnTo>
                    <a:pt x="119" y="888"/>
                  </a:lnTo>
                  <a:cubicBezTo>
                    <a:pt x="0" y="888"/>
                    <a:pt x="0" y="888"/>
                    <a:pt x="0" y="888"/>
                  </a:cubicBezTo>
                  <a:lnTo>
                    <a:pt x="0" y="888"/>
                  </a:lnTo>
                  <a:cubicBezTo>
                    <a:pt x="0" y="1075"/>
                    <a:pt x="0" y="1075"/>
                    <a:pt x="0" y="1075"/>
                  </a:cubicBezTo>
                  <a:lnTo>
                    <a:pt x="0" y="1075"/>
                  </a:lnTo>
                  <a:cubicBezTo>
                    <a:pt x="0" y="1110"/>
                    <a:pt x="0" y="1110"/>
                    <a:pt x="0" y="1110"/>
                  </a:cubicBezTo>
                  <a:lnTo>
                    <a:pt x="0" y="1110"/>
                  </a:lnTo>
                  <a:cubicBezTo>
                    <a:pt x="735" y="1110"/>
                    <a:pt x="735" y="1110"/>
                    <a:pt x="735" y="1110"/>
                  </a:cubicBezTo>
                  <a:lnTo>
                    <a:pt x="735" y="1110"/>
                  </a:lnTo>
                  <a:cubicBezTo>
                    <a:pt x="735" y="1075"/>
                    <a:pt x="735" y="1075"/>
                    <a:pt x="735" y="1075"/>
                  </a:cubicBezTo>
                  <a:lnTo>
                    <a:pt x="735" y="1075"/>
                  </a:lnTo>
                  <a:cubicBezTo>
                    <a:pt x="735" y="804"/>
                    <a:pt x="735" y="804"/>
                    <a:pt x="735" y="804"/>
                  </a:cubicBezTo>
                  <a:lnTo>
                    <a:pt x="735" y="804"/>
                  </a:lnTo>
                  <a:lnTo>
                    <a:pt x="616" y="804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57" name="textbox 157"/>
          <p:cNvSpPr/>
          <p:nvPr/>
        </p:nvSpPr>
        <p:spPr>
          <a:xfrm>
            <a:off x="7872387" y="2507435"/>
            <a:ext cx="3117850" cy="30022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711"/>
              </a:lnSpc>
            </a:pPr>
            <a:endParaRPr lang="Arial" altLang="Arial" sz="100"/>
          </a:p>
          <a:p>
            <a:pPr marL="58093" algn="l" rtl="0" eaLnBrk="0">
              <a:lnSpc>
                <a:spcPct val="83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各竞争对手在戒指市场的份额占</a:t>
            </a:r>
            <a:endParaRPr lang="Microsoft YaHei" altLang="Microsoft YaHei" sz="1500"/>
          </a:p>
          <a:p>
            <a:pPr marL="66856" algn="l" rtl="0" eaLnBrk="0">
              <a:lnSpc>
                <a:spcPts val="2694"/>
              </a:lnSpc>
            </a:pPr>
            <a:r>
              <a:rPr sz="1500" spc="-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比，了解各品牌的市场地位。</a:t>
            </a:r>
            <a:endParaRPr lang="Microsoft YaHei" altLang="Microsoft YaHei" sz="15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marL="12700" algn="l" rtl="0" eaLnBrk="0">
              <a:lnSpc>
                <a:spcPct val="92000"/>
              </a:lnSpc>
              <a:spcBef>
                <a:spcPts val="600"/>
              </a:spcBef>
            </a:pPr>
            <a:r>
              <a:rPr sz="20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市场增</a:t>
            </a: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速度</a:t>
            </a:r>
            <a:endParaRPr lang="Microsoft YaHei" altLang="Microsoft YaHei" sz="2000"/>
          </a:p>
          <a:p>
            <a:pPr algn="l" rtl="0" eaLnBrk="0">
              <a:lnSpc>
                <a:spcPct val="119000"/>
              </a:lnSpc>
            </a:pPr>
            <a:endParaRPr lang="Arial" altLang="Arial" sz="1000"/>
          </a:p>
          <a:p>
            <a:pPr algn="l" rtl="0" eaLnBrk="0">
              <a:lnSpc>
                <a:spcPct val="120000"/>
              </a:lnSpc>
            </a:pPr>
            <a:endParaRPr lang="Arial" altLang="Arial" sz="1000"/>
          </a:p>
          <a:p>
            <a:pPr algn="l" rtl="0" eaLnBrk="0">
              <a:lnSpc>
                <a:spcPct val="120000"/>
              </a:lnSpc>
            </a:pPr>
            <a:endParaRPr lang="Arial" altLang="Arial" sz="1000"/>
          </a:p>
          <a:p>
            <a:pPr algn="l" rtl="0" eaLnBrk="0">
              <a:lnSpc>
                <a:spcPct val="127000"/>
              </a:lnSpc>
            </a:pPr>
            <a:endParaRPr lang="Arial" altLang="Arial" sz="300"/>
          </a:p>
          <a:p>
            <a:pPr marL="58855" indent="8001" algn="l" rtl="0" eaLnBrk="0">
              <a:lnSpc>
                <a:spcPct val="151000"/>
              </a:lnSpc>
              <a:spcBef>
                <a:spcPts val="2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比较各竞争对手的市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场增长速度，了 </a:t>
            </a:r>
            <a:r>
              <a:rPr sz="150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解其市场拓展能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力。</a:t>
            </a:r>
            <a:endParaRPr lang="Microsoft YaHei" altLang="Microsoft YaHei" sz="1500"/>
          </a:p>
        </p:txBody>
      </p:sp>
      <p:sp>
        <p:nvSpPr>
          <p:cNvPr id="158" name="textbox 158"/>
          <p:cNvSpPr/>
          <p:nvPr/>
        </p:nvSpPr>
        <p:spPr>
          <a:xfrm>
            <a:off x="442263" y="318468"/>
            <a:ext cx="3837304" cy="5022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4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3"/>
              </a:spcBef>
              <a:tabLst>
                <a:tab pos="781684"/>
              </a:tabLst>
            </a:pPr>
            <a:r>
              <a:rPr sz="3000" spc="0"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竞争对手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市场份额</a:t>
            </a:r>
            <a:endParaRPr lang="Microsoft YaHei" altLang="Microsoft YaHei" sz="3000"/>
          </a:p>
        </p:txBody>
      </p:sp>
      <p:grpSp>
        <p:nvGrpSpPr>
          <p:cNvPr id="32" name="group 32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59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0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1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2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3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4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5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6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7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8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9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0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1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2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3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4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5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6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7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8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79" name="textbox 179"/>
          <p:cNvSpPr/>
          <p:nvPr/>
        </p:nvSpPr>
        <p:spPr>
          <a:xfrm>
            <a:off x="7872387" y="1482080"/>
            <a:ext cx="1559560" cy="3054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721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0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市场份</a:t>
            </a: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额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占比</a:t>
            </a:r>
            <a:endParaRPr lang="Microsoft YaHei" altLang="Microsoft YaHei" sz="20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0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EEF9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81" name="picture 18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4289936" y="1498289"/>
            <a:ext cx="3861421" cy="3861421"/>
          </a:xfrm>
          <a:prstGeom prst="rect">
            <a:avLst/>
          </a:prstGeom>
        </p:spPr>
      </p:pic>
      <p:sp>
        <p:nvSpPr>
          <p:cNvPr id="182" name="textbox 182"/>
          <p:cNvSpPr/>
          <p:nvPr/>
        </p:nvSpPr>
        <p:spPr>
          <a:xfrm>
            <a:off x="188109" y="1628019"/>
            <a:ext cx="3987165" cy="11087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4882"/>
              </a:lnSpc>
            </a:pPr>
            <a:endParaRPr lang="Arial" altLang="Arial" sz="100"/>
          </a:p>
          <a:p>
            <a:pPr marL="1530107" algn="l" rtl="0" eaLnBrk="0">
              <a:lnSpc>
                <a:spcPct val="93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产品对</a:t>
            </a: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比</a:t>
            </a:r>
            <a:endParaRPr lang="Microsoft YaHei" altLang="Microsoft YaHei" sz="2300"/>
          </a:p>
          <a:p>
            <a:pPr algn="l" rtl="0" eaLnBrk="0">
              <a:lnSpc>
                <a:spcPct val="101000"/>
              </a:lnSpc>
            </a:pPr>
            <a:endParaRPr lang="Arial" altLang="Arial" sz="1300"/>
          </a:p>
          <a:p>
            <a:pPr marL="2488247" indent="-2475547" algn="l" rtl="0" eaLnBrk="0">
              <a:lnSpc>
                <a:spcPct val="122000"/>
              </a:lnSpc>
              <a:spcBef>
                <a:spcPts val="6"/>
              </a:spcBef>
            </a:pPr>
            <a:r>
              <a:rPr sz="15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对比各竞争对手的产品特点、品质、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价格等，   </a:t>
            </a:r>
            <a:r>
              <a:rPr sz="1500" spc="-1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分析其竞争优势</a:t>
            </a:r>
            <a:r>
              <a:rPr sz="1500" spc="-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83" name="textbox 183"/>
          <p:cNvSpPr/>
          <p:nvPr/>
        </p:nvSpPr>
        <p:spPr>
          <a:xfrm>
            <a:off x="357068" y="4400425"/>
            <a:ext cx="3797934" cy="11087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314"/>
              </a:lnSpc>
            </a:pPr>
            <a:endParaRPr lang="Arial" altLang="Arial" sz="100"/>
          </a:p>
          <a:p>
            <a:pPr marL="1343807" algn="l" rtl="0" eaLnBrk="0">
              <a:lnSpc>
                <a:spcPct val="92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策略</a:t>
            </a:r>
            <a:endParaRPr lang="Microsoft YaHei" altLang="Microsoft YaHei" sz="2300"/>
          </a:p>
          <a:p>
            <a:pPr algn="l" rtl="0" eaLnBrk="0">
              <a:lnSpc>
                <a:spcPct val="102000"/>
              </a:lnSpc>
            </a:pPr>
            <a:endParaRPr lang="Arial" altLang="Arial" sz="1300"/>
          </a:p>
          <a:p>
            <a:pPr marL="1347342" indent="-1334642" algn="l" rtl="0" eaLnBrk="0">
              <a:lnSpc>
                <a:spcPct val="122000"/>
              </a:lnSpc>
              <a:spcBef>
                <a:spcPts val="7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各竞争对手的营销策略、渠道、宣传手   </a:t>
            </a:r>
            <a:r>
              <a:rPr sz="1500" spc="-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段等，了解其市场推广能</a:t>
            </a:r>
            <a:r>
              <a:rPr sz="1500" spc="-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力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84" name="textbox 184"/>
          <p:cNvSpPr/>
          <p:nvPr/>
        </p:nvSpPr>
        <p:spPr>
          <a:xfrm>
            <a:off x="8130714" y="4401311"/>
            <a:ext cx="3644265" cy="11080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961"/>
              </a:lnSpc>
            </a:pPr>
            <a:endParaRPr lang="Arial" altLang="Arial" sz="100"/>
          </a:p>
          <a:p>
            <a:pPr marL="1151888" algn="l" rtl="0" eaLnBrk="0">
              <a:lnSpc>
                <a:spcPct val="92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</a:t>
            </a: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力</a:t>
            </a:r>
            <a:endParaRPr lang="Microsoft YaHei" altLang="Microsoft YaHei" sz="2300"/>
          </a:p>
          <a:p>
            <a:pPr algn="l" rtl="0" eaLnBrk="0">
              <a:lnSpc>
                <a:spcPct val="102000"/>
              </a:lnSpc>
            </a:pPr>
            <a:endParaRPr lang="Arial" altLang="Arial" sz="1300"/>
          </a:p>
          <a:p>
            <a:pPr marL="12700" indent="1904" algn="l" rtl="0" eaLnBrk="0">
              <a:lnSpc>
                <a:spcPct val="122000"/>
              </a:lnSpc>
              <a:spcBef>
                <a:spcPts val="6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评估各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竞争对手的公司规模、资金实力、技 </a:t>
            </a:r>
            <a:r>
              <a:rPr sz="15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术创新能力等，分析其综合实力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85" name="textbox 185"/>
          <p:cNvSpPr/>
          <p:nvPr/>
        </p:nvSpPr>
        <p:spPr>
          <a:xfrm>
            <a:off x="8131095" y="1629495"/>
            <a:ext cx="3606165" cy="11074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5088"/>
              </a:lnSpc>
            </a:pPr>
            <a:endParaRPr lang="Arial" altLang="Arial" sz="100"/>
          </a:p>
          <a:p>
            <a:pPr marL="1149736" algn="l" rtl="0" eaLnBrk="0">
              <a:lnSpc>
                <a:spcPct val="92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服务对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比</a:t>
            </a:r>
            <a:endParaRPr lang="Microsoft YaHei" altLang="Microsoft YaHei" sz="2300"/>
          </a:p>
          <a:p>
            <a:pPr algn="l" rtl="0" eaLnBrk="0">
              <a:lnSpc>
                <a:spcPct val="102000"/>
              </a:lnSpc>
            </a:pPr>
            <a:endParaRPr lang="Arial" altLang="Arial" sz="1300"/>
          </a:p>
          <a:p>
            <a:pPr marL="12700" indent="8763" algn="l" rtl="0" eaLnBrk="0">
              <a:lnSpc>
                <a:spcPct val="122000"/>
              </a:lnSpc>
              <a:spcBef>
                <a:spcPts val="6"/>
              </a:spcBef>
            </a:pPr>
            <a:r>
              <a:rPr sz="1500" spc="-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比较各竞争对手的服务质量、售后保障等</a:t>
            </a:r>
            <a:r>
              <a:rPr sz="150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150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分析其服务优</a:t>
            </a:r>
            <a:r>
              <a:rPr sz="15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势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86" name="textbox 186"/>
          <p:cNvSpPr/>
          <p:nvPr/>
        </p:nvSpPr>
        <p:spPr>
          <a:xfrm>
            <a:off x="442263" y="318468"/>
            <a:ext cx="4218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9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2"/>
              </a:spcBef>
              <a:tabLst>
                <a:tab pos="781684"/>
              </a:tabLst>
            </a:pPr>
            <a:r>
              <a:rPr sz="3000" spc="0"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竞争对手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优劣势分析</a:t>
            </a:r>
            <a:endParaRPr lang="Microsoft YaHei" altLang="Microsoft YaHei" sz="3000"/>
          </a:p>
        </p:txBody>
      </p:sp>
      <p:grpSp>
        <p:nvGrpSpPr>
          <p:cNvPr id="34" name="group 34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87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8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9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0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1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2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3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4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5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6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7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8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9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0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1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2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3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4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5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6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07" name="path"/>
          <p:cNvSpPr/>
          <p:nvPr/>
        </p:nvSpPr>
        <p:spPr>
          <a:xfrm>
            <a:off x="7180954" y="1688045"/>
            <a:ext cx="682752" cy="682752"/>
          </a:xfrm>
          <a:custGeom>
            <a:rect l="0" t="0" r="0" b="0"/>
            <a:pathLst>
              <a:path w="1075" h="1075">
                <a:moveTo>
                  <a:pt x="0" y="537"/>
                </a:moveTo>
                <a:cubicBezTo>
                  <a:pt x="0" y="240"/>
                  <a:pt x="240" y="0"/>
                  <a:pt x="537" y="0"/>
                </a:cubicBezTo>
                <a:lnTo>
                  <a:pt x="537" y="0"/>
                </a:lnTo>
                <a:lnTo>
                  <a:pt x="537" y="0"/>
                </a:lnTo>
                <a:lnTo>
                  <a:pt x="537" y="0"/>
                </a:lnTo>
                <a:cubicBezTo>
                  <a:pt x="834" y="0"/>
                  <a:pt x="1075" y="240"/>
                  <a:pt x="1075" y="537"/>
                </a:cubicBezTo>
                <a:lnTo>
                  <a:pt x="1075" y="537"/>
                </a:lnTo>
                <a:cubicBezTo>
                  <a:pt x="1075" y="537"/>
                  <a:pt x="1075" y="537"/>
                  <a:pt x="1075" y="537"/>
                </a:cubicBezTo>
                <a:lnTo>
                  <a:pt x="1075" y="537"/>
                </a:lnTo>
                <a:lnTo>
                  <a:pt x="1075" y="537"/>
                </a:lnTo>
                <a:lnTo>
                  <a:pt x="1075" y="537"/>
                </a:lnTo>
                <a:cubicBezTo>
                  <a:pt x="1075" y="834"/>
                  <a:pt x="834" y="1075"/>
                  <a:pt x="537" y="1075"/>
                </a:cubicBezTo>
                <a:lnTo>
                  <a:pt x="537" y="1075"/>
                </a:lnTo>
                <a:lnTo>
                  <a:pt x="537" y="1075"/>
                </a:lnTo>
                <a:lnTo>
                  <a:pt x="537" y="1075"/>
                </a:lnTo>
                <a:cubicBezTo>
                  <a:pt x="240" y="1075"/>
                  <a:pt x="0" y="834"/>
                  <a:pt x="0" y="537"/>
                </a:cubicBezTo>
                <a:lnTo>
                  <a:pt x="0" y="537"/>
                </a:lnTo>
                <a:close/>
              </a:path>
            </a:pathLst>
          </a:custGeom>
          <a:solidFill>
            <a:srgbClr val="0085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8" name="path"/>
          <p:cNvSpPr/>
          <p:nvPr/>
        </p:nvSpPr>
        <p:spPr>
          <a:xfrm>
            <a:off x="4429411" y="1744053"/>
            <a:ext cx="682752" cy="682752"/>
          </a:xfrm>
          <a:custGeom>
            <a:rect l="0" t="0" r="0" b="0"/>
            <a:pathLst>
              <a:path w="1075" h="1075">
                <a:moveTo>
                  <a:pt x="0" y="537"/>
                </a:moveTo>
                <a:cubicBezTo>
                  <a:pt x="0" y="240"/>
                  <a:pt x="240" y="0"/>
                  <a:pt x="537" y="0"/>
                </a:cubicBezTo>
                <a:lnTo>
                  <a:pt x="537" y="0"/>
                </a:lnTo>
                <a:lnTo>
                  <a:pt x="537" y="0"/>
                </a:lnTo>
                <a:lnTo>
                  <a:pt x="537" y="0"/>
                </a:lnTo>
                <a:cubicBezTo>
                  <a:pt x="834" y="0"/>
                  <a:pt x="1075" y="240"/>
                  <a:pt x="1075" y="537"/>
                </a:cubicBezTo>
                <a:lnTo>
                  <a:pt x="1075" y="537"/>
                </a:lnTo>
                <a:cubicBezTo>
                  <a:pt x="1075" y="537"/>
                  <a:pt x="1075" y="537"/>
                  <a:pt x="1075" y="537"/>
                </a:cubicBezTo>
                <a:lnTo>
                  <a:pt x="1075" y="537"/>
                </a:lnTo>
                <a:lnTo>
                  <a:pt x="1075" y="537"/>
                </a:lnTo>
                <a:lnTo>
                  <a:pt x="1075" y="537"/>
                </a:lnTo>
                <a:cubicBezTo>
                  <a:pt x="1075" y="834"/>
                  <a:pt x="834" y="1075"/>
                  <a:pt x="537" y="1075"/>
                </a:cubicBezTo>
                <a:lnTo>
                  <a:pt x="537" y="1075"/>
                </a:lnTo>
                <a:lnTo>
                  <a:pt x="537" y="1075"/>
                </a:lnTo>
                <a:lnTo>
                  <a:pt x="537" y="1075"/>
                </a:lnTo>
                <a:cubicBezTo>
                  <a:pt x="240" y="1075"/>
                  <a:pt x="0" y="834"/>
                  <a:pt x="0" y="537"/>
                </a:cubicBezTo>
                <a:lnTo>
                  <a:pt x="0" y="537"/>
                </a:lnTo>
                <a:close/>
              </a:path>
            </a:pathLst>
          </a:custGeom>
          <a:solidFill>
            <a:srgbClr val="0085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9" name="path"/>
          <p:cNvSpPr/>
          <p:nvPr/>
        </p:nvSpPr>
        <p:spPr>
          <a:xfrm>
            <a:off x="4408822" y="4436915"/>
            <a:ext cx="682752" cy="682751"/>
          </a:xfrm>
          <a:custGeom>
            <a:rect l="0" t="0" r="0" b="0"/>
            <a:pathLst>
              <a:path w="1075" h="1075">
                <a:moveTo>
                  <a:pt x="0" y="537"/>
                </a:moveTo>
                <a:cubicBezTo>
                  <a:pt x="0" y="240"/>
                  <a:pt x="240" y="0"/>
                  <a:pt x="537" y="0"/>
                </a:cubicBezTo>
                <a:lnTo>
                  <a:pt x="537" y="0"/>
                </a:lnTo>
                <a:lnTo>
                  <a:pt x="537" y="0"/>
                </a:lnTo>
                <a:lnTo>
                  <a:pt x="537" y="0"/>
                </a:lnTo>
                <a:cubicBezTo>
                  <a:pt x="834" y="0"/>
                  <a:pt x="1075" y="240"/>
                  <a:pt x="1075" y="537"/>
                </a:cubicBezTo>
                <a:lnTo>
                  <a:pt x="1075" y="537"/>
                </a:lnTo>
                <a:cubicBezTo>
                  <a:pt x="1075" y="537"/>
                  <a:pt x="1075" y="537"/>
                  <a:pt x="1075" y="537"/>
                </a:cubicBezTo>
                <a:lnTo>
                  <a:pt x="1075" y="537"/>
                </a:lnTo>
                <a:lnTo>
                  <a:pt x="1075" y="537"/>
                </a:lnTo>
                <a:lnTo>
                  <a:pt x="1075" y="537"/>
                </a:lnTo>
                <a:cubicBezTo>
                  <a:pt x="1075" y="834"/>
                  <a:pt x="834" y="1075"/>
                  <a:pt x="537" y="1075"/>
                </a:cubicBezTo>
                <a:lnTo>
                  <a:pt x="537" y="1075"/>
                </a:lnTo>
                <a:lnTo>
                  <a:pt x="537" y="1075"/>
                </a:lnTo>
                <a:lnTo>
                  <a:pt x="537" y="1075"/>
                </a:lnTo>
                <a:cubicBezTo>
                  <a:pt x="240" y="1075"/>
                  <a:pt x="0" y="834"/>
                  <a:pt x="0" y="537"/>
                </a:cubicBezTo>
                <a:lnTo>
                  <a:pt x="0" y="537"/>
                </a:lnTo>
                <a:close/>
              </a:path>
            </a:pathLst>
          </a:custGeom>
          <a:solidFill>
            <a:srgbClr val="0085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0" name="path"/>
          <p:cNvSpPr/>
          <p:nvPr/>
        </p:nvSpPr>
        <p:spPr>
          <a:xfrm>
            <a:off x="7180954" y="4436915"/>
            <a:ext cx="682752" cy="682751"/>
          </a:xfrm>
          <a:custGeom>
            <a:rect l="0" t="0" r="0" b="0"/>
            <a:pathLst>
              <a:path w="1075" h="1075">
                <a:moveTo>
                  <a:pt x="0" y="537"/>
                </a:moveTo>
                <a:cubicBezTo>
                  <a:pt x="0" y="240"/>
                  <a:pt x="240" y="0"/>
                  <a:pt x="537" y="0"/>
                </a:cubicBezTo>
                <a:lnTo>
                  <a:pt x="537" y="0"/>
                </a:lnTo>
                <a:lnTo>
                  <a:pt x="537" y="0"/>
                </a:lnTo>
                <a:lnTo>
                  <a:pt x="537" y="0"/>
                </a:lnTo>
                <a:cubicBezTo>
                  <a:pt x="834" y="0"/>
                  <a:pt x="1075" y="240"/>
                  <a:pt x="1075" y="537"/>
                </a:cubicBezTo>
                <a:lnTo>
                  <a:pt x="1075" y="537"/>
                </a:lnTo>
                <a:cubicBezTo>
                  <a:pt x="1075" y="537"/>
                  <a:pt x="1075" y="537"/>
                  <a:pt x="1075" y="537"/>
                </a:cubicBezTo>
                <a:lnTo>
                  <a:pt x="1075" y="537"/>
                </a:lnTo>
                <a:lnTo>
                  <a:pt x="1075" y="537"/>
                </a:lnTo>
                <a:lnTo>
                  <a:pt x="1075" y="537"/>
                </a:lnTo>
                <a:cubicBezTo>
                  <a:pt x="1075" y="834"/>
                  <a:pt x="834" y="1075"/>
                  <a:pt x="537" y="1075"/>
                </a:cubicBezTo>
                <a:lnTo>
                  <a:pt x="537" y="1075"/>
                </a:lnTo>
                <a:lnTo>
                  <a:pt x="537" y="1075"/>
                </a:lnTo>
                <a:lnTo>
                  <a:pt x="537" y="1075"/>
                </a:lnTo>
                <a:cubicBezTo>
                  <a:pt x="240" y="1075"/>
                  <a:pt x="0" y="834"/>
                  <a:pt x="0" y="537"/>
                </a:cubicBezTo>
                <a:lnTo>
                  <a:pt x="0" y="537"/>
                </a:lnTo>
                <a:close/>
              </a:path>
            </a:pathLst>
          </a:custGeom>
          <a:solidFill>
            <a:srgbClr val="0085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11" name="picture 21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212" name="textbox 212"/>
          <p:cNvSpPr/>
          <p:nvPr/>
        </p:nvSpPr>
        <p:spPr>
          <a:xfrm>
            <a:off x="1066684" y="1584284"/>
            <a:ext cx="2934970" cy="22904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100"/>
          </a:p>
          <a:p>
            <a:pPr marL="44275" algn="l" rtl="0" eaLnBrk="0">
              <a:lnSpc>
                <a:spcPct val="85000"/>
              </a:lnSpc>
              <a:spcBef>
                <a:spcPts val="1"/>
              </a:spcBef>
            </a:pPr>
            <a:r>
              <a:rPr sz="7600" spc="12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7600" spc="10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Microsoft YaHei" altLang="Microsoft YaHei" sz="7600"/>
          </a:p>
          <a:p>
            <a:pPr algn="l" rtl="0" eaLnBrk="0">
              <a:lnSpc>
                <a:spcPct val="130000"/>
              </a:lnSpc>
            </a:pPr>
            <a:endParaRPr lang="Arial" altLang="Arial" sz="1000"/>
          </a:p>
          <a:p>
            <a:pPr algn="l" rtl="0" eaLnBrk="0">
              <a:lnSpc>
                <a:spcPct val="130000"/>
              </a:lnSpc>
            </a:pPr>
            <a:endParaRPr lang="Arial" altLang="Arial" sz="1000"/>
          </a:p>
          <a:p>
            <a:pPr algn="l" rtl="0" eaLnBrk="0">
              <a:lnSpc>
                <a:spcPct val="131000"/>
              </a:lnSpc>
            </a:pPr>
            <a:endParaRPr lang="Arial" altLang="Arial" sz="1000"/>
          </a:p>
          <a:p>
            <a:pPr algn="l" rtl="0" eaLnBrk="0">
              <a:lnSpc>
                <a:spcPct val="106000"/>
              </a:lnSpc>
            </a:pPr>
            <a:endParaRPr lang="Arial" altLang="Arial" sz="900"/>
          </a:p>
          <a:p>
            <a:pPr marL="12700" algn="l" rtl="0" eaLnBrk="0">
              <a:lnSpc>
                <a:spcPct val="92000"/>
              </a:lnSpc>
              <a:spcBef>
                <a:spcPts val="6"/>
              </a:spcBef>
            </a:pPr>
            <a:r>
              <a:rPr sz="3800" spc="2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产品对比分</a:t>
            </a:r>
            <a:r>
              <a:rPr sz="3800" spc="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析</a:t>
            </a:r>
            <a:endParaRPr lang="Microsoft YaHei" altLang="Microsoft YaHei" sz="38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3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EEF9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14" name="picture 21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705450" y="1879600"/>
            <a:ext cx="10845800" cy="4430183"/>
          </a:xfrm>
          <a:prstGeom prst="rect">
            <a:avLst/>
          </a:prstGeom>
        </p:spPr>
      </p:pic>
      <p:sp>
        <p:nvSpPr>
          <p:cNvPr id="215" name="textbox 215"/>
          <p:cNvSpPr/>
          <p:nvPr/>
        </p:nvSpPr>
        <p:spPr>
          <a:xfrm>
            <a:off x="9349727" y="4657152"/>
            <a:ext cx="2073910" cy="12611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551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1500" spc="-1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以彩色宝石为主要材质</a:t>
            </a:r>
            <a:r>
              <a:rPr sz="1500" spc="-2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</a:t>
            </a:r>
            <a:endParaRPr lang="Microsoft YaHei" altLang="Microsoft YaHei" sz="1500"/>
          </a:p>
          <a:p>
            <a:pPr marL="100330" algn="l" rtl="0" eaLnBrk="0">
              <a:lnSpc>
                <a:spcPct val="91000"/>
              </a:lnSpc>
              <a:spcBef>
                <a:spcPts val="1062"/>
              </a:spcBef>
            </a:pPr>
            <a:r>
              <a:rPr sz="1500" spc="-1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色彩</a:t>
            </a:r>
            <a:r>
              <a:rPr sz="1500" spc="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丰富，具有独特的</a:t>
            </a:r>
            <a:endParaRPr lang="Microsoft YaHei" altLang="Microsoft YaHei" sz="1500"/>
          </a:p>
          <a:p>
            <a:pPr marL="101092" algn="l" rtl="0" eaLnBrk="0">
              <a:lnSpc>
                <a:spcPct val="91000"/>
              </a:lnSpc>
              <a:spcBef>
                <a:spcPts val="1062"/>
              </a:spcBef>
            </a:pPr>
            <a:r>
              <a:rPr sz="1500" spc="-1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视觉</a:t>
            </a:r>
            <a:r>
              <a:rPr sz="1500" spc="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冲击力，适合个性</a:t>
            </a:r>
            <a:endParaRPr lang="Microsoft YaHei" altLang="Microsoft YaHei" sz="1500"/>
          </a:p>
          <a:p>
            <a:pPr algn="l" rtl="0" eaLnBrk="0">
              <a:lnSpc>
                <a:spcPct val="112000"/>
              </a:lnSpc>
            </a:pPr>
            <a:endParaRPr lang="Arial" altLang="Arial" sz="800"/>
          </a:p>
          <a:p>
            <a:pPr marL="672782" algn="l" rtl="0" eaLnBrk="0">
              <a:lnSpc>
                <a:spcPct val="96000"/>
              </a:lnSpc>
              <a:spcBef>
                <a:spcPts val="1"/>
              </a:spcBef>
            </a:pPr>
            <a:r>
              <a:rPr sz="1400" spc="-1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化需求。</a:t>
            </a:r>
            <a:endParaRPr lang="Microsoft YaHei" altLang="Microsoft YaHei" sz="1400"/>
          </a:p>
        </p:txBody>
      </p:sp>
      <p:sp>
        <p:nvSpPr>
          <p:cNvPr id="216" name="textbox 216"/>
          <p:cNvSpPr/>
          <p:nvPr/>
        </p:nvSpPr>
        <p:spPr>
          <a:xfrm>
            <a:off x="1315883" y="3708391"/>
            <a:ext cx="9610725" cy="3048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3911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钻石戒指</a:t>
            </a:r>
            <a:r>
              <a:rPr sz="2000" spc="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            </a:t>
            </a: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黄金戒指</a:t>
            </a:r>
            <a:r>
              <a:rPr sz="2000" spc="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          </a:t>
            </a: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铂金戒指</a:t>
            </a:r>
            <a:r>
              <a:rPr sz="2000" spc="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           </a:t>
            </a: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彩宝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戒指</a:t>
            </a:r>
            <a:endParaRPr lang="Microsoft YaHei" altLang="Microsoft YaHei" sz="2000"/>
          </a:p>
        </p:txBody>
      </p:sp>
      <p:sp>
        <p:nvSpPr>
          <p:cNvPr id="217" name="textbox 217"/>
          <p:cNvSpPr/>
          <p:nvPr/>
        </p:nvSpPr>
        <p:spPr>
          <a:xfrm>
            <a:off x="6585016" y="4828030"/>
            <a:ext cx="1929764" cy="9201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301"/>
              </a:lnSpc>
            </a:pPr>
            <a:endParaRPr lang="Arial" altLang="Arial" sz="100"/>
          </a:p>
          <a:p>
            <a:pPr marL="21081" algn="l" rtl="0" eaLnBrk="0">
              <a:lnSpc>
                <a:spcPct val="91000"/>
              </a:lnSpc>
            </a:pPr>
            <a:r>
              <a:rPr sz="1500" spc="-1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以铂金为材质，</a:t>
            </a:r>
            <a:r>
              <a:rPr sz="1500" spc="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具有高</a:t>
            </a:r>
            <a:endParaRPr lang="Microsoft YaHei" altLang="Microsoft YaHei" sz="1500"/>
          </a:p>
          <a:p>
            <a:pPr marL="12700" algn="l" rtl="0" eaLnBrk="0">
              <a:lnSpc>
                <a:spcPct val="91000"/>
              </a:lnSpc>
              <a:spcBef>
                <a:spcPts val="1062"/>
              </a:spcBef>
            </a:pPr>
            <a:r>
              <a:rPr sz="1500" spc="-1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硬</a:t>
            </a:r>
            <a:r>
              <a:rPr sz="1500" spc="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度和抗磨性，款式简</a:t>
            </a:r>
            <a:endParaRPr lang="Microsoft YaHei" altLang="Microsoft YaHei" sz="1500"/>
          </a:p>
          <a:p>
            <a:pPr algn="l" rtl="0" eaLnBrk="0">
              <a:lnSpc>
                <a:spcPct val="110000"/>
              </a:lnSpc>
            </a:pPr>
            <a:endParaRPr lang="Arial" altLang="Arial" sz="800"/>
          </a:p>
          <a:p>
            <a:pPr marL="110426" algn="l" rtl="0" eaLnBrk="0">
              <a:lnSpc>
                <a:spcPct val="91000"/>
              </a:lnSpc>
              <a:spcBef>
                <a:spcPts val="6"/>
              </a:spcBef>
            </a:pPr>
            <a:r>
              <a:rPr sz="1500" spc="-11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约大方，时尚感强</a:t>
            </a:r>
            <a:r>
              <a:rPr sz="1500" spc="-7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218" name="textbox 218"/>
          <p:cNvSpPr/>
          <p:nvPr/>
        </p:nvSpPr>
        <p:spPr>
          <a:xfrm>
            <a:off x="876774" y="4828983"/>
            <a:ext cx="1927860" cy="91948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051"/>
              </a:lnSpc>
            </a:pPr>
            <a:endParaRPr lang="Arial" altLang="Arial" sz="100"/>
          </a:p>
          <a:p>
            <a:pPr marL="18986" algn="l" rtl="0" eaLnBrk="0">
              <a:lnSpc>
                <a:spcPct val="91000"/>
              </a:lnSpc>
            </a:pPr>
            <a:r>
              <a:rPr sz="1500" spc="-1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以钻石为核心，</a:t>
            </a:r>
            <a:r>
              <a:rPr sz="1500" spc="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设计精</a:t>
            </a:r>
            <a:endParaRPr lang="Microsoft YaHei" altLang="Microsoft YaHei" sz="1500"/>
          </a:p>
          <a:p>
            <a:pPr marL="12700" algn="l" rtl="0" eaLnBrk="0">
              <a:lnSpc>
                <a:spcPct val="91000"/>
              </a:lnSpc>
              <a:spcBef>
                <a:spcPts val="1062"/>
              </a:spcBef>
            </a:pPr>
            <a:r>
              <a:rPr sz="1500" spc="-1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美，款</a:t>
            </a:r>
            <a:r>
              <a:rPr sz="1500" spc="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式多样，具有较</a:t>
            </a:r>
            <a:endParaRPr lang="Microsoft YaHei" altLang="Microsoft YaHei" sz="1500"/>
          </a:p>
          <a:p>
            <a:pPr algn="l" rtl="0" eaLnBrk="0">
              <a:lnSpc>
                <a:spcPct val="110000"/>
              </a:lnSpc>
            </a:pPr>
            <a:endParaRPr lang="Arial" altLang="Arial" sz="800"/>
          </a:p>
          <a:p>
            <a:pPr marL="13462" algn="l" rtl="0" eaLnBrk="0">
              <a:lnSpc>
                <a:spcPct val="91000"/>
              </a:lnSpc>
              <a:spcBef>
                <a:spcPts val="6"/>
              </a:spcBef>
            </a:pPr>
            <a:r>
              <a:rPr sz="1500" spc="-1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高的观赏和收藏价值</a:t>
            </a:r>
            <a:r>
              <a:rPr sz="1500" spc="-6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219" name="textbox 219"/>
          <p:cNvSpPr/>
          <p:nvPr/>
        </p:nvSpPr>
        <p:spPr>
          <a:xfrm>
            <a:off x="3747172" y="4829745"/>
            <a:ext cx="1929129" cy="9188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080"/>
              </a:lnSpc>
            </a:pPr>
            <a:endParaRPr lang="Arial" altLang="Arial" sz="100"/>
          </a:p>
          <a:p>
            <a:pPr marL="20700" algn="l" rtl="0" eaLnBrk="0">
              <a:lnSpc>
                <a:spcPct val="91000"/>
              </a:lnSpc>
            </a:pPr>
            <a:r>
              <a:rPr sz="1500" spc="-1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以黄金为主要材</a:t>
            </a:r>
            <a:r>
              <a:rPr sz="1500" spc="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质，质</a:t>
            </a:r>
            <a:endParaRPr lang="Microsoft YaHei" altLang="Microsoft YaHei" sz="1500"/>
          </a:p>
          <a:p>
            <a:pPr marL="12700" algn="l" rtl="0" eaLnBrk="0">
              <a:lnSpc>
                <a:spcPct val="91000"/>
              </a:lnSpc>
              <a:spcBef>
                <a:spcPts val="1062"/>
              </a:spcBef>
            </a:pPr>
            <a:r>
              <a:rPr sz="1500" spc="-1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</a:t>
            </a:r>
            <a:r>
              <a:rPr sz="1500" spc="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柔软，易于加工，具</a:t>
            </a:r>
            <a:endParaRPr lang="Microsoft YaHei" altLang="Microsoft YaHei" sz="1500"/>
          </a:p>
          <a:p>
            <a:pPr algn="l" rtl="0" eaLnBrk="0">
              <a:lnSpc>
                <a:spcPct val="110000"/>
              </a:lnSpc>
            </a:pPr>
            <a:endParaRPr lang="Arial" altLang="Arial" sz="800"/>
          </a:p>
          <a:p>
            <a:pPr marL="108521" algn="l" rtl="0" eaLnBrk="0">
              <a:lnSpc>
                <a:spcPct val="91000"/>
              </a:lnSpc>
              <a:spcBef>
                <a:spcPts val="6"/>
              </a:spcBef>
            </a:pPr>
            <a:r>
              <a:rPr sz="1500" spc="-11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有保值和增值潜力</a:t>
            </a:r>
            <a:r>
              <a:rPr sz="1500" spc="-6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220" name="textbox 220"/>
          <p:cNvSpPr/>
          <p:nvPr/>
        </p:nvSpPr>
        <p:spPr>
          <a:xfrm>
            <a:off x="442263" y="318468"/>
            <a:ext cx="3456304" cy="5035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7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tabLst>
                <a:tab pos="780415"/>
              </a:tabLst>
            </a:pPr>
            <a:r>
              <a:rPr sz="3000" spc="0"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产品类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型与特点</a:t>
            </a:r>
            <a:endParaRPr lang="Microsoft YaHei" altLang="Microsoft YaHei" sz="3000"/>
          </a:p>
        </p:txBody>
      </p:sp>
      <p:grpSp>
        <p:nvGrpSpPr>
          <p:cNvPr id="36" name="group 36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221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2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3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4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5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6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7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8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9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0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1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2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3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4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5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6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7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8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9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0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1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EEF9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8" name="group 38"/>
          <p:cNvGrpSpPr/>
          <p:nvPr/>
        </p:nvGrpSpPr>
        <p:grpSpPr>
          <a:xfrm rot="21600000">
            <a:off x="6085579" y="1448346"/>
            <a:ext cx="5270353" cy="4832415"/>
            <a:chExt cx="5270353" cy="4832415"/>
          </a:xfrm>
        </p:grpSpPr>
        <p:sp>
          <p:nvSpPr>
            <p:cNvPr id="242" name="path"/>
            <p:cNvSpPr/>
            <p:nvPr/>
          </p:nvSpPr>
          <p:spPr>
            <a:xfrm>
              <a:off x="928730" y="0"/>
              <a:ext cx="4341623" cy="4832415"/>
            </a:xfrm>
            <a:custGeom>
              <a:rect l="0" t="0" r="0" b="0"/>
              <a:pathLst>
                <a:path w="6837" h="7609">
                  <a:moveTo>
                    <a:pt x="2508" y="3805"/>
                  </a:moveTo>
                  <a:lnTo>
                    <a:pt x="3436" y="1950"/>
                  </a:lnTo>
                  <a:lnTo>
                    <a:pt x="5909" y="1950"/>
                  </a:lnTo>
                  <a:lnTo>
                    <a:pt x="6837" y="3805"/>
                  </a:lnTo>
                  <a:lnTo>
                    <a:pt x="5909" y="5660"/>
                  </a:lnTo>
                  <a:lnTo>
                    <a:pt x="3436" y="5660"/>
                  </a:lnTo>
                  <a:lnTo>
                    <a:pt x="2508" y="3805"/>
                  </a:lnTo>
                  <a:close/>
                </a:path>
                <a:path w="6837" h="7609">
                  <a:moveTo>
                    <a:pt x="0" y="0"/>
                  </a:moveTo>
                  <a:lnTo>
                    <a:pt x="2508" y="0"/>
                  </a:lnTo>
                  <a:lnTo>
                    <a:pt x="5017" y="3805"/>
                  </a:lnTo>
                  <a:lnTo>
                    <a:pt x="2508" y="7610"/>
                  </a:lnTo>
                  <a:lnTo>
                    <a:pt x="0" y="761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219E0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3" name="path"/>
            <p:cNvSpPr/>
            <p:nvPr/>
          </p:nvSpPr>
          <p:spPr>
            <a:xfrm>
              <a:off x="0" y="0"/>
              <a:ext cx="4248500" cy="4832415"/>
            </a:xfrm>
            <a:custGeom>
              <a:rect l="0" t="0" r="0" b="0"/>
              <a:pathLst>
                <a:path w="6690" h="7609">
                  <a:moveTo>
                    <a:pt x="0" y="1914"/>
                  </a:moveTo>
                  <a:lnTo>
                    <a:pt x="1462" y="0"/>
                  </a:lnTo>
                  <a:lnTo>
                    <a:pt x="2925" y="1914"/>
                  </a:lnTo>
                  <a:lnTo>
                    <a:pt x="1462" y="3828"/>
                  </a:lnTo>
                  <a:lnTo>
                    <a:pt x="0" y="1914"/>
                  </a:lnTo>
                  <a:close/>
                </a:path>
                <a:path w="6690" h="7609">
                  <a:moveTo>
                    <a:pt x="0" y="5695"/>
                  </a:moveTo>
                  <a:lnTo>
                    <a:pt x="1462" y="3781"/>
                  </a:lnTo>
                  <a:lnTo>
                    <a:pt x="2925" y="5695"/>
                  </a:lnTo>
                  <a:lnTo>
                    <a:pt x="1462" y="7610"/>
                  </a:lnTo>
                  <a:lnTo>
                    <a:pt x="0" y="5695"/>
                  </a:lnTo>
                  <a:close/>
                </a:path>
                <a:path w="6690" h="7609">
                  <a:moveTo>
                    <a:pt x="3860" y="3805"/>
                  </a:moveTo>
                  <a:lnTo>
                    <a:pt x="5275" y="1950"/>
                  </a:lnTo>
                  <a:lnTo>
                    <a:pt x="6690" y="3805"/>
                  </a:lnTo>
                  <a:lnTo>
                    <a:pt x="5275" y="5660"/>
                  </a:lnTo>
                  <a:lnTo>
                    <a:pt x="3860" y="3805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4" name="path"/>
            <p:cNvSpPr/>
            <p:nvPr/>
          </p:nvSpPr>
          <p:spPr>
            <a:xfrm>
              <a:off x="596940" y="842710"/>
              <a:ext cx="3052919" cy="3016830"/>
            </a:xfrm>
            <a:custGeom>
              <a:rect l="0" t="0" r="0" b="0"/>
              <a:pathLst>
                <a:path w="4807" h="4750">
                  <a:moveTo>
                    <a:pt x="70" y="271"/>
                  </a:moveTo>
                  <a:lnTo>
                    <a:pt x="522" y="0"/>
                  </a:lnTo>
                  <a:lnTo>
                    <a:pt x="974" y="271"/>
                  </a:lnTo>
                  <a:lnTo>
                    <a:pt x="974" y="361"/>
                  </a:lnTo>
                  <a:lnTo>
                    <a:pt x="70" y="361"/>
                  </a:lnTo>
                  <a:lnTo>
                    <a:pt x="70" y="271"/>
                  </a:lnTo>
                  <a:close/>
                  <a:moveTo>
                    <a:pt x="70" y="813"/>
                  </a:moveTo>
                  <a:lnTo>
                    <a:pt x="974" y="813"/>
                  </a:lnTo>
                  <a:lnTo>
                    <a:pt x="974" y="904"/>
                  </a:lnTo>
                  <a:lnTo>
                    <a:pt x="70" y="904"/>
                  </a:lnTo>
                  <a:lnTo>
                    <a:pt x="70" y="813"/>
                  </a:lnTo>
                  <a:close/>
                  <a:moveTo>
                    <a:pt x="160" y="723"/>
                  </a:moveTo>
                  <a:lnTo>
                    <a:pt x="884" y="723"/>
                  </a:lnTo>
                  <a:lnTo>
                    <a:pt x="884" y="813"/>
                  </a:lnTo>
                  <a:lnTo>
                    <a:pt x="160" y="813"/>
                  </a:lnTo>
                  <a:lnTo>
                    <a:pt x="160" y="723"/>
                  </a:lnTo>
                  <a:close/>
                  <a:moveTo>
                    <a:pt x="160" y="361"/>
                  </a:moveTo>
                  <a:lnTo>
                    <a:pt x="341" y="361"/>
                  </a:lnTo>
                  <a:lnTo>
                    <a:pt x="341" y="723"/>
                  </a:lnTo>
                  <a:lnTo>
                    <a:pt x="160" y="723"/>
                  </a:lnTo>
                  <a:lnTo>
                    <a:pt x="160" y="361"/>
                  </a:lnTo>
                  <a:close/>
                  <a:moveTo>
                    <a:pt x="432" y="361"/>
                  </a:moveTo>
                  <a:lnTo>
                    <a:pt x="612" y="361"/>
                  </a:lnTo>
                  <a:lnTo>
                    <a:pt x="612" y="723"/>
                  </a:lnTo>
                  <a:lnTo>
                    <a:pt x="432" y="723"/>
                  </a:lnTo>
                  <a:lnTo>
                    <a:pt x="432" y="361"/>
                  </a:lnTo>
                  <a:close/>
                  <a:moveTo>
                    <a:pt x="703" y="361"/>
                  </a:moveTo>
                  <a:lnTo>
                    <a:pt x="884" y="361"/>
                  </a:lnTo>
                  <a:lnTo>
                    <a:pt x="884" y="723"/>
                  </a:lnTo>
                  <a:lnTo>
                    <a:pt x="703" y="723"/>
                  </a:lnTo>
                  <a:lnTo>
                    <a:pt x="703" y="361"/>
                  </a:lnTo>
                  <a:close/>
                </a:path>
                <a:path w="4807" h="4750">
                  <a:moveTo>
                    <a:pt x="940" y="4646"/>
                  </a:moveTo>
                  <a:lnTo>
                    <a:pt x="1045" y="4646"/>
                  </a:lnTo>
                  <a:lnTo>
                    <a:pt x="1045" y="4698"/>
                  </a:lnTo>
                  <a:lnTo>
                    <a:pt x="1045" y="4698"/>
                  </a:lnTo>
                  <a:cubicBezTo>
                    <a:pt x="1045" y="4727"/>
                    <a:pt x="1021" y="4750"/>
                    <a:pt x="992" y="4750"/>
                  </a:cubicBezTo>
                  <a:lnTo>
                    <a:pt x="992" y="4750"/>
                  </a:lnTo>
                  <a:lnTo>
                    <a:pt x="992" y="4750"/>
                  </a:lnTo>
                  <a:lnTo>
                    <a:pt x="52" y="4750"/>
                  </a:lnTo>
                  <a:lnTo>
                    <a:pt x="52" y="4750"/>
                  </a:lnTo>
                  <a:cubicBezTo>
                    <a:pt x="23" y="4750"/>
                    <a:pt x="0" y="4727"/>
                    <a:pt x="0" y="4698"/>
                  </a:cubicBezTo>
                  <a:lnTo>
                    <a:pt x="0" y="4698"/>
                  </a:lnTo>
                  <a:lnTo>
                    <a:pt x="0" y="4698"/>
                  </a:lnTo>
                  <a:lnTo>
                    <a:pt x="0" y="4646"/>
                  </a:lnTo>
                  <a:lnTo>
                    <a:pt x="104" y="4646"/>
                  </a:lnTo>
                  <a:lnTo>
                    <a:pt x="104" y="4019"/>
                  </a:lnTo>
                  <a:lnTo>
                    <a:pt x="104" y="4019"/>
                  </a:lnTo>
                  <a:cubicBezTo>
                    <a:pt x="104" y="3961"/>
                    <a:pt x="151" y="3914"/>
                    <a:pt x="209" y="3914"/>
                  </a:cubicBezTo>
                  <a:lnTo>
                    <a:pt x="209" y="3914"/>
                  </a:lnTo>
                  <a:lnTo>
                    <a:pt x="836" y="3914"/>
                  </a:lnTo>
                  <a:lnTo>
                    <a:pt x="836" y="3914"/>
                  </a:lnTo>
                  <a:cubicBezTo>
                    <a:pt x="893" y="3914"/>
                    <a:pt x="940" y="3961"/>
                    <a:pt x="940" y="4019"/>
                  </a:cubicBezTo>
                  <a:lnTo>
                    <a:pt x="940" y="4019"/>
                  </a:lnTo>
                  <a:lnTo>
                    <a:pt x="940" y="4019"/>
                  </a:lnTo>
                  <a:lnTo>
                    <a:pt x="940" y="4646"/>
                  </a:lnTo>
                  <a:close/>
                  <a:moveTo>
                    <a:pt x="209" y="4019"/>
                  </a:moveTo>
                  <a:lnTo>
                    <a:pt x="209" y="4489"/>
                  </a:lnTo>
                  <a:lnTo>
                    <a:pt x="836" y="4489"/>
                  </a:lnTo>
                  <a:lnTo>
                    <a:pt x="836" y="4019"/>
                  </a:lnTo>
                  <a:lnTo>
                    <a:pt x="209" y="4019"/>
                  </a:lnTo>
                  <a:close/>
                  <a:moveTo>
                    <a:pt x="418" y="4594"/>
                  </a:moveTo>
                  <a:lnTo>
                    <a:pt x="418" y="4646"/>
                  </a:lnTo>
                  <a:lnTo>
                    <a:pt x="627" y="4646"/>
                  </a:lnTo>
                  <a:lnTo>
                    <a:pt x="627" y="4594"/>
                  </a:lnTo>
                  <a:lnTo>
                    <a:pt x="418" y="4594"/>
                  </a:lnTo>
                  <a:close/>
                </a:path>
                <a:path w="4807" h="4750">
                  <a:moveTo>
                    <a:pt x="4241" y="2094"/>
                  </a:moveTo>
                  <a:lnTo>
                    <a:pt x="4241" y="2005"/>
                  </a:lnTo>
                  <a:lnTo>
                    <a:pt x="4335" y="2005"/>
                  </a:lnTo>
                  <a:lnTo>
                    <a:pt x="4335" y="2761"/>
                  </a:lnTo>
                  <a:lnTo>
                    <a:pt x="4807" y="2761"/>
                  </a:lnTo>
                  <a:lnTo>
                    <a:pt x="4618" y="2950"/>
                  </a:lnTo>
                  <a:lnTo>
                    <a:pt x="3957" y="2950"/>
                  </a:lnTo>
                  <a:lnTo>
                    <a:pt x="3863" y="2761"/>
                  </a:lnTo>
                  <a:lnTo>
                    <a:pt x="4241" y="2761"/>
                  </a:lnTo>
                  <a:lnTo>
                    <a:pt x="4241" y="2666"/>
                  </a:lnTo>
                  <a:lnTo>
                    <a:pt x="3863" y="2666"/>
                  </a:lnTo>
                  <a:lnTo>
                    <a:pt x="3863" y="2654"/>
                  </a:lnTo>
                  <a:lnTo>
                    <a:pt x="3863" y="2654"/>
                  </a:lnTo>
                  <a:cubicBezTo>
                    <a:pt x="4039" y="2512"/>
                    <a:pt x="4171" y="2321"/>
                    <a:pt x="4238" y="2102"/>
                  </a:cubicBezTo>
                  <a:lnTo>
                    <a:pt x="4238" y="2102"/>
                  </a:lnTo>
                  <a:lnTo>
                    <a:pt x="4241" y="2094"/>
                  </a:lnTo>
                  <a:close/>
                  <a:moveTo>
                    <a:pt x="4806" y="2666"/>
                  </a:moveTo>
                  <a:lnTo>
                    <a:pt x="4335" y="2666"/>
                  </a:lnTo>
                  <a:lnTo>
                    <a:pt x="4335" y="2649"/>
                  </a:lnTo>
                  <a:lnTo>
                    <a:pt x="4335" y="2649"/>
                  </a:lnTo>
                  <a:cubicBezTo>
                    <a:pt x="4395" y="2561"/>
                    <a:pt x="4430" y="2453"/>
                    <a:pt x="4430" y="2336"/>
                  </a:cubicBezTo>
                  <a:lnTo>
                    <a:pt x="4430" y="2336"/>
                  </a:lnTo>
                  <a:cubicBezTo>
                    <a:pt x="4430" y="2219"/>
                    <a:pt x="4395" y="2110"/>
                    <a:pt x="4334" y="2020"/>
                  </a:cubicBezTo>
                  <a:lnTo>
                    <a:pt x="4334" y="2020"/>
                  </a:lnTo>
                  <a:lnTo>
                    <a:pt x="4335" y="2022"/>
                  </a:lnTo>
                  <a:lnTo>
                    <a:pt x="4335" y="2013"/>
                  </a:lnTo>
                  <a:lnTo>
                    <a:pt x="4335" y="2013"/>
                  </a:lnTo>
                  <a:cubicBezTo>
                    <a:pt x="4600" y="2122"/>
                    <a:pt x="4787" y="2370"/>
                    <a:pt x="4806" y="2664"/>
                  </a:cubicBezTo>
                  <a:lnTo>
                    <a:pt x="4806" y="2664"/>
                  </a:lnTo>
                  <a:lnTo>
                    <a:pt x="4806" y="266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45" name="textbox 245"/>
          <p:cNvSpPr/>
          <p:nvPr/>
        </p:nvSpPr>
        <p:spPr>
          <a:xfrm>
            <a:off x="1175210" y="1649891"/>
            <a:ext cx="4404995" cy="40995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513"/>
              </a:lnSpc>
            </a:pPr>
            <a:endParaRPr lang="Arial" altLang="Arial" sz="100"/>
          </a:p>
          <a:p>
            <a:pPr marL="15405" algn="l" rtl="0" eaLnBrk="0">
              <a:lnSpc>
                <a:spcPct val="91000"/>
              </a:lnSpc>
            </a:pPr>
            <a:r>
              <a:rPr sz="1800" spc="-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高端市</a:t>
            </a:r>
            <a:r>
              <a:rPr sz="18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场</a:t>
            </a:r>
            <a:endParaRPr lang="Microsoft YaHei" altLang="Microsoft YaHei" sz="1800"/>
          </a:p>
          <a:p>
            <a:pPr marL="17272" indent="-2286" algn="l" rtl="0" eaLnBrk="0">
              <a:lnSpc>
                <a:spcPct val="122000"/>
              </a:lnSpc>
              <a:spcBef>
                <a:spcPts val="1248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主要面向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高收入人群，产品以钻石、黄金等贵重材质 </a:t>
            </a:r>
            <a:r>
              <a:rPr sz="150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为主，价格较高</a:t>
            </a:r>
            <a:r>
              <a:rPr sz="15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marL="24549" algn="l" rtl="0" eaLnBrk="0">
              <a:lnSpc>
                <a:spcPct val="91000"/>
              </a:lnSpc>
              <a:spcBef>
                <a:spcPts val="551"/>
              </a:spcBef>
            </a:pPr>
            <a:r>
              <a:rPr sz="1800" spc="-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中端市</a:t>
            </a:r>
            <a:r>
              <a:rPr sz="18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场</a:t>
            </a:r>
            <a:endParaRPr lang="Microsoft YaHei" altLang="Microsoft YaHei" sz="1800"/>
          </a:p>
          <a:p>
            <a:pPr marL="12700" indent="3428" algn="l" rtl="0" eaLnBrk="0">
              <a:lnSpc>
                <a:spcPct val="122000"/>
              </a:lnSpc>
              <a:spcBef>
                <a:spcPts val="1252"/>
              </a:spcBef>
            </a:pPr>
            <a:r>
              <a:rPr sz="150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面向中等收入人群，产品以黄金、铂金等材质为主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  </a:t>
            </a:r>
            <a:r>
              <a:rPr sz="150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价格适中。</a:t>
            </a:r>
            <a:endParaRPr lang="Microsoft YaHei" altLang="Microsoft YaHei" sz="1500"/>
          </a:p>
          <a:p>
            <a:pPr algn="l" rtl="0" eaLnBrk="0">
              <a:lnSpc>
                <a:spcPct val="115000"/>
              </a:lnSpc>
            </a:pPr>
            <a:endParaRPr lang="Arial" altLang="Arial" sz="1000"/>
          </a:p>
          <a:p>
            <a:pPr algn="l" rtl="0" eaLnBrk="0">
              <a:lnSpc>
                <a:spcPct val="116000"/>
              </a:lnSpc>
            </a:pPr>
            <a:endParaRPr lang="Arial" altLang="Arial" sz="1000"/>
          </a:p>
          <a:p>
            <a:pPr algn="l" rtl="0" eaLnBrk="0">
              <a:lnSpc>
                <a:spcPct val="116000"/>
              </a:lnSpc>
            </a:pPr>
            <a:endParaRPr lang="Arial" altLang="Arial" sz="1000"/>
          </a:p>
          <a:p>
            <a:pPr marL="13576" algn="l" rtl="0" eaLnBrk="0">
              <a:lnSpc>
                <a:spcPct val="91000"/>
              </a:lnSpc>
              <a:spcBef>
                <a:spcPts val="547"/>
              </a:spcBef>
            </a:pPr>
            <a:r>
              <a:rPr sz="1800" spc="-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低端</a:t>
            </a:r>
            <a:r>
              <a:rPr sz="18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</a:t>
            </a:r>
            <a:endParaRPr lang="Microsoft YaHei" altLang="Microsoft YaHei" sz="18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marL="20891" indent="-4762" algn="l" rtl="0" eaLnBrk="0">
              <a:lnSpc>
                <a:spcPct val="123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面向低收入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人群或年轻消费者，产品以实惠的价格和 </a:t>
            </a:r>
            <a:r>
              <a:rPr sz="150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时尚的款式为</a:t>
            </a:r>
            <a:r>
              <a:rPr sz="15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246" name="textbox 246"/>
          <p:cNvSpPr/>
          <p:nvPr/>
        </p:nvSpPr>
        <p:spPr>
          <a:xfrm>
            <a:off x="1210158" y="377504"/>
            <a:ext cx="2688589" cy="4400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3141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产品价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格与定位</a:t>
            </a:r>
            <a:endParaRPr lang="Microsoft YaHei" altLang="Microsoft YaHei" sz="3000"/>
          </a:p>
        </p:txBody>
      </p:sp>
      <p:grpSp>
        <p:nvGrpSpPr>
          <p:cNvPr id="40" name="group 40"/>
          <p:cNvGrpSpPr/>
          <p:nvPr/>
        </p:nvGrpSpPr>
        <p:grpSpPr>
          <a:xfrm rot="21600000">
            <a:off x="454963" y="684488"/>
            <a:ext cx="515575" cy="86500"/>
            <a:chExt cx="515575" cy="86500"/>
          </a:xfrm>
        </p:grpSpPr>
        <p:sp>
          <p:nvSpPr>
            <p:cNvPr id="247" name="path"/>
            <p:cNvSpPr/>
            <p:nvPr/>
          </p:nvSpPr>
          <p:spPr>
            <a:xfrm>
              <a:off x="0" y="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8" name="path"/>
            <p:cNvSpPr/>
            <p:nvPr/>
          </p:nvSpPr>
          <p:spPr>
            <a:xfrm>
              <a:off x="120085" y="657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9" name="path"/>
            <p:cNvSpPr/>
            <p:nvPr/>
          </p:nvSpPr>
          <p:spPr>
            <a:xfrm>
              <a:off x="234161" y="829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0" name="path"/>
            <p:cNvSpPr/>
            <p:nvPr/>
          </p:nvSpPr>
          <p:spPr>
            <a:xfrm>
              <a:off x="344804" y="1726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1" name="path"/>
            <p:cNvSpPr/>
            <p:nvPr/>
          </p:nvSpPr>
          <p:spPr>
            <a:xfrm>
              <a:off x="449981" y="1312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42" name="group 42"/>
          <p:cNvGrpSpPr/>
          <p:nvPr/>
        </p:nvGrpSpPr>
        <p:grpSpPr>
          <a:xfrm rot="21600000">
            <a:off x="454963" y="331168"/>
            <a:ext cx="515575" cy="86499"/>
            <a:chExt cx="515575" cy="86499"/>
          </a:xfrm>
        </p:grpSpPr>
        <p:sp>
          <p:nvSpPr>
            <p:cNvPr id="252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3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4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5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6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44" name="group 44"/>
          <p:cNvGrpSpPr/>
          <p:nvPr/>
        </p:nvGrpSpPr>
        <p:grpSpPr>
          <a:xfrm rot="21600000">
            <a:off x="454963" y="566715"/>
            <a:ext cx="515575" cy="86499"/>
            <a:chExt cx="515575" cy="86499"/>
          </a:xfrm>
        </p:grpSpPr>
        <p:sp>
          <p:nvSpPr>
            <p:cNvPr id="257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8" name="path"/>
            <p:cNvSpPr/>
            <p:nvPr/>
          </p:nvSpPr>
          <p:spPr>
            <a:xfrm>
              <a:off x="120085" y="657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9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0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1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46" name="group 46"/>
          <p:cNvGrpSpPr/>
          <p:nvPr/>
        </p:nvGrpSpPr>
        <p:grpSpPr>
          <a:xfrm rot="21600000">
            <a:off x="454963" y="448941"/>
            <a:ext cx="515575" cy="86498"/>
            <a:chExt cx="515575" cy="86498"/>
          </a:xfrm>
        </p:grpSpPr>
        <p:sp>
          <p:nvSpPr>
            <p:cNvPr id="262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3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4" name="path"/>
            <p:cNvSpPr/>
            <p:nvPr/>
          </p:nvSpPr>
          <p:spPr>
            <a:xfrm>
              <a:off x="234161" y="8290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5" name="path"/>
            <p:cNvSpPr/>
            <p:nvPr/>
          </p:nvSpPr>
          <p:spPr>
            <a:xfrm>
              <a:off x="344804" y="17260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6" name="path"/>
            <p:cNvSpPr/>
            <p:nvPr/>
          </p:nvSpPr>
          <p:spPr>
            <a:xfrm>
              <a:off x="449981" y="13127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67" name="path"/>
          <p:cNvSpPr/>
          <p:nvPr/>
        </p:nvSpPr>
        <p:spPr>
          <a:xfrm>
            <a:off x="904944" y="4808201"/>
            <a:ext cx="166570" cy="166570"/>
          </a:xfrm>
          <a:custGeom>
            <a:rect l="0" t="0" r="0" b="0"/>
            <a:pathLst>
              <a:path w="262" h="262">
                <a:moveTo>
                  <a:pt x="0" y="131"/>
                </a:moveTo>
                <a:cubicBezTo>
                  <a:pt x="0" y="58"/>
                  <a:pt x="58" y="0"/>
                  <a:pt x="131" y="0"/>
                </a:cubicBezTo>
                <a:lnTo>
                  <a:pt x="131" y="0"/>
                </a:lnTo>
                <a:lnTo>
                  <a:pt x="131" y="0"/>
                </a:lnTo>
                <a:lnTo>
                  <a:pt x="131" y="0"/>
                </a:lnTo>
                <a:cubicBezTo>
                  <a:pt x="203" y="0"/>
                  <a:pt x="262" y="58"/>
                  <a:pt x="262" y="131"/>
                </a:cubicBezTo>
                <a:lnTo>
                  <a:pt x="262" y="131"/>
                </a:lnTo>
                <a:cubicBezTo>
                  <a:pt x="262" y="131"/>
                  <a:pt x="262" y="131"/>
                  <a:pt x="262" y="131"/>
                </a:cubicBezTo>
                <a:lnTo>
                  <a:pt x="262" y="131"/>
                </a:lnTo>
                <a:lnTo>
                  <a:pt x="262" y="131"/>
                </a:lnTo>
                <a:lnTo>
                  <a:pt x="262" y="131"/>
                </a:lnTo>
                <a:cubicBezTo>
                  <a:pt x="262" y="203"/>
                  <a:pt x="203" y="262"/>
                  <a:pt x="131" y="262"/>
                </a:cubicBezTo>
                <a:lnTo>
                  <a:pt x="131" y="262"/>
                </a:lnTo>
                <a:lnTo>
                  <a:pt x="131" y="262"/>
                </a:lnTo>
                <a:lnTo>
                  <a:pt x="131" y="262"/>
                </a:lnTo>
                <a:cubicBezTo>
                  <a:pt x="58" y="262"/>
                  <a:pt x="0" y="203"/>
                  <a:pt x="0" y="131"/>
                </a:cubicBezTo>
                <a:lnTo>
                  <a:pt x="0" y="131"/>
                </a:lnTo>
                <a:close/>
              </a:path>
            </a:pathLst>
          </a:custGeom>
          <a:solidFill>
            <a:srgbClr val="3045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68" name="path"/>
          <p:cNvSpPr/>
          <p:nvPr/>
        </p:nvSpPr>
        <p:spPr>
          <a:xfrm>
            <a:off x="904944" y="1702238"/>
            <a:ext cx="166570" cy="166570"/>
          </a:xfrm>
          <a:custGeom>
            <a:rect l="0" t="0" r="0" b="0"/>
            <a:pathLst>
              <a:path w="262" h="262">
                <a:moveTo>
                  <a:pt x="0" y="131"/>
                </a:moveTo>
                <a:cubicBezTo>
                  <a:pt x="0" y="58"/>
                  <a:pt x="58" y="0"/>
                  <a:pt x="131" y="0"/>
                </a:cubicBezTo>
                <a:lnTo>
                  <a:pt x="131" y="0"/>
                </a:lnTo>
                <a:lnTo>
                  <a:pt x="131" y="0"/>
                </a:lnTo>
                <a:lnTo>
                  <a:pt x="131" y="0"/>
                </a:lnTo>
                <a:cubicBezTo>
                  <a:pt x="203" y="0"/>
                  <a:pt x="262" y="58"/>
                  <a:pt x="262" y="131"/>
                </a:cubicBezTo>
                <a:lnTo>
                  <a:pt x="262" y="131"/>
                </a:lnTo>
                <a:cubicBezTo>
                  <a:pt x="262" y="131"/>
                  <a:pt x="262" y="131"/>
                  <a:pt x="262" y="131"/>
                </a:cubicBezTo>
                <a:lnTo>
                  <a:pt x="262" y="131"/>
                </a:lnTo>
                <a:lnTo>
                  <a:pt x="262" y="131"/>
                </a:lnTo>
                <a:lnTo>
                  <a:pt x="262" y="131"/>
                </a:lnTo>
                <a:cubicBezTo>
                  <a:pt x="262" y="203"/>
                  <a:pt x="203" y="262"/>
                  <a:pt x="131" y="262"/>
                </a:cubicBezTo>
                <a:lnTo>
                  <a:pt x="131" y="262"/>
                </a:lnTo>
                <a:lnTo>
                  <a:pt x="131" y="262"/>
                </a:lnTo>
                <a:lnTo>
                  <a:pt x="131" y="262"/>
                </a:lnTo>
                <a:cubicBezTo>
                  <a:pt x="58" y="262"/>
                  <a:pt x="0" y="203"/>
                  <a:pt x="0" y="131"/>
                </a:cubicBezTo>
                <a:lnTo>
                  <a:pt x="0" y="131"/>
                </a:lnTo>
                <a:close/>
              </a:path>
            </a:pathLst>
          </a:custGeom>
          <a:solidFill>
            <a:srgbClr val="3045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69" name="path"/>
          <p:cNvSpPr/>
          <p:nvPr/>
        </p:nvSpPr>
        <p:spPr>
          <a:xfrm>
            <a:off x="904944" y="3245908"/>
            <a:ext cx="166570" cy="166569"/>
          </a:xfrm>
          <a:custGeom>
            <a:rect l="0" t="0" r="0" b="0"/>
            <a:pathLst>
              <a:path w="262" h="262">
                <a:moveTo>
                  <a:pt x="0" y="131"/>
                </a:moveTo>
                <a:cubicBezTo>
                  <a:pt x="0" y="58"/>
                  <a:pt x="58" y="0"/>
                  <a:pt x="131" y="0"/>
                </a:cubicBezTo>
                <a:lnTo>
                  <a:pt x="131" y="0"/>
                </a:lnTo>
                <a:lnTo>
                  <a:pt x="131" y="0"/>
                </a:lnTo>
                <a:lnTo>
                  <a:pt x="131" y="0"/>
                </a:lnTo>
                <a:cubicBezTo>
                  <a:pt x="203" y="0"/>
                  <a:pt x="262" y="58"/>
                  <a:pt x="262" y="131"/>
                </a:cubicBezTo>
                <a:lnTo>
                  <a:pt x="262" y="131"/>
                </a:lnTo>
                <a:cubicBezTo>
                  <a:pt x="262" y="131"/>
                  <a:pt x="262" y="131"/>
                  <a:pt x="262" y="131"/>
                </a:cubicBezTo>
                <a:lnTo>
                  <a:pt x="262" y="131"/>
                </a:lnTo>
                <a:lnTo>
                  <a:pt x="262" y="131"/>
                </a:lnTo>
                <a:lnTo>
                  <a:pt x="262" y="131"/>
                </a:lnTo>
                <a:cubicBezTo>
                  <a:pt x="262" y="203"/>
                  <a:pt x="203" y="262"/>
                  <a:pt x="131" y="262"/>
                </a:cubicBezTo>
                <a:lnTo>
                  <a:pt x="131" y="262"/>
                </a:lnTo>
                <a:lnTo>
                  <a:pt x="131" y="262"/>
                </a:lnTo>
                <a:lnTo>
                  <a:pt x="131" y="262"/>
                </a:lnTo>
                <a:cubicBezTo>
                  <a:pt x="58" y="262"/>
                  <a:pt x="0" y="203"/>
                  <a:pt x="0" y="131"/>
                </a:cubicBezTo>
                <a:lnTo>
                  <a:pt x="0" y="131"/>
                </a:lnTo>
                <a:close/>
              </a:path>
            </a:pathLst>
          </a:custGeom>
          <a:solidFill>
            <a:srgbClr val="3045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https://d.book118.com/608115074073006046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satMod val="110000"/>
                <a:lum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satMod val="105000"/>
                <a:lum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shade val="94000"/>
              </a:schemeClr>
            </a:gs>
            <a:gs pos="50000">
              <a:schemeClr val="phClr">
                <a:lumMod val="110000"/>
                <a:satMod val="100000"/>
                <a:tint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2024-09-27T11:49:07.378</cp:lastPrinted>
  <dcterms:created xsi:type="dcterms:W3CDTF">2024-09-27T03:49:07Z</dcterms:created>
  <dcterms:modified xsi:type="dcterms:W3CDTF">2024-09-27T03:49:08Z</dcterms:modified>
</cp:coreProperties>
</file>