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NJEIUJ+MS-UIGothic"/>
      <p:regular r:id="rId18"/>
    </p:embeddedFont>
    <p:embeddedFont>
      <p:font typeface="CRQSEK+JKDODH+ArialMT"/>
      <p:regular r:id="rId19"/>
    </p:embeddedFont>
    <p:embeddedFont>
      <p:font typeface="BFHKDQ+PMGPCK+MicrosoftYaHei-Bold"/>
      <p:regular r:id="rId20"/>
    </p:embeddedFont>
    <p:embeddedFont>
      <p:font typeface="WMUKBF+HAETWV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A64F2-23A8-46BC-BB0E-15314FE5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0A945-1332-488A-96C5-AC1D197A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C128B-FF97-4D12-9D62-2C485B4A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7C163-6428-4AF0-AAD7-D6801285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404945-FD03-4D76-9282-2C7B997A9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D1275-B439-4512-88C0-E0C02AB40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CC7F5-232C-4196-9F95-8551EF86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21486-177C-4156-9129-8C50C15CF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C0B62-F184-4871-BE14-6BF22AD0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A0C27-4803-45A2-8E59-82803C2E1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B1FE5-0F4E-42E5-9FEE-ED045253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1612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84FF"/>
                </a:solidFill>
                <a:latin typeface="NJEIUJ+MS-UIGothic"/>
                <a:cs typeface="NJEIUJ+MS-UIGothic"/>
              </a:rPr>
              <a:t>素描作品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赏</a:t>
            </a:r>
            <a:r>
              <a:rPr sz="5150" spc="25">
                <a:solidFill>
                  <a:srgbClr val="0084FF"/>
                </a:solidFill>
                <a:latin typeface="NJEIUJ+MS-UIGothic"/>
                <a:cs typeface="NJEIUJ+MS-UIGothic"/>
              </a:rPr>
              <a:t>析</a:t>
            </a:r>
            <a:r>
              <a:rPr sz="5150">
                <a:solidFill>
                  <a:srgbClr val="0084FF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635" y="295036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NJEIUJ+MS-UIGothic"/>
                <a:cs typeface="NJEIU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RQSEK+JKDODH+ArialMT"/>
                <a:cs typeface="CRQSEK+JKDOD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素描基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099873" cy="1332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RQSEK+JKDODH+ArialMT"/>
                <a:cs typeface="CRQSEK+JKDOD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素描的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史与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RQSEK+JKDODH+ArialMT"/>
                <a:cs typeface="CRQSEK+JKDOD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素描的基本技法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RQSEK+JKDODH+ArialMT"/>
                <a:cs typeface="CRQSEK+JKDOD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素描作品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赏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JEIUJ+MS-UIGothic"/>
                <a:cs typeface="NJEIUJ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41217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RQSEK+JKDODH+ArialMT"/>
                <a:cs typeface="CRQSEK+JKDOD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素描在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中的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NJEIUJ+MS-UIGothic"/>
                <a:cs typeface="NJEIUJ+MS-UIGothic"/>
              </a:rPr>
              <a:t>用与价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BFHKDQ+PMGPCK+MicrosoftYaHei-Bold"/>
                <a:cs typeface="BFHKDQ+PMGPCK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BFHKDQ+PMGPCK+MicrosoftYaHei-Bold"/>
                <a:cs typeface="BFHKDQ+PMGPC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BFHKDQ+PMGPCK+MicrosoftYaHei-Bold"/>
                <a:cs typeface="BFHKDQ+PMGPCK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NJEIUJ+MS-UIGothic"/>
                <a:cs typeface="NJEIUJ+MS-UIGothic"/>
              </a:rPr>
              <a:t>素描基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础</a:t>
            </a:r>
            <a:r>
              <a:rPr sz="3800" spc="27">
                <a:solidFill>
                  <a:srgbClr val="0084FF"/>
                </a:solidFill>
                <a:latin typeface="NJEIUJ+MS-UIGothic"/>
                <a:cs typeface="NJEIUJ+MS-UIGothic"/>
              </a:rPr>
              <a:t>知</a:t>
            </a:r>
            <a:r>
              <a:rPr sz="3800">
                <a:solidFill>
                  <a:srgbClr val="0084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素描的定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NJEIUJ+MS-UIGothic"/>
                <a:cs typeface="NJEIUJ+MS-UIGothic"/>
              </a:rPr>
              <a:t>素描的定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素描是一种使用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色的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工具在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纸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或其他媒介上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造形象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形式。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NJEIUJ+MS-UIGothic"/>
                <a:cs typeface="NJEIUJ+MS-UIGothic"/>
              </a:rPr>
              <a:t>素描的特点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素描注重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条、阴影和形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的表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过简洁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条和阴影来表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物体的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构和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素描的分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NJEIUJ+MS-UIGothic"/>
                <a:cs typeface="NJEIUJ+MS-UIGothic"/>
              </a:rPr>
              <a:t>素描的分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作目的和表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形式，素描可以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写生素描、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作素描、速写等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JEIUJ+MS-UIGothic"/>
                <a:cs typeface="NJEIUJ+MS-UIGothic"/>
              </a:rPr>
              <a:t>素描的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50">
                <a:solidFill>
                  <a:srgbClr val="FFFFFF"/>
                </a:solidFill>
                <a:latin typeface="NJEIUJ+MS-UIGothic"/>
                <a:cs typeface="NJEIUJ+MS-UIGothic"/>
              </a:rPr>
              <a:t>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素描的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格可以根据个人的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艺术风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格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和表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手法而有所不同，常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的有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、抽象主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、表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素描的工具与材料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NJEIUJ+MS-UIGothic"/>
                <a:cs typeface="NJEIUJ+MS-UIGothic"/>
              </a:rPr>
              <a:t>素描的工具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9634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的素描工具包括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铅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笔、炭笔、木炭条、色粉笔等。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NJEIUJ+MS-UIGothic"/>
                <a:cs typeface="NJEIUJ+MS-UIGothic"/>
              </a:rPr>
              <a:t>素描的材料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41607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常用的素描材料包括素描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纸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、画板、橡皮等。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BFHKDQ+PMGPCK+MicrosoftYaHei-Bold"/>
                <a:cs typeface="BFHKDQ+PMGPC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BFHKDQ+PMGPCK+MicrosoftYaHei-Bold"/>
                <a:cs typeface="BFHKDQ+PMGPCK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NJEIUJ+MS-UIGothic"/>
                <a:cs typeface="NJEIUJ+MS-UIGothic"/>
              </a:rPr>
              <a:t>素描的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3800" spc="25">
                <a:solidFill>
                  <a:srgbClr val="0084FF"/>
                </a:solidFill>
                <a:latin typeface="NJEIUJ+MS-UIGothic"/>
                <a:cs typeface="NJEIUJ+MS-UIGothic"/>
              </a:rPr>
              <a:t>史与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800">
                <a:solidFill>
                  <a:srgbClr val="0084FF"/>
                </a:solidFill>
                <a:latin typeface="NJEIUJ+MS-UIGothic"/>
                <a:cs typeface="NJEIUJ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素描的起源与早期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NJEIUJ+MS-UIGothic"/>
                <a:cs typeface="NJEIUJ+MS-UIGothic"/>
              </a:rPr>
              <a:t>素描的起源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94216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素描可以追溯到公元前</a:t>
            </a:r>
            <a:r>
              <a:rPr sz="1350">
                <a:solidFill>
                  <a:srgbClr val="000000"/>
                </a:solidFill>
                <a:latin typeface="WMUKBF+HAETWV+MicrosoftYaHei"/>
                <a:cs typeface="WMUKBF+HAETWV+MicrosoftYaHei"/>
              </a:rPr>
              <a:t>10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万年左右的洞窟壁画，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些壁画是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早期人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简单线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条描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猎场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景和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物形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的素描作品。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NJEIUJ+MS-UIGothic"/>
                <a:cs typeface="NJEIUJ+MS-UIGothic"/>
              </a:rPr>
              <a:t>早期</a:t>
            </a: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84FF"/>
                </a:solidFill>
                <a:latin typeface="NJEIUJ+MS-UIGothic"/>
                <a:cs typeface="NJEIUJ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随着人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文明的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展，素描逐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形式。古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埃及人用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条描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人物和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景，古希腊和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罗马时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期，素描成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为训练艺术</a:t>
            </a:r>
            <a:r>
              <a:rPr sz="1350">
                <a:solidFill>
                  <a:srgbClr val="000000"/>
                </a:solidFill>
                <a:latin typeface="NJEIUJ+MS-UIGothic"/>
                <a:cs typeface="NJEIUJ+MS-UIGothic"/>
              </a:rPr>
              <a:t>家的重要手段。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素描在中世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纪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的演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JEIUJ+MS-UIGothic"/>
                <a:cs typeface="NJEIUJ+MS-UIGothic"/>
              </a:rPr>
              <a:t>中世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2300" spc="25">
                <a:solidFill>
                  <a:srgbClr val="FFFFFF"/>
                </a:solidFill>
                <a:latin typeface="NJEIUJ+MS-UIGothic"/>
                <a:cs typeface="NJEIUJ+MS-UIGothic"/>
              </a:rPr>
              <a:t>素描的特点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中世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的素描作品以宗教和神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话为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而有力，注重表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人物的神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和情感。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JEIUJ+MS-UIGothic"/>
                <a:cs typeface="NJEIUJ+MS-UIGothic"/>
              </a:rPr>
              <a:t>拜占庭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FFFFFF"/>
                </a:solidFill>
                <a:latin typeface="NJEIUJ+MS-UIGothic"/>
                <a:cs typeface="NJEIUJ+MS-UIGothic"/>
              </a:rPr>
              <a:t>期的素描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拜占庭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期的素描作品以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镶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嵌画和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密画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主，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条精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，色彩丰富，具有很高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NJEIUJ+MS-UIGothic"/>
                <a:cs typeface="NJEIU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素描在文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兴时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期的繁荣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323500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NJEIUJ+MS-UIGothic"/>
                <a:cs typeface="NJEIUJ+MS-UIGothic"/>
              </a:rPr>
              <a:t>文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2000" spc="15">
                <a:solidFill>
                  <a:srgbClr val="FFFFFF"/>
                </a:solidFill>
                <a:latin typeface="NJEIUJ+MS-UIGothic"/>
                <a:cs typeface="NJEIUJ+MS-UIGothic"/>
              </a:rPr>
              <a:t>复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兴时</a:t>
            </a:r>
            <a:r>
              <a:rPr sz="2000" spc="15">
                <a:solidFill>
                  <a:srgbClr val="FFFFFF"/>
                </a:solidFill>
                <a:latin typeface="NJEIUJ+MS-UIGothic"/>
                <a:cs typeface="NJEIUJ+MS-UIGothic"/>
              </a:rPr>
              <a:t>期素描的特点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兴时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期的素描作品注重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自然和人体的真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条流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而富有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感，画面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次感和空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NJEIUJ+MS-UIGothic"/>
                <a:cs typeface="NJEIUJ+MS-UIGothic"/>
              </a:rPr>
              <a:t>感更加丰富。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35291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NJEIUJ+MS-UIGothic"/>
                <a:cs typeface="NJEIUJ+MS-UIGothic"/>
              </a:rPr>
              <a:t>达芬奇与米开朗基</a:t>
            </a: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罗</a:t>
            </a:r>
            <a:r>
              <a:rPr sz="2000" spc="14">
                <a:solidFill>
                  <a:srgbClr val="0084FF"/>
                </a:solidFill>
                <a:latin typeface="NJEIUJ+MS-UIGothic"/>
                <a:cs typeface="NJEIUJ+MS-UIGothic"/>
              </a:rPr>
              <a:t>的素描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达芬奇和米开朗基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是文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复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兴时</a:t>
            </a: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期最具代表性的素描大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，他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的作品在构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条和表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力方面都具有极高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4280"/>
                </a:solidFill>
                <a:latin typeface="NJEIUJ+MS-UIGothic"/>
                <a:cs typeface="NJEIUJ+MS-UIGothic"/>
              </a:rPr>
              <a:t>成就。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素描在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代的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展与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0084FF"/>
                </a:solidFill>
                <a:latin typeface="NJEIUJ+MS-UIGothic"/>
                <a:cs typeface="NJEIUJ+MS-UIGothic"/>
              </a:rPr>
              <a:t>代素描的特点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175883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代素描更加注重个性和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家通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素描表达自己的思想和情感，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作品形式多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，既有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素描技法又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艺术风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格。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NJEIUJ+MS-UIGothic"/>
                <a:cs typeface="NJEIUJ+MS-UIGothic"/>
              </a:rPr>
              <a:t>当代素描名家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6009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当代有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多杰出的素描名家，如埃舍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丢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勒、荷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拜因等，他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的作品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在构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条和表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力方面都具有独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格和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NJEIUJ+MS-UIGothic"/>
                <a:cs typeface="NJEIUJ+MS-UIGothic"/>
              </a:rPr>
              <a:t>新精神。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BFHKDQ+PMGPCK+MicrosoftYaHei-Bold"/>
                <a:cs typeface="BFHKDQ+PMGPC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BFHKDQ+PMGPCK+MicrosoftYaHei-Bold"/>
                <a:cs typeface="BFHKDQ+PMGPCK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NJEIUJ+MS-UIGothic"/>
                <a:cs typeface="NJEIUJ+MS-UIGothic"/>
              </a:rPr>
              <a:t>素描的基本技法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条的表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84FF"/>
                </a:solidFill>
                <a:latin typeface="NJEIUJ+MS-UIGothic"/>
                <a:cs typeface="NJEIUJ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FFFDFD"/>
                </a:solidFill>
                <a:latin typeface="NJEIUJ+MS-UIGothic"/>
                <a:cs typeface="NJEIUJ+MS-UIGothic"/>
              </a:rPr>
              <a:t>条的粗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FFFDFD"/>
                </a:solidFill>
                <a:latin typeface="NJEIUJ+MS-UIGothic"/>
                <a:cs typeface="NJEIUJ+MS-UIGothic"/>
              </a:rPr>
              <a:t>条的方向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过线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条的粗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细变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化表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物体的形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构，粗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人厚重、粗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犷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的感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细线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则显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盈、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细腻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不同方向的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条可以表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出物体的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理和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感，如水平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线给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人平静、安宁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的感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，斜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线则显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感十足。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FFFDFD"/>
                </a:solidFill>
                <a:latin typeface="NJEIUJ+MS-UIGothic"/>
                <a:cs typeface="NJEIUJ+MS-UIGothic"/>
              </a:rPr>
              <a:t>条的流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畅</a:t>
            </a:r>
            <a:r>
              <a:rPr sz="2000">
                <a:solidFill>
                  <a:srgbClr val="FFFDFD"/>
                </a:solidFill>
                <a:latin typeface="NJEIUJ+MS-UIGothic"/>
                <a:cs typeface="NJEIUJ+MS-UIGothic"/>
              </a:rPr>
              <a:t>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条能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松、自然的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，而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挫的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则给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人力量和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的感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DFD"/>
                </a:solidFill>
                <a:latin typeface="NJEIUJ+MS-UIGothic"/>
                <a:cs typeface="NJEIU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https://d.book118.com/608116122070006042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NJEIUJ+MS-UIGothic</vt:lpstr>
      <vt:lpstr>SimSun</vt:lpstr>
      <vt:lpstr>CRQSEK+JKDODH+ArialMT</vt:lpstr>
      <vt:lpstr>Times New Roman</vt:lpstr>
      <vt:lpstr>BFHKDQ+PMGPCK+MicrosoftYaHei-Bold</vt:lpstr>
      <vt:lpstr>WMUKBF+HAETWV+MicrosoftYaHei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2024-09-21T16:40:31.298</cp:lastPrinted>
  <dcterms:created xsi:type="dcterms:W3CDTF">2024-09-21T08:40:31Z</dcterms:created>
  <dcterms:modified xsi:type="dcterms:W3CDTF">2024-09-21T08:40:32Z</dcterms:modified>
</cp:coreProperties>
</file>