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4.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CF0FB3-FED0-403C-93F5-75C0BE646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AD162-F5F6-4EF3-8CFF-04524B2B9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BD3568-D8A6-4B87-B04C-41A06C0FF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BC16DC-4928-4C0B-ACDB-37111BE149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5C0396-B758-462E-AF30-84EB22DB79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A47CF7-C3E3-455D-939F-4FE0780045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9F07BE-C47D-409C-9332-A910D782A4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92FCF0-353B-49CD-8B47-186E703A4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FA9AC1-0179-4194-8FEE-145B8FCB0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4EF93-B6AB-4529-8AF3-0C381B7C8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0FE79-399C-419F-8A8C-EE041F7F3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8" name="矩形 7"/>
          <p:cNvSpPr/>
          <p:nvPr userDrawn="1"/>
        </p:nvSpPr>
        <p:spPr>
          <a:xfrm>
            <a:off x="0" y="6555346"/>
            <a:ext cx="12192000" cy="302654"/>
          </a:xfrm>
          <a:prstGeom prst="rect">
            <a:avLst/>
          </a:prstGeom>
          <a:gradFill>
            <a:gsLst>
              <a:gs pos="0">
                <a:srgbClr val="404040"/>
              </a:gs>
              <a:gs pos="94000">
                <a:srgbClr val="0D0D0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任意多边形 8"/>
          <p:cNvSpPr/>
          <p:nvPr userDrawn="1"/>
        </p:nvSpPr>
        <p:spPr>
          <a:xfrm>
            <a:off x="0" y="6465194"/>
            <a:ext cx="2305316" cy="39280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gradFill flip="none" rotWithShape="1">
            <a:gsLst>
              <a:gs pos="0">
                <a:srgbClr val="F5715B"/>
              </a:gs>
              <a:gs pos="71000">
                <a:srgbClr val="B82E24"/>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文本占位符 2"/>
          <p:cNvSpPr>
            <a:spLocks noGrp="1"/>
          </p:cNvSpPr>
          <p:nvPr>
            <p:ph type="body" sz="quarter" idx="10" hasCustomPrompt="1"/>
          </p:nvPr>
        </p:nvSpPr>
        <p:spPr>
          <a:xfrm>
            <a:off x="346901" y="326771"/>
            <a:ext cx="1958415" cy="454279"/>
          </a:xfrm>
          <a:prstGeom prst="rect">
            <a:avLst/>
          </a:prstGeom>
        </p:spPr>
        <p:txBody>
          <a:bodyPr/>
          <a:lstStyle>
            <a:lvl1pPr marL="0" indent="0">
              <a:buNone/>
              <a:defRPr sz="3200" b="1">
                <a:latin typeface="+mj-ea"/>
                <a:ea typeface="+mj-ea"/>
              </a:defRPr>
            </a:lvl1pPr>
          </a:lstStyle>
          <a:p>
            <a:pPr lvl="0"/>
            <a:r>
              <a:rPr lang="zh-CN" altLang="en-US" smtClean="0"/>
              <a:t>编辑母版</a:t>
            </a:r>
          </a:p>
        </p:txBody>
      </p:sp>
      <p:sp>
        <p:nvSpPr>
          <p:cNvPr id="11" name="文本占位符 10"/>
          <p:cNvSpPr>
            <a:spLocks noGrp="1"/>
          </p:cNvSpPr>
          <p:nvPr>
            <p:ph type="body" sz="quarter" idx="11" hasCustomPrompt="1"/>
          </p:nvPr>
        </p:nvSpPr>
        <p:spPr>
          <a:xfrm>
            <a:off x="695325" y="939453"/>
            <a:ext cx="10606088" cy="5204172"/>
          </a:xfrm>
          <a:prstGeom prst="rect">
            <a:avLst/>
          </a:prstGeom>
        </p:spPr>
        <p:txBody>
          <a:bodyPr/>
          <a:lstStyle>
            <a:lvl1pPr marL="0" indent="0" algn="just">
              <a:lnSpc>
                <a:spcPct val="130000"/>
              </a:lnSpc>
              <a:spcBef>
                <a:spcPts val="600"/>
              </a:spcBef>
              <a:buNone/>
              <a:defRPr>
                <a:latin typeface="黑体" panose="02010609060101010101" pitchFamily="49" charset="-122"/>
                <a:ea typeface="黑体" panose="02010609060101010101" pitchFamily="49" charset="-122"/>
              </a:defRPr>
            </a:lvl1pPr>
          </a:lstStyle>
          <a:p>
            <a:pPr lvl="0"/>
            <a:r>
              <a:rPr lang="zh-CN" altLang="en-US" smtClean="0"/>
              <a:t>编辑母版文本样式</a:t>
            </a:r>
          </a:p>
        </p:txBody>
      </p:sp>
      <p:cxnSp>
        <p:nvCxnSpPr>
          <p:cNvPr id="12" name="直接连接符 11"/>
          <p:cNvCxnSpPr/>
          <p:nvPr userDrawn="1"/>
        </p:nvCxnSpPr>
        <p:spPr>
          <a:xfrm>
            <a:off x="0" y="800100"/>
            <a:ext cx="12192000" cy="0"/>
          </a:xfrm>
          <a:prstGeom prst="line">
            <a:avLst/>
          </a:prstGeom>
          <a:ln>
            <a:solidFill>
              <a:srgbClr val="B82E24"/>
            </a:solidFill>
            <a:prstDash val="solid"/>
          </a:ln>
        </p:spPr>
        <p:style>
          <a:lnRef idx="1">
            <a:schemeClr val="accent1"/>
          </a:lnRef>
          <a:fillRef idx="0">
            <a:schemeClr val="accent1"/>
          </a:fillRef>
          <a:effectRef idx="0">
            <a:schemeClr val="accent1"/>
          </a:effectRef>
          <a:fontRef idx="minor">
            <a:schemeClr val="tx1"/>
          </a:fontRef>
        </p:style>
      </p:cxnSp>
      <p:grpSp>
        <p:nvGrpSpPr>
          <p:cNvPr id="13" name="组合 12"/>
          <p:cNvGrpSpPr/>
          <p:nvPr userDrawn="1"/>
        </p:nvGrpSpPr>
        <p:grpSpPr>
          <a:xfrm>
            <a:off x="2372257" y="413918"/>
            <a:ext cx="491490" cy="318085"/>
            <a:chOff x="3017520" y="601990"/>
            <a:chExt cx="491490" cy="414010"/>
          </a:xfrm>
        </p:grpSpPr>
        <p:sp>
          <p:nvSpPr>
            <p:cNvPr id="14" name="燕尾形 13"/>
            <p:cNvSpPr/>
            <p:nvPr/>
          </p:nvSpPr>
          <p:spPr>
            <a:xfrm>
              <a:off x="3017520" y="601990"/>
              <a:ext cx="198120" cy="414010"/>
            </a:xfrm>
            <a:prstGeom prst="chevron">
              <a:avLst/>
            </a:prstGeom>
            <a:solidFill>
              <a:srgbClr val="F571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5" name="燕尾形 14"/>
            <p:cNvSpPr/>
            <p:nvPr/>
          </p:nvSpPr>
          <p:spPr>
            <a:xfrm>
              <a:off x="3164205" y="601990"/>
              <a:ext cx="198120" cy="414010"/>
            </a:xfrm>
            <a:prstGeom prst="chevron">
              <a:avLst/>
            </a:pr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6" name="燕尾形 15"/>
            <p:cNvSpPr/>
            <p:nvPr/>
          </p:nvSpPr>
          <p:spPr>
            <a:xfrm>
              <a:off x="3310890" y="601990"/>
              <a:ext cx="198120" cy="414010"/>
            </a:xfrm>
            <a:prstGeom prst="chevron">
              <a:avLst/>
            </a:prstGeom>
            <a:solidFill>
              <a:srgbClr val="B82E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grpSp>
      <p:sp>
        <p:nvSpPr>
          <p:cNvPr id="17" name="任意多边形 16"/>
          <p:cNvSpPr/>
          <p:nvPr userDrawn="1"/>
        </p:nvSpPr>
        <p:spPr>
          <a:xfrm>
            <a:off x="0" y="347858"/>
            <a:ext cx="167640"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任意多边形 17"/>
          <p:cNvSpPr/>
          <p:nvPr userDrawn="1"/>
        </p:nvSpPr>
        <p:spPr>
          <a:xfrm>
            <a:off x="201455" y="349729"/>
            <a:ext cx="50196"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6" name="文本占位符 2"/>
          <p:cNvSpPr>
            <a:spLocks noGrp="1"/>
          </p:cNvSpPr>
          <p:nvPr>
            <p:ph type="body" sz="quarter" idx="10" hasCustomPrompt="1"/>
          </p:nvPr>
        </p:nvSpPr>
        <p:spPr>
          <a:xfrm>
            <a:off x="346901" y="317246"/>
            <a:ext cx="1879759" cy="454279"/>
          </a:xfrm>
          <a:prstGeom prst="rect">
            <a:avLst/>
          </a:prstGeom>
        </p:spPr>
        <p:txBody>
          <a:bodyPr/>
          <a:lstStyle>
            <a:lvl1pPr marL="0" indent="0">
              <a:buNone/>
              <a:defRPr sz="3200" b="1">
                <a:latin typeface="+mj-ea"/>
                <a:ea typeface="+mj-ea"/>
              </a:defRPr>
            </a:lvl1pPr>
          </a:lstStyle>
          <a:p>
            <a:pPr lvl="0"/>
            <a:r>
              <a:rPr lang="zh-CN" altLang="en-US" smtClean="0"/>
              <a:t>编辑母版文本样式</a:t>
            </a:r>
          </a:p>
        </p:txBody>
      </p:sp>
      <p:sp>
        <p:nvSpPr>
          <p:cNvPr id="7" name="文本占位符 10"/>
          <p:cNvSpPr>
            <a:spLocks noGrp="1"/>
          </p:cNvSpPr>
          <p:nvPr>
            <p:ph type="body" sz="quarter" idx="11" hasCustomPrompt="1"/>
          </p:nvPr>
        </p:nvSpPr>
        <p:spPr>
          <a:xfrm>
            <a:off x="676275" y="971550"/>
            <a:ext cx="10606088" cy="5210175"/>
          </a:xfrm>
          <a:prstGeom prst="rect">
            <a:avLst/>
          </a:prstGeom>
        </p:spPr>
        <p:txBody>
          <a:bodyPr/>
          <a:lstStyle>
            <a:lvl1pPr marL="0" indent="0" algn="just">
              <a:lnSpc>
                <a:spcPct val="130000"/>
              </a:lnSpc>
              <a:spcBef>
                <a:spcPts val="600"/>
              </a:spcBef>
              <a:buNone/>
              <a:defRPr>
                <a:latin typeface="黑体" panose="02010609060101010101" pitchFamily="49" charset="-122"/>
                <a:ea typeface="黑体" panose="02010609060101010101" pitchFamily="49" charset="-122"/>
              </a:defRPr>
            </a:lvl1pPr>
          </a:lstStyle>
          <a:p>
            <a:pPr lvl="0"/>
            <a:r>
              <a:rPr lang="zh-CN" altLang="en-US" smtClean="0"/>
              <a:t>编辑母版文本样式</a:t>
            </a:r>
          </a:p>
        </p:txBody>
      </p:sp>
      <p:cxnSp>
        <p:nvCxnSpPr>
          <p:cNvPr id="8" name="直接连接符 7"/>
          <p:cNvCxnSpPr/>
          <p:nvPr userDrawn="1"/>
        </p:nvCxnSpPr>
        <p:spPr>
          <a:xfrm>
            <a:off x="0" y="800100"/>
            <a:ext cx="12192000" cy="0"/>
          </a:xfrm>
          <a:prstGeom prst="line">
            <a:avLst/>
          </a:prstGeom>
          <a:ln>
            <a:solidFill>
              <a:srgbClr val="B82E24"/>
            </a:solidFill>
            <a:prstDash val="solid"/>
          </a:ln>
        </p:spPr>
        <p:style>
          <a:lnRef idx="1">
            <a:schemeClr val="accent1"/>
          </a:lnRef>
          <a:fillRef idx="0">
            <a:schemeClr val="accent1"/>
          </a:fillRef>
          <a:effectRef idx="0">
            <a:schemeClr val="accent1"/>
          </a:effectRef>
          <a:fontRef idx="minor">
            <a:schemeClr val="tx1"/>
          </a:fontRef>
        </p:style>
      </p:cxnSp>
      <p:grpSp>
        <p:nvGrpSpPr>
          <p:cNvPr id="9" name="组合 8"/>
          <p:cNvGrpSpPr/>
          <p:nvPr userDrawn="1"/>
        </p:nvGrpSpPr>
        <p:grpSpPr>
          <a:xfrm>
            <a:off x="2394300" y="413918"/>
            <a:ext cx="491490" cy="318085"/>
            <a:chOff x="3017520" y="601990"/>
            <a:chExt cx="491490" cy="414010"/>
          </a:xfrm>
        </p:grpSpPr>
        <p:sp>
          <p:nvSpPr>
            <p:cNvPr id="10" name="燕尾形 9"/>
            <p:cNvSpPr/>
            <p:nvPr/>
          </p:nvSpPr>
          <p:spPr>
            <a:xfrm>
              <a:off x="3017520" y="601990"/>
              <a:ext cx="198120" cy="414010"/>
            </a:xfrm>
            <a:prstGeom prst="chevron">
              <a:avLst/>
            </a:prstGeom>
            <a:solidFill>
              <a:srgbClr val="F571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1" name="燕尾形 10"/>
            <p:cNvSpPr/>
            <p:nvPr/>
          </p:nvSpPr>
          <p:spPr>
            <a:xfrm>
              <a:off x="3164205" y="601990"/>
              <a:ext cx="198120" cy="414010"/>
            </a:xfrm>
            <a:prstGeom prst="chevron">
              <a:avLst/>
            </a:pr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2" name="燕尾形 11"/>
            <p:cNvSpPr/>
            <p:nvPr/>
          </p:nvSpPr>
          <p:spPr>
            <a:xfrm>
              <a:off x="3310890" y="601990"/>
              <a:ext cx="198120" cy="414010"/>
            </a:xfrm>
            <a:prstGeom prst="chevron">
              <a:avLst/>
            </a:prstGeom>
            <a:solidFill>
              <a:srgbClr val="B82E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grpSp>
      <p:sp>
        <p:nvSpPr>
          <p:cNvPr id="13" name="任意多边形 12"/>
          <p:cNvSpPr/>
          <p:nvPr userDrawn="1"/>
        </p:nvSpPr>
        <p:spPr>
          <a:xfrm>
            <a:off x="0" y="347858"/>
            <a:ext cx="167640"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任意多边形 13"/>
          <p:cNvSpPr/>
          <p:nvPr userDrawn="1"/>
        </p:nvSpPr>
        <p:spPr>
          <a:xfrm>
            <a:off x="201455" y="349729"/>
            <a:ext cx="50196"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任意多边形 14"/>
          <p:cNvSpPr/>
          <p:nvPr userDrawn="1"/>
        </p:nvSpPr>
        <p:spPr>
          <a:xfrm>
            <a:off x="0" y="6465194"/>
            <a:ext cx="2305316" cy="39280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gradFill flip="none" rotWithShape="1">
            <a:gsLst>
              <a:gs pos="0">
                <a:srgbClr val="F93D32"/>
              </a:gs>
              <a:gs pos="91000">
                <a:srgbClr val="BE1007"/>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2" name="文本占位符 10"/>
          <p:cNvSpPr>
            <a:spLocks noGrp="1"/>
          </p:cNvSpPr>
          <p:nvPr>
            <p:ph type="body" sz="quarter" idx="11" hasCustomPrompt="1"/>
          </p:nvPr>
        </p:nvSpPr>
        <p:spPr>
          <a:xfrm>
            <a:off x="695325" y="933450"/>
            <a:ext cx="10606088" cy="5324475"/>
          </a:xfrm>
          <a:prstGeom prst="rect">
            <a:avLst/>
          </a:prstGeom>
        </p:spPr>
        <p:txBody>
          <a:bodyPr/>
          <a:lstStyle>
            <a:lvl1pPr marL="0" indent="0" algn="just">
              <a:lnSpc>
                <a:spcPct val="130000"/>
              </a:lnSpc>
              <a:spcBef>
                <a:spcPts val="600"/>
              </a:spcBef>
              <a:buNone/>
              <a:defRPr>
                <a:latin typeface="黑体" panose="02010609060101010101" pitchFamily="49" charset="-122"/>
                <a:ea typeface="黑体" panose="02010609060101010101" pitchFamily="49" charset="-122"/>
              </a:defRPr>
            </a:lvl1pPr>
          </a:lstStyle>
          <a:p>
            <a:pPr lvl="0"/>
            <a:r>
              <a:rPr lang="zh-CN" altLang="en-US" smtClean="0"/>
              <a:t>编辑母版文本样式</a:t>
            </a:r>
          </a:p>
        </p:txBody>
      </p:sp>
      <p:sp>
        <p:nvSpPr>
          <p:cNvPr id="3" name="文本占位符 2"/>
          <p:cNvSpPr>
            <a:spLocks noGrp="1"/>
          </p:cNvSpPr>
          <p:nvPr>
            <p:ph type="body" sz="quarter" idx="10" hasCustomPrompt="1"/>
          </p:nvPr>
        </p:nvSpPr>
        <p:spPr>
          <a:xfrm>
            <a:off x="346901" y="317246"/>
            <a:ext cx="3466148" cy="454279"/>
          </a:xfrm>
          <a:prstGeom prst="rect">
            <a:avLst/>
          </a:prstGeom>
        </p:spPr>
        <p:txBody>
          <a:bodyPr/>
          <a:lstStyle>
            <a:lvl1pPr marL="0" indent="0">
              <a:buNone/>
              <a:defRPr sz="3200" b="1">
                <a:latin typeface="+mj-ea"/>
                <a:ea typeface="+mj-ea"/>
              </a:defRPr>
            </a:lvl1pPr>
          </a:lstStyle>
          <a:p>
            <a:pPr lvl="0"/>
            <a:r>
              <a:rPr lang="zh-CN" altLang="en-US" smtClean="0"/>
              <a:t>编辑母版文本样式</a:t>
            </a:r>
          </a:p>
        </p:txBody>
      </p:sp>
      <p:cxnSp>
        <p:nvCxnSpPr>
          <p:cNvPr id="4" name="直接连接符 3"/>
          <p:cNvCxnSpPr/>
          <p:nvPr userDrawn="1"/>
        </p:nvCxnSpPr>
        <p:spPr>
          <a:xfrm>
            <a:off x="0" y="800100"/>
            <a:ext cx="12192000" cy="0"/>
          </a:xfrm>
          <a:prstGeom prst="line">
            <a:avLst/>
          </a:prstGeom>
          <a:ln>
            <a:solidFill>
              <a:srgbClr val="B82E24"/>
            </a:solidFill>
            <a:prstDash val="solid"/>
          </a:ln>
        </p:spPr>
        <p:style>
          <a:lnRef idx="1">
            <a:schemeClr val="accent1"/>
          </a:lnRef>
          <a:fillRef idx="0">
            <a:schemeClr val="accent1"/>
          </a:fillRef>
          <a:effectRef idx="0">
            <a:schemeClr val="accent1"/>
          </a:effectRef>
          <a:fontRef idx="minor">
            <a:schemeClr val="tx1"/>
          </a:fontRef>
        </p:style>
      </p:cxnSp>
      <p:grpSp>
        <p:nvGrpSpPr>
          <p:cNvPr id="5" name="组合 4"/>
          <p:cNvGrpSpPr/>
          <p:nvPr userDrawn="1"/>
        </p:nvGrpSpPr>
        <p:grpSpPr>
          <a:xfrm>
            <a:off x="2327625" y="413917"/>
            <a:ext cx="491490" cy="318085"/>
            <a:chOff x="3017520" y="601990"/>
            <a:chExt cx="491490" cy="414010"/>
          </a:xfrm>
        </p:grpSpPr>
        <p:sp>
          <p:nvSpPr>
            <p:cNvPr id="6" name="燕尾形 5"/>
            <p:cNvSpPr/>
            <p:nvPr/>
          </p:nvSpPr>
          <p:spPr>
            <a:xfrm>
              <a:off x="3017520" y="601990"/>
              <a:ext cx="198120" cy="414010"/>
            </a:xfrm>
            <a:prstGeom prst="chevron">
              <a:avLst/>
            </a:prstGeom>
            <a:solidFill>
              <a:srgbClr val="F571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7" name="燕尾形 6"/>
            <p:cNvSpPr/>
            <p:nvPr/>
          </p:nvSpPr>
          <p:spPr>
            <a:xfrm>
              <a:off x="3164205" y="601990"/>
              <a:ext cx="198120" cy="414010"/>
            </a:xfrm>
            <a:prstGeom prst="chevron">
              <a:avLst/>
            </a:pr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8" name="燕尾形 7"/>
            <p:cNvSpPr/>
            <p:nvPr/>
          </p:nvSpPr>
          <p:spPr>
            <a:xfrm>
              <a:off x="3310890" y="601990"/>
              <a:ext cx="198120" cy="414010"/>
            </a:xfrm>
            <a:prstGeom prst="chevron">
              <a:avLst/>
            </a:prstGeom>
            <a:solidFill>
              <a:srgbClr val="B82E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grpSp>
      <p:sp>
        <p:nvSpPr>
          <p:cNvPr id="9" name="任意多边形 8"/>
          <p:cNvSpPr/>
          <p:nvPr userDrawn="1"/>
        </p:nvSpPr>
        <p:spPr>
          <a:xfrm>
            <a:off x="0" y="347858"/>
            <a:ext cx="167640"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任意多边形 9"/>
          <p:cNvSpPr/>
          <p:nvPr userDrawn="1"/>
        </p:nvSpPr>
        <p:spPr>
          <a:xfrm>
            <a:off x="201455" y="349729"/>
            <a:ext cx="50196"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任意多边形 10"/>
          <p:cNvSpPr/>
          <p:nvPr userDrawn="1"/>
        </p:nvSpPr>
        <p:spPr>
          <a:xfrm>
            <a:off x="0" y="6465194"/>
            <a:ext cx="2305316" cy="39280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gradFill flip="none" rotWithShape="1">
            <a:gsLst>
              <a:gs pos="0">
                <a:srgbClr val="F93D32"/>
              </a:gs>
              <a:gs pos="91000">
                <a:srgbClr val="BE1007"/>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sp>
        <p:nvSpPr>
          <p:cNvPr id="2" name="文本占位符 2"/>
          <p:cNvSpPr>
            <a:spLocks noGrp="1"/>
          </p:cNvSpPr>
          <p:nvPr>
            <p:ph type="body" sz="quarter" idx="10" hasCustomPrompt="1"/>
          </p:nvPr>
        </p:nvSpPr>
        <p:spPr>
          <a:xfrm>
            <a:off x="346901" y="326771"/>
            <a:ext cx="3466148" cy="454279"/>
          </a:xfrm>
          <a:prstGeom prst="rect">
            <a:avLst/>
          </a:prstGeom>
        </p:spPr>
        <p:txBody>
          <a:bodyPr/>
          <a:lstStyle>
            <a:lvl1pPr marL="0" indent="0">
              <a:buNone/>
              <a:defRPr sz="3200" b="1">
                <a:latin typeface="+mj-ea"/>
                <a:ea typeface="+mj-ea"/>
              </a:defRPr>
            </a:lvl1pPr>
          </a:lstStyle>
          <a:p>
            <a:pPr lvl="0"/>
            <a:r>
              <a:rPr lang="zh-CN" altLang="en-US" smtClean="0"/>
              <a:t>编辑母版文本样式</a:t>
            </a:r>
          </a:p>
        </p:txBody>
      </p:sp>
      <p:sp>
        <p:nvSpPr>
          <p:cNvPr id="3" name="文本占位符 10"/>
          <p:cNvSpPr>
            <a:spLocks noGrp="1"/>
          </p:cNvSpPr>
          <p:nvPr>
            <p:ph type="body" sz="quarter" idx="11" hasCustomPrompt="1"/>
          </p:nvPr>
        </p:nvSpPr>
        <p:spPr>
          <a:xfrm>
            <a:off x="695325" y="933450"/>
            <a:ext cx="10606088" cy="5334000"/>
          </a:xfrm>
          <a:prstGeom prst="rect">
            <a:avLst/>
          </a:prstGeom>
        </p:spPr>
        <p:txBody>
          <a:bodyPr/>
          <a:lstStyle>
            <a:lvl1pPr marL="0" indent="0" algn="just">
              <a:lnSpc>
                <a:spcPct val="130000"/>
              </a:lnSpc>
              <a:spcBef>
                <a:spcPts val="600"/>
              </a:spcBef>
              <a:buNone/>
              <a:defRPr>
                <a:latin typeface="黑体" panose="02010609060101010101" pitchFamily="49" charset="-122"/>
                <a:ea typeface="黑体" panose="02010609060101010101" pitchFamily="49" charset="-122"/>
              </a:defRPr>
            </a:lvl1pPr>
          </a:lstStyle>
          <a:p>
            <a:pPr lvl="0"/>
            <a:r>
              <a:rPr lang="zh-CN" altLang="en-US" smtClean="0"/>
              <a:t>编辑母版文本样式</a:t>
            </a:r>
          </a:p>
        </p:txBody>
      </p:sp>
      <p:cxnSp>
        <p:nvCxnSpPr>
          <p:cNvPr id="4" name="直接连接符 3"/>
          <p:cNvCxnSpPr/>
          <p:nvPr userDrawn="1"/>
        </p:nvCxnSpPr>
        <p:spPr>
          <a:xfrm>
            <a:off x="0" y="800100"/>
            <a:ext cx="12192000" cy="0"/>
          </a:xfrm>
          <a:prstGeom prst="line">
            <a:avLst/>
          </a:prstGeom>
          <a:ln>
            <a:solidFill>
              <a:srgbClr val="B82E24"/>
            </a:solidFill>
            <a:prstDash val="solid"/>
          </a:ln>
        </p:spPr>
        <p:style>
          <a:lnRef idx="1">
            <a:schemeClr val="accent1"/>
          </a:lnRef>
          <a:fillRef idx="0">
            <a:schemeClr val="accent1"/>
          </a:fillRef>
          <a:effectRef idx="0">
            <a:schemeClr val="accent1"/>
          </a:effectRef>
          <a:fontRef idx="minor">
            <a:schemeClr val="tx1"/>
          </a:fontRef>
        </p:style>
      </p:cxnSp>
      <p:grpSp>
        <p:nvGrpSpPr>
          <p:cNvPr id="5" name="组合 4"/>
          <p:cNvGrpSpPr/>
          <p:nvPr userDrawn="1"/>
        </p:nvGrpSpPr>
        <p:grpSpPr>
          <a:xfrm>
            <a:off x="2470500" y="413918"/>
            <a:ext cx="491490" cy="318085"/>
            <a:chOff x="3017520" y="601990"/>
            <a:chExt cx="491490" cy="414010"/>
          </a:xfrm>
        </p:grpSpPr>
        <p:sp>
          <p:nvSpPr>
            <p:cNvPr id="6" name="燕尾形 5"/>
            <p:cNvSpPr/>
            <p:nvPr/>
          </p:nvSpPr>
          <p:spPr>
            <a:xfrm>
              <a:off x="3017520" y="601990"/>
              <a:ext cx="198120" cy="414010"/>
            </a:xfrm>
            <a:prstGeom prst="chevron">
              <a:avLst/>
            </a:prstGeom>
            <a:solidFill>
              <a:srgbClr val="F571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7" name="燕尾形 6"/>
            <p:cNvSpPr/>
            <p:nvPr/>
          </p:nvSpPr>
          <p:spPr>
            <a:xfrm>
              <a:off x="3164205" y="601990"/>
              <a:ext cx="198120" cy="414010"/>
            </a:xfrm>
            <a:prstGeom prst="chevron">
              <a:avLst/>
            </a:pr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8" name="燕尾形 7"/>
            <p:cNvSpPr/>
            <p:nvPr/>
          </p:nvSpPr>
          <p:spPr>
            <a:xfrm>
              <a:off x="3310890" y="601990"/>
              <a:ext cx="198120" cy="414010"/>
            </a:xfrm>
            <a:prstGeom prst="chevron">
              <a:avLst/>
            </a:prstGeom>
            <a:solidFill>
              <a:srgbClr val="B82E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grpSp>
      <p:sp>
        <p:nvSpPr>
          <p:cNvPr id="9" name="任意多边形 8"/>
          <p:cNvSpPr/>
          <p:nvPr userDrawn="1"/>
        </p:nvSpPr>
        <p:spPr>
          <a:xfrm>
            <a:off x="0" y="347858"/>
            <a:ext cx="167640"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任意多边形 9"/>
          <p:cNvSpPr/>
          <p:nvPr userDrawn="1"/>
        </p:nvSpPr>
        <p:spPr>
          <a:xfrm>
            <a:off x="201455" y="349729"/>
            <a:ext cx="50196"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任意多边形 10"/>
          <p:cNvSpPr/>
          <p:nvPr userDrawn="1"/>
        </p:nvSpPr>
        <p:spPr>
          <a:xfrm>
            <a:off x="0" y="6465194"/>
            <a:ext cx="2305316" cy="39280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gradFill flip="none" rotWithShape="1">
            <a:gsLst>
              <a:gs pos="0">
                <a:srgbClr val="F93D32"/>
              </a:gs>
              <a:gs pos="91000">
                <a:srgbClr val="BE1007"/>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cxnSp>
        <p:nvCxnSpPr>
          <p:cNvPr id="6" name="直接连接符 5"/>
          <p:cNvCxnSpPr/>
          <p:nvPr userDrawn="1"/>
        </p:nvCxnSpPr>
        <p:spPr>
          <a:xfrm>
            <a:off x="0" y="800100"/>
            <a:ext cx="12192000" cy="0"/>
          </a:xfrm>
          <a:prstGeom prst="line">
            <a:avLst/>
          </a:prstGeom>
          <a:ln>
            <a:solidFill>
              <a:srgbClr val="B82E24"/>
            </a:solidFill>
            <a:prstDash val="solid"/>
          </a:ln>
        </p:spPr>
        <p:style>
          <a:lnRef idx="1">
            <a:schemeClr val="accent1"/>
          </a:lnRef>
          <a:fillRef idx="0">
            <a:schemeClr val="accent1"/>
          </a:fillRef>
          <a:effectRef idx="0">
            <a:schemeClr val="accent1"/>
          </a:effectRef>
          <a:fontRef idx="minor">
            <a:schemeClr val="tx1"/>
          </a:fontRef>
        </p:style>
      </p:cxnSp>
      <p:grpSp>
        <p:nvGrpSpPr>
          <p:cNvPr id="7" name="组合 6"/>
          <p:cNvGrpSpPr/>
          <p:nvPr userDrawn="1"/>
        </p:nvGrpSpPr>
        <p:grpSpPr>
          <a:xfrm>
            <a:off x="2562491" y="413917"/>
            <a:ext cx="491490" cy="318085"/>
            <a:chOff x="3017520" y="601990"/>
            <a:chExt cx="491490" cy="414010"/>
          </a:xfrm>
        </p:grpSpPr>
        <p:sp>
          <p:nvSpPr>
            <p:cNvPr id="8" name="燕尾形 7"/>
            <p:cNvSpPr/>
            <p:nvPr/>
          </p:nvSpPr>
          <p:spPr>
            <a:xfrm>
              <a:off x="3017520" y="601990"/>
              <a:ext cx="198120" cy="414010"/>
            </a:xfrm>
            <a:prstGeom prst="chevron">
              <a:avLst/>
            </a:prstGeom>
            <a:solidFill>
              <a:srgbClr val="F571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9" name="燕尾形 8"/>
            <p:cNvSpPr/>
            <p:nvPr/>
          </p:nvSpPr>
          <p:spPr>
            <a:xfrm>
              <a:off x="3164205" y="601990"/>
              <a:ext cx="198120" cy="414010"/>
            </a:xfrm>
            <a:prstGeom prst="chevron">
              <a:avLst/>
            </a:pr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 name="燕尾形 9"/>
            <p:cNvSpPr/>
            <p:nvPr/>
          </p:nvSpPr>
          <p:spPr>
            <a:xfrm>
              <a:off x="3310890" y="601990"/>
              <a:ext cx="198120" cy="414010"/>
            </a:xfrm>
            <a:prstGeom prst="chevron">
              <a:avLst/>
            </a:prstGeom>
            <a:solidFill>
              <a:srgbClr val="B82E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grpSp>
      <p:sp>
        <p:nvSpPr>
          <p:cNvPr id="11" name="文本占位符 2"/>
          <p:cNvSpPr>
            <a:spLocks noGrp="1"/>
          </p:cNvSpPr>
          <p:nvPr>
            <p:ph type="body" sz="quarter" idx="10" hasCustomPrompt="1"/>
          </p:nvPr>
        </p:nvSpPr>
        <p:spPr>
          <a:xfrm>
            <a:off x="346901" y="298196"/>
            <a:ext cx="3466148" cy="454279"/>
          </a:xfrm>
          <a:prstGeom prst="rect">
            <a:avLst/>
          </a:prstGeom>
        </p:spPr>
        <p:txBody>
          <a:bodyPr/>
          <a:lstStyle>
            <a:lvl1pPr marL="0" indent="0">
              <a:buNone/>
              <a:defRPr sz="3200" b="1">
                <a:latin typeface="+mj-ea"/>
                <a:ea typeface="+mj-ea"/>
              </a:defRPr>
            </a:lvl1pPr>
          </a:lstStyle>
          <a:p>
            <a:pPr lvl="0"/>
            <a:r>
              <a:rPr lang="zh-CN" altLang="en-US" smtClean="0"/>
              <a:t>文本样式</a:t>
            </a:r>
          </a:p>
        </p:txBody>
      </p:sp>
      <p:sp>
        <p:nvSpPr>
          <p:cNvPr id="12" name="任意多边形 11"/>
          <p:cNvSpPr/>
          <p:nvPr userDrawn="1"/>
        </p:nvSpPr>
        <p:spPr>
          <a:xfrm>
            <a:off x="0" y="347858"/>
            <a:ext cx="167640"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12"/>
          <p:cNvSpPr/>
          <p:nvPr userDrawn="1"/>
        </p:nvSpPr>
        <p:spPr>
          <a:xfrm>
            <a:off x="201455" y="349729"/>
            <a:ext cx="50196" cy="45376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solidFill>
            <a:srgbClr val="F9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任意多边形 13"/>
          <p:cNvSpPr/>
          <p:nvPr userDrawn="1"/>
        </p:nvSpPr>
        <p:spPr>
          <a:xfrm>
            <a:off x="0" y="6465194"/>
            <a:ext cx="2305316" cy="392806"/>
          </a:xfrm>
          <a:custGeom>
            <a:gdLst>
              <a:gd name="connsiteX0" fmla="*/ 0 w 2305316"/>
              <a:gd name="connsiteY0" fmla="*/ 0 h 392806"/>
              <a:gd name="connsiteX1" fmla="*/ 2305316 w 2305316"/>
              <a:gd name="connsiteY1" fmla="*/ 0 h 392806"/>
              <a:gd name="connsiteX2" fmla="*/ 2163649 w 2305316"/>
              <a:gd name="connsiteY2" fmla="*/ 392806 h 392806"/>
              <a:gd name="connsiteX3" fmla="*/ 0 w 2305316"/>
              <a:gd name="connsiteY3" fmla="*/ 392806 h 392806"/>
            </a:gdLst>
            <a:cxnLst>
              <a:cxn ang="0">
                <a:pos x="connsiteX0" y="connsiteY0"/>
              </a:cxn>
              <a:cxn ang="0">
                <a:pos x="connsiteX1" y="connsiteY1"/>
              </a:cxn>
              <a:cxn ang="0">
                <a:pos x="connsiteX2" y="connsiteY2"/>
              </a:cxn>
              <a:cxn ang="0">
                <a:pos x="connsiteX3" y="connsiteY3"/>
              </a:cxn>
            </a:cxnLst>
            <a:rect l="l" t="t" r="r" b="b"/>
            <a:pathLst>
              <a:path w="2305316" h="392806">
                <a:moveTo>
                  <a:pt x="0" y="0"/>
                </a:moveTo>
                <a:lnTo>
                  <a:pt x="2305316" y="0"/>
                </a:lnTo>
                <a:lnTo>
                  <a:pt x="2163649" y="392806"/>
                </a:lnTo>
                <a:lnTo>
                  <a:pt x="0" y="392806"/>
                </a:lnTo>
                <a:close/>
              </a:path>
            </a:pathLst>
          </a:custGeom>
          <a:gradFill flip="none" rotWithShape="1">
            <a:gsLst>
              <a:gs pos="0">
                <a:srgbClr val="F93D32"/>
              </a:gs>
              <a:gs pos="91000">
                <a:srgbClr val="BE1007"/>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3B7E276-A276-4CB5-8D98-2DEF33258381}" type="datetimeFigureOut">
              <a:rPr lang="zh-CN" altLang="en-US" smtClean="0"/>
              <a:t>2024/1/31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69E3093-0765-4895-88A4-AF75987BE62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3B7E276-A276-4CB5-8D98-2DEF33258381}" type="datetimeFigureOut">
              <a:rPr lang="zh-CN" altLang="en-US" smtClean="0"/>
              <a:t>2024/1/31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69E3093-0765-4895-88A4-AF75987BE62B}"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3B7E276-A276-4CB5-8D98-2DEF33258381}" type="datetimeFigureOut">
              <a:rPr lang="zh-CN" altLang="en-US" smtClean="0"/>
              <a:t>2024/1/31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69E3093-0765-4895-88A4-AF75987BE62B}"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3B7E276-A276-4CB5-8D98-2DEF33258381}" type="datetimeFigureOut">
              <a:rPr lang="zh-CN" altLang="en-US" smtClean="0"/>
              <a:t>2024/1/31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69E3093-0765-4895-88A4-AF75987BE62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1.jpeg"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p:cNvPicPr>
            <a:picLocks noChangeAspect="1"/>
          </p:cNvPicPr>
          <p:nvPr userDrawn="1"/>
        </p:nvPicPr>
        <p:blipFill>
          <a:blip r:embed="rId11"/>
          <a:stretch>
            <a:fillRect/>
          </a:stretch>
        </p:blipFill>
        <p:spPr>
          <a:xfrm>
            <a:off x="0" y="0"/>
            <a:ext cx="12192000" cy="6858000"/>
          </a:xfrm>
          <a:prstGeom prst="rect">
            <a:avLst/>
          </a:prstGeom>
        </p:spPr>
      </p:pic>
      <p:sp>
        <p:nvSpPr>
          <p:cNvPr id="2" name="矩形 1"/>
          <p:cNvSpPr/>
          <p:nvPr userDrawn="1"/>
        </p:nvSpPr>
        <p:spPr>
          <a:xfrm>
            <a:off x="0" y="0"/>
            <a:ext cx="12192000" cy="6858000"/>
          </a:xfrm>
          <a:prstGeom prst="rect">
            <a:avLst/>
          </a:prstGeom>
          <a:gradFill flip="none" rotWithShape="1">
            <a:gsLst>
              <a:gs pos="100000">
                <a:schemeClr val="bg1">
                  <a:alpha val="59000"/>
                </a:schemeClr>
              </a:gs>
              <a:gs pos="0">
                <a:schemeClr val="bg1">
                  <a:alpha val="34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nvSpPr>
        <p:spPr>
          <a:xfrm>
            <a:off x="0" y="6555346"/>
            <a:ext cx="12192000" cy="302654"/>
          </a:xfrm>
          <a:prstGeom prst="rect">
            <a:avLst/>
          </a:prstGeom>
          <a:gradFill>
            <a:gsLst>
              <a:gs pos="0">
                <a:srgbClr val="404040"/>
              </a:gs>
              <a:gs pos="94000">
                <a:srgbClr val="0D0D0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pic>
        <p:nvPicPr>
          <p:cNvPr id="10"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png" /><Relationship Id="rId5"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8.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tags" Target="../tags/tag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210740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title=""/>
          <p:cNvSpPr txBox="1"/>
          <p:nvPr/>
        </p:nvSpPr>
        <p:spPr>
          <a:xfrm>
            <a:off x="8606031" y="329885"/>
            <a:ext cx="3205480" cy="306705"/>
          </a:xfrm>
          <a:prstGeom prst="rect">
            <a:avLst/>
          </a:prstGeom>
          <a:solidFill>
            <a:srgbClr val="202022"/>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1400" smtClean="0">
                <a:solidFill>
                  <a:schemeClr val="bg1"/>
                </a:solidFill>
                <a:latin typeface="微软雅黑" panose="020b0503020204020204" pitchFamily="34" charset="-122"/>
                <a:ea typeface="微软雅黑" panose="020b0503020204020204" pitchFamily="34" charset="-122"/>
              </a:rPr>
              <a:t>部编高中语文选择性必修下册第四单元</a:t>
            </a:r>
          </a:p>
        </p:txBody>
      </p:sp>
      <p:grpSp>
        <p:nvGrpSpPr>
          <p:cNvPr id="9" name="组合 8" title=""/>
          <p:cNvGrpSpPr/>
          <p:nvPr/>
        </p:nvGrpSpPr>
        <p:grpSpPr>
          <a:xfrm>
            <a:off x="200" y="969007"/>
            <a:ext cx="6086496" cy="5585797"/>
            <a:chOff x="200" y="969007"/>
            <a:chExt cx="6086496" cy="5585797"/>
          </a:xfrm>
        </p:grpSpPr>
        <p:pic>
          <p:nvPicPr>
            <p:cNvPr id="8" name="图片 7"/>
            <p:cNvPicPr>
              <a:picLocks noChangeAspect="1"/>
            </p:cNvPicPr>
            <p:nvPr/>
          </p:nvPicPr>
          <p:blipFill>
            <a:blip r:embed="rId2"/>
            <a:stretch>
              <a:fillRect/>
            </a:stretch>
          </p:blipFill>
          <p:spPr>
            <a:xfrm>
              <a:off x="200" y="3200964"/>
              <a:ext cx="6075863" cy="3353840"/>
            </a:xfrm>
            <a:prstGeom prst="parallelogram">
              <a:avLst>
                <a:gd name="adj" fmla="val 74059"/>
              </a:avLst>
            </a:prstGeom>
            <a:effectLst>
              <a:outerShdw blurRad="50800" dist="38100" dir="18900000" algn="bl" rotWithShape="0">
                <a:prstClr val="black">
                  <a:alpha val="40000"/>
                </a:prstClr>
              </a:outerShdw>
            </a:effectLst>
          </p:spPr>
        </p:pic>
        <p:pic>
          <p:nvPicPr>
            <p:cNvPr id="13" name="图片 12"/>
            <p:cNvPicPr>
              <a:picLocks noChangeAspect="1"/>
            </p:cNvPicPr>
            <p:nvPr/>
          </p:nvPicPr>
          <p:blipFill>
            <a:blip r:embed="rId3"/>
            <a:stretch>
              <a:fillRect/>
            </a:stretch>
          </p:blipFill>
          <p:spPr>
            <a:xfrm>
              <a:off x="2473693" y="969007"/>
              <a:ext cx="3613003" cy="2234172"/>
            </a:xfrm>
            <a:prstGeom prst="round2SameRect">
              <a:avLst>
                <a:gd name="adj1" fmla="val 8278"/>
                <a:gd name="adj2" fmla="val 0"/>
              </a:avLst>
            </a:prstGeom>
          </p:spPr>
        </p:pic>
      </p:grpSp>
      <p:pic>
        <p:nvPicPr>
          <p:cNvPr id="15" name="图片 14" title=""/>
          <p:cNvPicPr>
            <a:picLocks noChangeAspect="1"/>
          </p:cNvPicPr>
          <p:nvPr/>
        </p:nvPicPr>
        <p:blipFill>
          <a:blip r:embed="rId4"/>
          <a:stretch>
            <a:fillRect/>
          </a:stretch>
        </p:blipFill>
        <p:spPr>
          <a:xfrm flipH="1">
            <a:off x="-29684" y="238334"/>
            <a:ext cx="2364848" cy="3528355"/>
          </a:xfrm>
          <a:prstGeom prst="rect">
            <a:avLst/>
          </a:prstGeom>
        </p:spPr>
      </p:pic>
      <p:pic>
        <p:nvPicPr>
          <p:cNvPr id="11" name="图片 10" title=""/>
          <p:cNvPicPr>
            <a:picLocks noChangeAspect="1"/>
          </p:cNvPicPr>
          <p:nvPr/>
        </p:nvPicPr>
        <p:blipFill>
          <a:blip r:embed="rId5"/>
          <a:stretch>
            <a:fillRect/>
          </a:stretch>
        </p:blipFill>
        <p:spPr>
          <a:xfrm>
            <a:off x="6076063" y="1674591"/>
            <a:ext cx="5986791" cy="2328874"/>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335280" y="345821"/>
            <a:ext cx="3466148" cy="454279"/>
          </a:xfrm>
        </p:spPr>
        <p:txBody>
          <a:bodyPr/>
          <a:lstStyle/>
          <a:p>
            <a:r>
              <a:rPr lang="zh-CN" altLang="en-US" smtClean="0"/>
              <a:t>课时目标</a:t>
            </a:r>
          </a:p>
        </p:txBody>
      </p:sp>
      <p:sp>
        <p:nvSpPr>
          <p:cNvPr id="3" name="文本占位符 2" title=""/>
          <p:cNvSpPr>
            <a:spLocks noGrp="1"/>
          </p:cNvSpPr>
          <p:nvPr>
            <p:ph type="body" sz="quarter" idx="11"/>
          </p:nvPr>
        </p:nvSpPr>
        <p:spPr>
          <a:xfrm>
            <a:off x="695325" y="1104900"/>
            <a:ext cx="7419975" cy="5181600"/>
          </a:xfrm>
        </p:spPr>
        <p:txBody>
          <a:bodyPr/>
          <a:lstStyle/>
          <a:p>
            <a:pPr algn="just"/>
            <a:r>
              <a:rPr lang="en-US" altLang="zh-CN"/>
              <a:t>    </a:t>
            </a:r>
            <a:r>
              <a:rPr lang="zh-CN" altLang="zh-CN"/>
              <a:t>1.阅读课文，抓住主要概念梳理论证思路，了解科学研究中对各种逻辑思维方式的运用；</a:t>
            </a:r>
          </a:p>
          <a:p>
            <a:pPr algn="just"/>
            <a:r>
              <a:rPr lang="en-US" altLang="zh-CN"/>
              <a:t>    </a:t>
            </a:r>
            <a:r>
              <a:rPr lang="zh-CN" altLang="zh-CN"/>
              <a:t>2.鉴赏语言，体会科学论著表达严密的特点，掌握“深文浅读”这一阅读自然科学论著的方法；</a:t>
            </a:r>
          </a:p>
          <a:p>
            <a:pPr algn="just"/>
            <a:r>
              <a:rPr lang="en-US" altLang="zh-CN"/>
              <a:t>    </a:t>
            </a:r>
            <a:r>
              <a:rPr lang="zh-CN" altLang="zh-CN"/>
              <a:t>3.知人论世，感受文章所体现的科学严谨，富于实证的求真精神。</a:t>
            </a:r>
          </a:p>
        </p:txBody>
      </p:sp>
      <p:pic>
        <p:nvPicPr>
          <p:cNvPr id="5" name="图片 4" title=""/>
          <p:cNvPicPr>
            <a:picLocks noChangeAspect="1"/>
          </p:cNvPicPr>
          <p:nvPr/>
        </p:nvPicPr>
        <p:blipFill>
          <a:blip r:embed="rId2"/>
          <a:stretch>
            <a:fillRect/>
          </a:stretch>
        </p:blipFill>
        <p:spPr>
          <a:xfrm>
            <a:off x="6915150" y="3171824"/>
            <a:ext cx="5283398" cy="3381375"/>
          </a:xfrm>
          <a:prstGeom prst="parallelogram">
            <a:avLst>
              <a:gd name="adj" fmla="val 74914"/>
            </a:avLst>
          </a:prstGeom>
          <a:effectLst>
            <a:outerShdw blurRad="50800" dist="38100" dir="2700000" algn="tl" rotWithShape="0">
              <a:prstClr val="black">
                <a:alpha val="40000"/>
              </a:prstClr>
            </a:outerShdw>
          </a:effectLst>
        </p:spPr>
      </p:pic>
      <p:pic>
        <p:nvPicPr>
          <p:cNvPr id="6" name="图片 5" title=""/>
          <p:cNvPicPr>
            <a:picLocks noChangeAspect="1"/>
          </p:cNvPicPr>
          <p:nvPr/>
        </p:nvPicPr>
        <p:blipFill>
          <a:blip r:embed="rId3"/>
          <a:stretch>
            <a:fillRect/>
          </a:stretch>
        </p:blipFill>
        <p:spPr>
          <a:xfrm>
            <a:off x="9556849" y="1039329"/>
            <a:ext cx="2132495" cy="2132495"/>
          </a:xfrm>
          <a:prstGeom prst="rect">
            <a:avLst/>
          </a:prstGeom>
          <a:effectLst>
            <a:outerShdw blurRad="50800" dist="38100" dir="8100000" algn="tr" rotWithShape="0">
              <a:prstClr val="black">
                <a:alpha val="40000"/>
              </a:prstClr>
            </a:outerShdw>
          </a:effectLst>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1"/>
          </p:nvPr>
        </p:nvSpPr>
        <p:spPr>
          <a:xfrm>
            <a:off x="695325" y="1143000"/>
            <a:ext cx="7400925" cy="5157788"/>
          </a:xfrm>
        </p:spPr>
        <p:txBody>
          <a:bodyPr/>
          <a:lstStyle/>
          <a:p>
            <a:pPr marL="457200" indent="-457200" algn="just">
              <a:buFont typeface="Wingdings" panose="05000000000000000000" pitchFamily="2" charset="2"/>
              <a:buChar char="u"/>
            </a:pPr>
            <a:r>
              <a:rPr altLang="zh-CN"/>
              <a:t>达尔文(1809-1882)，英国博物学家，进化论的奠基人。提出了生物进化论学说，从而摧毁了各种唯心的神造论以及物种不变论。</a:t>
            </a:r>
          </a:p>
          <a:p>
            <a:pPr marL="457200" indent="-457200" algn="just">
              <a:buFont typeface="Wingdings" panose="05000000000000000000" pitchFamily="2" charset="2"/>
              <a:buChar char="u"/>
            </a:pPr>
            <a:r>
              <a:rPr altLang="zh-CN"/>
              <a:t>除了生物学外，他的理论对人类学、心理学、哲学的发展都有不容忽视的影响。</a:t>
            </a:r>
          </a:p>
          <a:p>
            <a:pPr marL="457200" indent="-457200" algn="just">
              <a:buFont typeface="Wingdings" panose="05000000000000000000" pitchFamily="2" charset="2"/>
              <a:buChar char="u"/>
            </a:pPr>
            <a:r>
              <a:rPr altLang="zh-CN"/>
              <a:t>恩格斯将“进化论”列为19世纪自然科学的三大发现之一(其他两个是细胞学说、能量守恒和转换定律)，对人类做出了杰出的贡献。代表作品有《物种起源》等。</a:t>
            </a:r>
          </a:p>
          <a:p>
            <a:pPr marL="457200" indent="-457200" algn="just">
              <a:buFont typeface="Wingdings" panose="05000000000000000000" pitchFamily="2" charset="2"/>
              <a:buChar char="u"/>
            </a:pPr>
            <a:endParaRPr lang="zh-CN" altLang="en-US"/>
          </a:p>
        </p:txBody>
      </p:sp>
      <p:sp>
        <p:nvSpPr>
          <p:cNvPr id="3" name="文本占位符 2" title=""/>
          <p:cNvSpPr>
            <a:spLocks noGrp="1"/>
          </p:cNvSpPr>
          <p:nvPr>
            <p:ph type="body" sz="quarter" idx="10"/>
          </p:nvPr>
        </p:nvSpPr>
        <p:spPr>
          <a:xfrm>
            <a:off x="289751" y="307721"/>
            <a:ext cx="1843849" cy="454279"/>
          </a:xfrm>
        </p:spPr>
        <p:txBody>
          <a:bodyPr/>
          <a:lstStyle/>
          <a:p>
            <a:r>
              <a:rPr lang="zh-CN" altLang="zh-CN"/>
              <a:t>认识作者</a:t>
            </a:r>
            <a:endParaRPr lang="zh-CN" altLang="en-US"/>
          </a:p>
        </p:txBody>
      </p:sp>
      <p:pic>
        <p:nvPicPr>
          <p:cNvPr id="5" name="图片 4" title=""/>
          <p:cNvPicPr>
            <a:picLocks noChangeAspect="1"/>
          </p:cNvPicPr>
          <p:nvPr/>
        </p:nvPicPr>
        <p:blipFill>
          <a:blip r:embed="rId2"/>
          <a:stretch>
            <a:fillRect/>
          </a:stretch>
        </p:blipFill>
        <p:spPr>
          <a:xfrm>
            <a:off x="8227940" y="1465544"/>
            <a:ext cx="3127519" cy="3755461"/>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299276" y="317246"/>
            <a:ext cx="3466148" cy="454279"/>
          </a:xfrm>
        </p:spPr>
        <p:txBody>
          <a:bodyPr/>
          <a:lstStyle/>
          <a:p>
            <a:r>
              <a:rPr lang="zh-CN" altLang="zh-CN"/>
              <a:t>写作背景</a:t>
            </a:r>
            <a:endParaRPr lang="zh-CN" altLang="en-US"/>
          </a:p>
        </p:txBody>
      </p:sp>
      <p:sp>
        <p:nvSpPr>
          <p:cNvPr id="3" name="文本占位符 2" title=""/>
          <p:cNvSpPr>
            <a:spLocks noGrp="1"/>
          </p:cNvSpPr>
          <p:nvPr>
            <p:ph type="body" sz="quarter" idx="11"/>
          </p:nvPr>
        </p:nvSpPr>
        <p:spPr>
          <a:xfrm>
            <a:off x="118110" y="771525"/>
            <a:ext cx="8147685" cy="5789295"/>
          </a:xfrm>
        </p:spPr>
        <p:txBody>
          <a:bodyPr/>
          <a:lstStyle/>
          <a:p>
            <a:r>
              <a:rPr lang="en-US" sz="2400"/>
              <a:t>    </a:t>
            </a:r>
            <a:r>
              <a:rPr sz="2400"/>
              <a:t>1831年，亨斯楼推荐达尔文参加“贝格尔号”的环球旅行。这次环球旅行可以说彻底改变了达尔文的一生，使他在生物学研究上更进一步。达尔文跟随“贝格尔号”穿过了大西洋和太平洋，到达了南美洲、澳洲和非洲最南端的好望角。一路上，达尔文沿途考察各地的地质、动植物的特性，采集了无数标本，并将自己的发现做了详细的观察笔记。经过5年的时间，达尔文游遍了世界大部分地区，终于回到了英国。在环球航行的过程中，每个地区都存在着既相似又不一样的物种，或者是南美洲和大洋洲的小岛环境相似，但是物种却不相同，这些发现让达尔文更加坚信了研究生物特性的决心。</a:t>
            </a:r>
          </a:p>
          <a:p>
            <a:r>
              <a:rPr lang="en-US" sz="2400"/>
              <a:t>    </a:t>
            </a:r>
            <a:r>
              <a:rPr sz="2400"/>
              <a:t>1842年，达尔文完成了《物种起源》的简要提纲，经过十几年的刻苦研究，终于在1859年出版了《物种起源》。</a:t>
            </a:r>
          </a:p>
        </p:txBody>
      </p:sp>
      <p:pic>
        <p:nvPicPr>
          <p:cNvPr id="5" name="图片 4" title=""/>
          <p:cNvPicPr>
            <a:picLocks noChangeAspect="1"/>
          </p:cNvPicPr>
          <p:nvPr/>
        </p:nvPicPr>
        <p:blipFill>
          <a:blip r:embed="rId2"/>
          <a:stretch>
            <a:fillRect/>
          </a:stretch>
        </p:blipFill>
        <p:spPr>
          <a:xfrm>
            <a:off x="8033597" y="1176020"/>
            <a:ext cx="3889585" cy="4090771"/>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118301" y="307721"/>
            <a:ext cx="3466148" cy="454279"/>
          </a:xfrm>
        </p:spPr>
        <p:txBody>
          <a:bodyPr/>
          <a:lstStyle/>
          <a:p>
            <a:r>
              <a:rPr lang="zh-CN" altLang="zh-CN" smtClean="0"/>
              <a:t>《物种起源》</a:t>
            </a:r>
            <a:endParaRPr lang="zh-CN" altLang="en-US"/>
          </a:p>
        </p:txBody>
      </p:sp>
      <p:sp>
        <p:nvSpPr>
          <p:cNvPr id="3" name="文本占位符 2" title=""/>
          <p:cNvSpPr>
            <a:spLocks noGrp="1"/>
          </p:cNvSpPr>
          <p:nvPr>
            <p:ph type="body" sz="quarter" idx="11"/>
          </p:nvPr>
        </p:nvSpPr>
        <p:spPr>
          <a:xfrm>
            <a:off x="695325" y="933450"/>
            <a:ext cx="6924675" cy="5334000"/>
          </a:xfrm>
        </p:spPr>
        <p:txBody>
          <a:bodyPr/>
          <a:lstStyle/>
          <a:p>
            <a:r>
              <a:rPr lang="en-US"/>
              <a:t>   </a:t>
            </a:r>
            <a:r>
              <a:rPr altLang="zh-CN"/>
              <a:t>《物种起源》全名《论依据自然选择即在生存斗争中保存优良族的物种起源》，1859年11月24日在伦敦出版。在书中，达尔文根据20多年积累的对古生物学、生物地理学、形态学、胚胎学和分类学等许多领域的大量研究资料，以自然选择为中心，从变异性、遗传性、人工选择、生存竞争和适应等方面论证物种起源和生命自然界的多样性与统一性。 </a:t>
            </a:r>
          </a:p>
        </p:txBody>
      </p:sp>
      <p:pic>
        <p:nvPicPr>
          <p:cNvPr id="4" name="图片 3" title=""/>
          <p:cNvPicPr>
            <a:picLocks noChangeAspect="1"/>
          </p:cNvPicPr>
          <p:nvPr/>
        </p:nvPicPr>
        <p:blipFill>
          <a:blip r:embed="rId2"/>
          <a:stretch>
            <a:fillRect/>
          </a:stretch>
        </p:blipFill>
        <p:spPr>
          <a:xfrm>
            <a:off x="7620000" y="1372949"/>
            <a:ext cx="4133446" cy="4035902"/>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118301" y="307721"/>
            <a:ext cx="3466148" cy="454279"/>
          </a:xfrm>
        </p:spPr>
        <p:txBody>
          <a:bodyPr/>
          <a:lstStyle/>
          <a:p>
            <a:r>
              <a:rPr lang="zh-CN" altLang="zh-CN" smtClean="0"/>
              <a:t>《物种起源》</a:t>
            </a:r>
            <a:endParaRPr lang="zh-CN" altLang="en-US"/>
          </a:p>
        </p:txBody>
      </p:sp>
      <p:sp>
        <p:nvSpPr>
          <p:cNvPr id="3" name="文本占位符 2" title=""/>
          <p:cNvSpPr>
            <a:spLocks noGrp="1"/>
          </p:cNvSpPr>
          <p:nvPr>
            <p:ph type="body" sz="quarter" idx="11"/>
          </p:nvPr>
        </p:nvSpPr>
        <p:spPr>
          <a:xfrm>
            <a:off x="695325" y="933450"/>
            <a:ext cx="5600700" cy="5334000"/>
          </a:xfrm>
        </p:spPr>
        <p:txBody>
          <a:bodyPr/>
          <a:lstStyle/>
          <a:p>
            <a:r>
              <a:rPr lang="en-US" altLang="zh-CN" smtClean="0"/>
              <a:t>   </a:t>
            </a:r>
            <a:r>
              <a:rPr lang="zh-CN" altLang="zh-CN" smtClean="0"/>
              <a:t>《物种起源》</a:t>
            </a:r>
            <a:r>
              <a:rPr lang="zh-CN" altLang="zh-CN"/>
              <a:t>不仅开创了生物学发展史上的新纪元，使进化论思想渗透到自然科学的各个领域，而且引起了整个人类思想的巨大革命，在世界历史进程中有着广泛和深远的影响。</a:t>
            </a:r>
          </a:p>
          <a:p>
            <a:endParaRPr lang="zh-CN" altLang="en-US"/>
          </a:p>
        </p:txBody>
      </p:sp>
      <p:pic>
        <p:nvPicPr>
          <p:cNvPr id="4" name="图片 3" title=""/>
          <p:cNvPicPr>
            <a:picLocks noChangeAspect="1"/>
          </p:cNvPicPr>
          <p:nvPr/>
        </p:nvPicPr>
        <p:blipFill>
          <a:blip r:embed="rId2"/>
          <a:stretch>
            <a:fillRect/>
          </a:stretch>
        </p:blipFill>
        <p:spPr>
          <a:xfrm>
            <a:off x="6934402" y="1201499"/>
            <a:ext cx="4133446" cy="4035902"/>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231331" y="307721"/>
            <a:ext cx="3466148" cy="454279"/>
          </a:xfrm>
        </p:spPr>
        <p:txBody>
          <a:bodyPr/>
          <a:lstStyle/>
          <a:p>
            <a:r>
              <a:rPr lang="zh-CN" altLang="zh-CN">
                <a:sym typeface="+mn-ea"/>
              </a:rPr>
              <a:t>记字音</a:t>
            </a:r>
            <a:endParaRPr lang="zh-CN" altLang="en-US"/>
          </a:p>
        </p:txBody>
      </p:sp>
      <p:sp>
        <p:nvSpPr>
          <p:cNvPr id="3" name="文本占位符 2" title=""/>
          <p:cNvSpPr>
            <a:spLocks noGrp="1"/>
          </p:cNvSpPr>
          <p:nvPr>
            <p:ph type="body" sz="quarter" idx="11"/>
          </p:nvPr>
        </p:nvSpPr>
        <p:spPr>
          <a:xfrm>
            <a:off x="695325" y="933450"/>
            <a:ext cx="10847070" cy="5334000"/>
          </a:xfrm>
        </p:spPr>
        <p:txBody>
          <a:bodyPr/>
          <a:lstStyle/>
          <a:p>
            <a:pPr>
              <a:lnSpc>
                <a:spcPct val="250000"/>
              </a:lnSpc>
            </a:pPr>
            <a:r>
              <a:rPr altLang="zh-CN"/>
              <a:t>①岛屿(yǔ)　　　 ②歧异(qí)　　　③蝙蝠(biān)</a:t>
            </a:r>
          </a:p>
          <a:p>
            <a:pPr>
              <a:lnSpc>
                <a:spcPct val="250000"/>
              </a:lnSpc>
            </a:pPr>
            <a:r>
              <a:rPr altLang="zh-CN"/>
              <a:t>④枞树(cōnɡ)     ⑤姬蜂(jī)      ⑥遵循(xún)</a:t>
            </a:r>
          </a:p>
          <a:p>
            <a:pPr>
              <a:lnSpc>
                <a:spcPct val="250000"/>
              </a:lnSpc>
            </a:pPr>
            <a:r>
              <a:rPr altLang="zh-CN"/>
              <a:t>⑦谱系(pǔ)       ⑧迁徙(xǐ)     </a:t>
            </a:r>
            <a:r>
              <a:rPr lang="en-US"/>
              <a:t> </a:t>
            </a:r>
            <a:r>
              <a:rPr altLang="zh-CN"/>
              <a:t>⑨栖息(qī)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1"/>
          </p:nvPr>
        </p:nvSpPr>
        <p:spPr>
          <a:xfrm>
            <a:off x="695325" y="933450"/>
            <a:ext cx="8236919" cy="5324475"/>
          </a:xfrm>
        </p:spPr>
        <p:txBody>
          <a:bodyPr/>
          <a:lstStyle/>
          <a:p>
            <a:pPr marL="457200" indent="-457200">
              <a:buFont typeface="Wingdings" panose="05000000000000000000" pitchFamily="2" charset="2"/>
              <a:buChar char="u"/>
            </a:pPr>
            <a:r>
              <a:rPr lang="zh-CN" altLang="zh-CN" b="1">
                <a:solidFill>
                  <a:srgbClr val="FF0000"/>
                </a:solidFill>
              </a:rPr>
              <a:t>“深文浅读”</a:t>
            </a:r>
            <a:r>
              <a:rPr lang="zh-CN" altLang="zh-CN"/>
              <a:t>是针对有一定难度作品的阅读策略</a:t>
            </a:r>
            <a:r>
              <a:rPr lang="zh-CN" altLang="zh-CN" smtClean="0"/>
              <a:t>。</a:t>
            </a:r>
            <a:endParaRPr lang="en-US" altLang="zh-CN" smtClean="0"/>
          </a:p>
          <a:p>
            <a:pPr marL="457200" indent="-457200">
              <a:buFont typeface="Wingdings" panose="05000000000000000000" pitchFamily="2" charset="2"/>
              <a:buChar char="u"/>
            </a:pPr>
            <a:r>
              <a:rPr lang="zh-CN" altLang="zh-CN" smtClean="0"/>
              <a:t>这里</a:t>
            </a:r>
            <a:r>
              <a:rPr lang="zh-CN" altLang="zh-CN"/>
              <a:t>的 “深文”是指专业性、逻辑性较强的论著,包括科学与文化类论著和学术类论著等</a:t>
            </a:r>
            <a:r>
              <a:rPr lang="zh-CN" altLang="zh-CN" smtClean="0"/>
              <a:t>;</a:t>
            </a:r>
            <a:endParaRPr lang="en-US" altLang="zh-CN" smtClean="0"/>
          </a:p>
          <a:p>
            <a:pPr marL="457200" indent="-457200">
              <a:buFont typeface="Wingdings" panose="05000000000000000000" pitchFamily="2" charset="2"/>
              <a:buChar char="u"/>
            </a:pPr>
            <a:r>
              <a:rPr lang="zh-CN" altLang="zh-CN" smtClean="0"/>
              <a:t>这里</a:t>
            </a:r>
            <a:r>
              <a:rPr lang="zh-CN" altLang="zh-CN"/>
              <a:t>的“浅读”,是指能把握论著的基本观点,初步了解其论述的方法或特色</a:t>
            </a:r>
            <a:r>
              <a:rPr lang="zh-CN" altLang="zh-CN" smtClean="0"/>
              <a:t>。</a:t>
            </a:r>
            <a:endParaRPr lang="en-US" altLang="zh-CN" smtClean="0"/>
          </a:p>
          <a:p>
            <a:pPr marL="457200" indent="-457200">
              <a:buFont typeface="Wingdings" panose="05000000000000000000" pitchFamily="2" charset="2"/>
              <a:buChar char="u"/>
            </a:pPr>
            <a:r>
              <a:rPr lang="zh-CN" altLang="zh-CN" b="1" smtClean="0"/>
              <a:t>“</a:t>
            </a:r>
            <a:r>
              <a:rPr lang="zh-CN" altLang="zh-CN" b="1"/>
              <a:t>深文浅读”</a:t>
            </a:r>
            <a:r>
              <a:rPr lang="zh-CN" altLang="zh-CN"/>
              <a:t>就是通过把握论著中所列举的事实及结论,抓住</a:t>
            </a:r>
            <a:r>
              <a:rPr lang="zh-CN" altLang="zh-CN" b="1"/>
              <a:t>核心概念和关键句</a:t>
            </a:r>
            <a:r>
              <a:rPr lang="zh-CN" altLang="zh-CN"/>
              <a:t>,从而把握作品的基本内容。</a:t>
            </a:r>
          </a:p>
          <a:p>
            <a:endParaRPr lang="zh-CN" altLang="en-US"/>
          </a:p>
        </p:txBody>
      </p:sp>
      <p:sp>
        <p:nvSpPr>
          <p:cNvPr id="3" name="文本占位符 2" title=""/>
          <p:cNvSpPr>
            <a:spLocks noGrp="1"/>
          </p:cNvSpPr>
          <p:nvPr>
            <p:ph type="body" sz="quarter" idx="10"/>
          </p:nvPr>
        </p:nvSpPr>
        <p:spPr/>
        <p:txBody>
          <a:bodyPr/>
          <a:lstStyle/>
          <a:p>
            <a:r>
              <a:rPr lang="zh-CN" altLang="zh-CN"/>
              <a:t>深文浅读</a:t>
            </a:r>
            <a:endParaRPr lang="zh-CN" altLang="en-US"/>
          </a:p>
        </p:txBody>
      </p:sp>
      <p:pic>
        <p:nvPicPr>
          <p:cNvPr id="5" name="图片 4" title=""/>
          <p:cNvPicPr>
            <a:picLocks noChangeAspect="1"/>
          </p:cNvPicPr>
          <p:nvPr/>
        </p:nvPicPr>
        <p:blipFill>
          <a:blip r:embed="rId2"/>
          <a:stretch>
            <a:fillRect/>
          </a:stretch>
        </p:blipFill>
        <p:spPr>
          <a:xfrm>
            <a:off x="8258476" y="1284462"/>
            <a:ext cx="3901778" cy="390787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531495" y="317500"/>
            <a:ext cx="7660640" cy="454025"/>
          </a:xfrm>
        </p:spPr>
        <p:txBody>
          <a:bodyPr/>
          <a:lstStyle/>
          <a:p>
            <a:r>
              <a:rPr lang="zh-CN" altLang="zh-CN">
                <a:latin typeface="黑体" panose="02010609060101010101" pitchFamily="49" charset="-122"/>
                <a:ea typeface="黑体" panose="02010609060101010101" pitchFamily="49" charset="-122"/>
                <a:cs typeface="黑体" panose="02010609060101010101" pitchFamily="49" charset="-122"/>
              </a:rPr>
              <a:t>深文浅读</a:t>
            </a:r>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zh-CN">
                <a:latin typeface="黑体" panose="02010609060101010101" pitchFamily="49" charset="-122"/>
                <a:ea typeface="黑体" panose="02010609060101010101" pitchFamily="49" charset="-122"/>
                <a:cs typeface="黑体" panose="02010609060101010101" pitchFamily="49" charset="-122"/>
              </a:rPr>
              <a:t>找句子，明确主要问题</a:t>
            </a:r>
          </a:p>
        </p:txBody>
      </p:sp>
      <p:sp>
        <p:nvSpPr>
          <p:cNvPr id="3" name="文本占位符 2" title=""/>
          <p:cNvSpPr>
            <a:spLocks noGrp="1"/>
          </p:cNvSpPr>
          <p:nvPr>
            <p:ph type="body" sz="quarter" idx="11"/>
          </p:nvPr>
        </p:nvSpPr>
        <p:spPr>
          <a:xfrm>
            <a:off x="676275" y="971550"/>
            <a:ext cx="10606405" cy="714375"/>
          </a:xfrm>
        </p:spPr>
        <p:txBody>
          <a:bodyPr/>
          <a:lstStyle/>
          <a:p>
            <a:r>
              <a:rPr altLang="zh-CN"/>
              <a:t>1.根据文中哪一句可以将文章分为两部分？并概括这两部分的大意。</a:t>
            </a:r>
          </a:p>
        </p:txBody>
      </p:sp>
      <p:sp>
        <p:nvSpPr>
          <p:cNvPr id="4" name="文本框 3" title=""/>
          <p:cNvSpPr txBox="1"/>
          <p:nvPr/>
        </p:nvSpPr>
        <p:spPr>
          <a:xfrm>
            <a:off x="1142365" y="1727200"/>
            <a:ext cx="9886950" cy="224536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5000"/>
              </a:lnSpc>
              <a:spcBef>
                <a:spcPct val="0"/>
              </a:spcBef>
              <a:spcAft>
                <a:spcPct val="0"/>
              </a:spcAft>
            </a:pPr>
            <a:r>
              <a:rPr lang="zh-CN" altLang="en-US" sz="2800">
                <a:latin typeface="Arial" pitchFamily="34" charset="0"/>
                <a:ea typeface="微软雅黑" panose="020b0503020204020204" pitchFamily="34" charset="-122"/>
              </a:rPr>
              <a:t>文章第二段结尾的一句话——</a:t>
            </a:r>
          </a:p>
          <a:p>
            <a:pPr algn="l">
              <a:lnSpc>
                <a:spcPct val="125000"/>
              </a:lnSpc>
              <a:spcBef>
                <a:spcPct val="0"/>
              </a:spcBef>
              <a:spcAft>
                <a:spcPct val="0"/>
              </a:spcAft>
            </a:pPr>
            <a:r>
              <a:rPr lang="en-US" altLang="zh-CN" sz="2800">
                <a:latin typeface="楷体" panose="02010609060101010101" charset="-122"/>
                <a:ea typeface="楷体" panose="02010609060101010101" charset="-122"/>
              </a:rPr>
              <a:t>    </a:t>
            </a:r>
            <a:r>
              <a:rPr lang="zh-CN" altLang="en-US" sz="2800">
                <a:solidFill>
                  <a:srgbClr val="FF0000"/>
                </a:solidFill>
                <a:latin typeface="楷体" panose="02010609060101010101" charset="-122"/>
                <a:ea typeface="楷体" panose="02010609060101010101" charset="-122"/>
              </a:rPr>
              <a:t>我已经</a:t>
            </a:r>
            <a:r>
              <a:rPr lang="zh-CN" altLang="en-US" sz="2800">
                <a:latin typeface="楷体" panose="02010609060101010101" charset="-122"/>
                <a:ea typeface="楷体" panose="02010609060101010101" charset="-122"/>
              </a:rPr>
              <a:t>尽可能忠实地将反对这一学说的种种疑难问题和意见加以概要地综述，</a:t>
            </a:r>
            <a:r>
              <a:rPr lang="zh-CN" altLang="en-US" sz="2800">
                <a:solidFill>
                  <a:srgbClr val="FF0000"/>
                </a:solidFill>
                <a:latin typeface="楷体" panose="02010609060101010101" charset="-122"/>
                <a:ea typeface="楷体" panose="02010609060101010101" charset="-122"/>
              </a:rPr>
              <a:t>现在我将转而</a:t>
            </a:r>
            <a:r>
              <a:rPr lang="zh-CN" altLang="en-US" sz="2800">
                <a:latin typeface="楷体" panose="02010609060101010101" charset="-122"/>
                <a:ea typeface="楷体" panose="02010609060101010101" charset="-122"/>
              </a:rPr>
              <a:t>谈谈支持这一学说的各种具体事实和论点。</a:t>
            </a:r>
          </a:p>
        </p:txBody>
      </p:sp>
      <p:sp>
        <p:nvSpPr>
          <p:cNvPr id="5" name="文本框 4" title=""/>
          <p:cNvSpPr txBox="1"/>
          <p:nvPr/>
        </p:nvSpPr>
        <p:spPr>
          <a:xfrm>
            <a:off x="1317625" y="4076700"/>
            <a:ext cx="10205085" cy="17068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5000"/>
              </a:lnSpc>
              <a:spcBef>
                <a:spcPct val="0"/>
              </a:spcBef>
              <a:spcAft>
                <a:spcPct val="0"/>
              </a:spcAft>
            </a:pPr>
            <a:r>
              <a:rPr lang="zh-CN" altLang="en-US" sz="2800">
                <a:latin typeface="仿宋" panose="02010609060101010101" charset="-122"/>
                <a:ea typeface="仿宋" panose="02010609060101010101" charset="-122"/>
                <a:cs typeface="仿宋" panose="02010609060101010101" charset="-122"/>
              </a:rPr>
              <a:t>根据这句话以及红字部分，可以将文章分为两大部分：</a:t>
            </a:r>
          </a:p>
          <a:p>
            <a:pPr algn="l">
              <a:lnSpc>
                <a:spcPct val="125000"/>
              </a:lnSpc>
              <a:spcBef>
                <a:spcPct val="0"/>
              </a:spcBef>
              <a:spcAft>
                <a:spcPct val="0"/>
              </a:spcAft>
            </a:pPr>
            <a:r>
              <a:rPr lang="en-US" altLang="zh-CN" sz="2800">
                <a:latin typeface="仿宋" panose="02010609060101010101" charset="-122"/>
                <a:ea typeface="仿宋" panose="02010609060101010101" charset="-122"/>
                <a:cs typeface="仿宋" panose="02010609060101010101" charset="-122"/>
              </a:rPr>
              <a:t>    </a:t>
            </a:r>
            <a:r>
              <a:rPr lang="zh-CN" altLang="en-US" sz="2800">
                <a:latin typeface="仿宋" panose="02010609060101010101" charset="-122"/>
                <a:ea typeface="仿宋" panose="02010609060101010101" charset="-122"/>
                <a:cs typeface="仿宋" panose="02010609060101010101" charset="-122"/>
              </a:rPr>
              <a:t>第一部分：综述反对自然选择学说的问题和意见（</a:t>
            </a:r>
            <a:r>
              <a:rPr lang="en-US" altLang="zh-CN" sz="2800">
                <a:latin typeface="仿宋" panose="02010609060101010101" charset="-122"/>
                <a:ea typeface="仿宋" panose="02010609060101010101" charset="-122"/>
                <a:cs typeface="仿宋" panose="02010609060101010101" charset="-122"/>
              </a:rPr>
              <a:t>1-2</a:t>
            </a:r>
            <a:r>
              <a:rPr lang="zh-CN" altLang="en-US" sz="2800">
                <a:latin typeface="仿宋" panose="02010609060101010101" charset="-122"/>
                <a:ea typeface="仿宋" panose="02010609060101010101" charset="-122"/>
                <a:cs typeface="仿宋" panose="02010609060101010101" charset="-122"/>
              </a:rPr>
              <a:t>）；</a:t>
            </a:r>
          </a:p>
          <a:p>
            <a:pPr algn="l">
              <a:lnSpc>
                <a:spcPct val="125000"/>
              </a:lnSpc>
              <a:spcBef>
                <a:spcPct val="0"/>
              </a:spcBef>
              <a:spcAft>
                <a:spcPct val="0"/>
              </a:spcAft>
            </a:pPr>
            <a:r>
              <a:rPr lang="en-US" altLang="zh-CN" sz="2800">
                <a:latin typeface="仿宋" panose="02010609060101010101" charset="-122"/>
                <a:ea typeface="仿宋" panose="02010609060101010101" charset="-122"/>
                <a:cs typeface="仿宋" panose="02010609060101010101" charset="-122"/>
              </a:rPr>
              <a:t>    </a:t>
            </a:r>
            <a:r>
              <a:rPr lang="zh-CN" altLang="en-US" sz="2800">
                <a:latin typeface="仿宋" panose="02010609060101010101" charset="-122"/>
                <a:ea typeface="仿宋" panose="02010609060101010101" charset="-122"/>
                <a:cs typeface="仿宋" panose="02010609060101010101" charset="-122"/>
              </a:rPr>
              <a:t>第二部分：支持自然选择学说的具体事实和论点（</a:t>
            </a:r>
            <a:r>
              <a:rPr lang="en-US" altLang="zh-CN" sz="2800">
                <a:latin typeface="仿宋" panose="02010609060101010101" charset="-122"/>
                <a:ea typeface="仿宋" panose="02010609060101010101" charset="-122"/>
                <a:cs typeface="仿宋" panose="02010609060101010101" charset="-122"/>
                <a:sym typeface="+mn-ea"/>
              </a:rPr>
              <a:t>3-14</a:t>
            </a:r>
            <a:r>
              <a:rPr lang="zh-CN" altLang="en-US" sz="2800">
                <a:latin typeface="仿宋" panose="02010609060101010101" charset="-122"/>
                <a:ea typeface="仿宋" panose="02010609060101010101" charset="-122"/>
                <a:cs typeface="仿宋" panose="02010609060101010101" charset="-122"/>
              </a:rPr>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additive="base">
                                        <p:cTn id="1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531495" y="317500"/>
            <a:ext cx="7660640" cy="454025"/>
          </a:xfrm>
        </p:spPr>
        <p:txBody>
          <a:bodyPr/>
          <a:lstStyle/>
          <a:p>
            <a:r>
              <a:rPr lang="zh-CN" altLang="zh-CN">
                <a:latin typeface="黑体" panose="02010609060101010101" pitchFamily="49" charset="-122"/>
                <a:ea typeface="黑体" panose="02010609060101010101" pitchFamily="49" charset="-122"/>
                <a:cs typeface="黑体" panose="02010609060101010101" pitchFamily="49" charset="-122"/>
              </a:rPr>
              <a:t>深文浅读</a:t>
            </a:r>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zh-CN">
                <a:latin typeface="黑体" panose="02010609060101010101" pitchFamily="49" charset="-122"/>
                <a:ea typeface="黑体" panose="02010609060101010101" pitchFamily="49" charset="-122"/>
                <a:cs typeface="黑体" panose="02010609060101010101" pitchFamily="49" charset="-122"/>
              </a:rPr>
              <a:t>找概念，梳理文章思路</a:t>
            </a:r>
          </a:p>
        </p:txBody>
      </p:sp>
      <p:sp>
        <p:nvSpPr>
          <p:cNvPr id="3" name="文本占位符 2" title=""/>
          <p:cNvSpPr>
            <a:spLocks noGrp="1"/>
          </p:cNvSpPr>
          <p:nvPr>
            <p:ph type="body" sz="quarter" idx="11"/>
          </p:nvPr>
        </p:nvSpPr>
        <p:spPr>
          <a:xfrm>
            <a:off x="676275" y="771525"/>
            <a:ext cx="4094480" cy="714375"/>
          </a:xfrm>
        </p:spPr>
        <p:txBody>
          <a:bodyPr/>
          <a:lstStyle/>
          <a:p>
            <a:r>
              <a:rPr altLang="zh-CN"/>
              <a:t>2.阅读文章，填写下表。</a:t>
            </a:r>
          </a:p>
        </p:txBody>
      </p:sp>
      <p:graphicFrame>
        <p:nvGraphicFramePr>
          <p:cNvPr id="8" name="表格 7" title=""/>
          <p:cNvGraphicFramePr>
            <a:graphicFrameLocks noGrp="1"/>
          </p:cNvGraphicFramePr>
          <p:nvPr>
            <p:custDataLst>
              <p:tags r:id="rId2"/>
            </p:custDataLst>
          </p:nvPr>
        </p:nvGraphicFramePr>
        <p:xfrm>
          <a:off x="116205" y="1363345"/>
          <a:ext cx="12075160" cy="5120640"/>
        </p:xfrm>
        <a:graphic>
          <a:graphicData uri="http://schemas.openxmlformats.org/drawingml/2006/table">
            <a:tbl>
              <a:tblPr/>
              <a:tblGrid>
                <a:gridCol w="1407795"/>
                <a:gridCol w="6977380"/>
                <a:gridCol w="3689985"/>
              </a:tblGrid>
              <a:tr h="21780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段落</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段意概括</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重要概念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17170">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第一段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在自然条件下生物的变异，自然选择发挥了作用。</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第二段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变异、自然选择、最从事理上推断适者生存、择优弃劣的合理性，证明自然选择学说是可信的。</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53415">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第三段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物种起先是以变种形式存在，可以解释同一属内的许多物种很繁盛、有大量变种等生物现象，而特创论则不能解释。</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第四段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自然选择可以解释生物的演化、改良、灭绝，以及可以规划大小不等的类群等生物现象，而特创论则不能</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第五段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自然选择可以解释生物的稳定性与变异的缓慢性， 而特创论则不能；</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第六段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Calibri"/>
                          <a:cs typeface="Calibri" panose="020f0502020204030204" charset="0"/>
                        </a:rPr>
                        <a:t>列举大量事实用来巩固自然选择可以解释生物稳定性和变异缓慢性的观点。 </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10" name="文本框 9" title=""/>
          <p:cNvSpPr txBox="1"/>
          <p:nvPr/>
        </p:nvSpPr>
        <p:spPr>
          <a:xfrm>
            <a:off x="9105265" y="1681480"/>
            <a:ext cx="2365375" cy="46037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400">
                <a:latin typeface="仿宋" panose="02010609060101010101" charset="-122"/>
                <a:ea typeface="仿宋" panose="02010609060101010101" charset="-122"/>
                <a:cs typeface="Calibri" panose="020f0502020204030204" charset="0"/>
                <a:sym typeface="+mn-ea"/>
              </a:rPr>
              <a:t>自然选择、变异</a:t>
            </a:r>
            <a:endParaRPr lang="zh-CN" altLang="en-US" sz="2400">
              <a:latin typeface="仿宋" panose="02010609060101010101" charset="-122"/>
              <a:ea typeface="仿宋" panose="02010609060101010101" charset="-122"/>
            </a:endParaRPr>
          </a:p>
        </p:txBody>
      </p:sp>
      <p:sp>
        <p:nvSpPr>
          <p:cNvPr id="11" name="文本框 10" title=""/>
          <p:cNvSpPr txBox="1"/>
          <p:nvPr/>
        </p:nvSpPr>
        <p:spPr>
          <a:xfrm>
            <a:off x="8687435" y="2251710"/>
            <a:ext cx="3000375" cy="46037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400">
                <a:latin typeface="仿宋" panose="02010609060101010101" charset="-122"/>
                <a:ea typeface="仿宋" panose="02010609060101010101" charset="-122"/>
                <a:cs typeface="仿宋" panose="02010609060101010101" charset="-122"/>
                <a:sym typeface="+mn-ea"/>
              </a:rPr>
              <a:t>适者生存、择优弃劣 </a:t>
            </a:r>
            <a:endParaRPr lang="zh-CN" altLang="en-US" sz="2400">
              <a:latin typeface="仿宋" panose="02010609060101010101" charset="-122"/>
              <a:ea typeface="仿宋" panose="02010609060101010101" charset="-122"/>
              <a:cs typeface="仿宋" panose="02010609060101010101" charset="-122"/>
            </a:endParaRPr>
          </a:p>
        </p:txBody>
      </p:sp>
      <p:sp>
        <p:nvSpPr>
          <p:cNvPr id="12" name="文本框 11" title=""/>
          <p:cNvSpPr txBox="1"/>
          <p:nvPr/>
        </p:nvSpPr>
        <p:spPr>
          <a:xfrm>
            <a:off x="8582025" y="3095625"/>
            <a:ext cx="341185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buNone/>
            </a:pPr>
            <a:r>
              <a:rPr lang="en-US" sz="2400">
                <a:latin typeface="仿宋" panose="02010609060101010101" charset="-122"/>
                <a:ea typeface="仿宋" panose="02010609060101010101" charset="-122"/>
                <a:cs typeface="Calibri" panose="020f0502020204030204" charset="0"/>
                <a:sym typeface="+mn-ea"/>
              </a:rPr>
              <a:t>物种、变种、特创论</a:t>
            </a:r>
            <a:r>
              <a:rPr lang="en-US" sz="2400">
                <a:latin typeface="Calibri"/>
                <a:cs typeface="Calibri" panose="020f0502020204030204" charset="0"/>
                <a:sym typeface="+mn-ea"/>
              </a:rPr>
              <a:t> </a:t>
            </a:r>
            <a:endParaRPr lang="en-US" altLang="en-US" sz="2400">
              <a:latin typeface="Calibri"/>
              <a:cs typeface="Calibri" panose="020f0502020204030204" charset="0"/>
              <a:sym typeface="+mn-ea"/>
            </a:endParaRPr>
          </a:p>
        </p:txBody>
      </p:sp>
      <p:sp>
        <p:nvSpPr>
          <p:cNvPr id="13" name="文本框 12" title=""/>
          <p:cNvSpPr txBox="1"/>
          <p:nvPr/>
        </p:nvSpPr>
        <p:spPr>
          <a:xfrm>
            <a:off x="8582025" y="4083050"/>
            <a:ext cx="341185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buNone/>
            </a:pPr>
            <a:r>
              <a:rPr lang="en-US" sz="2400">
                <a:latin typeface="仿宋" panose="02010609060101010101" charset="-122"/>
                <a:ea typeface="仿宋" panose="02010609060101010101" charset="-122"/>
                <a:cs typeface="Calibri" panose="020f0502020204030204" charset="0"/>
                <a:sym typeface="+mn-ea"/>
              </a:rPr>
              <a:t>自然选择、变种、变异、物种、特创论</a:t>
            </a:r>
            <a:endParaRPr lang="en-US" altLang="en-US" sz="2400">
              <a:latin typeface="仿宋" panose="02010609060101010101" charset="-122"/>
              <a:ea typeface="仿宋" panose="02010609060101010101" charset="-122"/>
              <a:cs typeface="Calibri" panose="020f0502020204030204" charset="0"/>
              <a:sym typeface="+mn-ea"/>
            </a:endParaRPr>
          </a:p>
        </p:txBody>
      </p:sp>
      <p:sp>
        <p:nvSpPr>
          <p:cNvPr id="14" name="文本框 13" title=""/>
          <p:cNvSpPr txBox="1"/>
          <p:nvPr/>
        </p:nvSpPr>
        <p:spPr>
          <a:xfrm>
            <a:off x="8687435" y="5115560"/>
            <a:ext cx="341185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buNone/>
            </a:pPr>
            <a:r>
              <a:rPr lang="en-US" sz="2400">
                <a:latin typeface="仿宋" panose="02010609060101010101" charset="-122"/>
                <a:ea typeface="仿宋" panose="02010609060101010101" charset="-122"/>
                <a:cs typeface="Calibri" panose="020f0502020204030204" charset="0"/>
                <a:sym typeface="+mn-ea"/>
              </a:rPr>
              <a:t>自然选择、变异</a:t>
            </a:r>
            <a:r>
              <a:rPr lang="en-US" sz="2400">
                <a:latin typeface="Calibri"/>
                <a:cs typeface="Calibri" panose="020f0502020204030204" charset="0"/>
                <a:sym typeface="+mn-ea"/>
              </a:rPr>
              <a:t> </a:t>
            </a:r>
            <a:endParaRPr lang="en-US" altLang="en-US" sz="2400">
              <a:latin typeface="Calibri"/>
              <a:cs typeface="Calibri" panose="020f0502020204030204" charset="0"/>
              <a:sym typeface="+mn-ea"/>
            </a:endParaRPr>
          </a:p>
        </p:txBody>
      </p:sp>
      <p:sp>
        <p:nvSpPr>
          <p:cNvPr id="15" name="文本框 14" title=""/>
          <p:cNvSpPr txBox="1"/>
          <p:nvPr/>
        </p:nvSpPr>
        <p:spPr>
          <a:xfrm>
            <a:off x="8582025" y="5778500"/>
            <a:ext cx="341185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buNone/>
            </a:pPr>
            <a:r>
              <a:rPr lang="en-US" sz="2400">
                <a:latin typeface="仿宋" panose="02010609060101010101" charset="-122"/>
                <a:ea typeface="仿宋" panose="02010609060101010101" charset="-122"/>
                <a:cs typeface="仿宋" panose="02010609060101010101" charset="-122"/>
                <a:sym typeface="+mn-ea"/>
              </a:rPr>
              <a:t>自然选择、适应 </a:t>
            </a:r>
            <a:endParaRPr lang="en-US" altLang="en-US" sz="2400">
              <a:latin typeface="仿宋" panose="02010609060101010101" charset="-122"/>
              <a:ea typeface="仿宋" panose="02010609060101010101" charset="-122"/>
              <a:cs typeface="仿宋" panose="020106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ppt_x"/>
                                          </p:val>
                                        </p:tav>
                                        <p:tav tm="100000">
                                          <p:val>
                                            <p:strVal val="#ppt_x"/>
                                          </p:val>
                                        </p:tav>
                                      </p:tavLst>
                                    </p:anim>
                                    <p:anim calcmode="lin" valueType="num">
                                      <p:cBhvr additive="base">
                                        <p:cTn id="16" dur="500" fill="hold"/>
                                        <p:tgtEl>
                                          <p:spTgt spid="12"/>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500" fill="hold"/>
                                        <p:tgtEl>
                                          <p:spTgt spid="14"/>
                                        </p:tgtEl>
                                        <p:attrNameLst>
                                          <p:attrName>ppt_x</p:attrName>
                                        </p:attrNameLst>
                                      </p:cBhvr>
                                      <p:tavLst>
                                        <p:tav tm="0">
                                          <p:val>
                                            <p:strVal val="#ppt_x"/>
                                          </p:val>
                                        </p:tav>
                                        <p:tav tm="100000">
                                          <p:val>
                                            <p:strVal val="#ppt_x"/>
                                          </p:val>
                                        </p:tav>
                                      </p:tavLst>
                                    </p:anim>
                                    <p:anim calcmode="lin" valueType="num">
                                      <p:cBhvr additive="base">
                                        <p:cTn id="24" dur="500" fill="hold"/>
                                        <p:tgtEl>
                                          <p:spTgt spid="14"/>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ppt_x"/>
                                          </p:val>
                                        </p:tav>
                                        <p:tav tm="100000">
                                          <p:val>
                                            <p:strVal val="#ppt_x"/>
                                          </p:val>
                                        </p:tav>
                                      </p:tavLst>
                                    </p:anim>
                                    <p:anim calcmode="lin" valueType="num">
                                      <p:cBhvr additive="base">
                                        <p:cTn id="2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anim calcmode="lin" valueType="num">
                                      <p:cBhvr additive="base">
                                        <p:cTn id="3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0" grpId="0"/>
      <p:bldP spid="11" grpId="0"/>
      <p:bldP spid="12" grpId="0"/>
      <p:bldP spid="13" grpId="0"/>
      <p:bldP spid="14" grpId="0"/>
      <p:bldP spid="1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531495" y="317500"/>
            <a:ext cx="7660640" cy="454025"/>
          </a:xfrm>
        </p:spPr>
        <p:txBody>
          <a:bodyPr/>
          <a:lstStyle/>
          <a:p>
            <a:r>
              <a:rPr lang="zh-CN" altLang="zh-CN">
                <a:latin typeface="黑体" panose="02010609060101010101" pitchFamily="49" charset="-122"/>
                <a:ea typeface="黑体" panose="02010609060101010101" pitchFamily="49" charset="-122"/>
                <a:cs typeface="黑体" panose="02010609060101010101" pitchFamily="49" charset="-122"/>
              </a:rPr>
              <a:t>深文浅读</a:t>
            </a:r>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zh-CN">
                <a:latin typeface="黑体" panose="02010609060101010101" pitchFamily="49" charset="-122"/>
                <a:ea typeface="黑体" panose="02010609060101010101" pitchFamily="49" charset="-122"/>
                <a:cs typeface="黑体" panose="02010609060101010101" pitchFamily="49" charset="-122"/>
              </a:rPr>
              <a:t>找概念，梳理文章思路</a:t>
            </a:r>
          </a:p>
        </p:txBody>
      </p:sp>
      <p:sp>
        <p:nvSpPr>
          <p:cNvPr id="3" name="文本占位符 2" title=""/>
          <p:cNvSpPr>
            <a:spLocks noGrp="1"/>
          </p:cNvSpPr>
          <p:nvPr>
            <p:ph type="body" sz="quarter" idx="11"/>
          </p:nvPr>
        </p:nvSpPr>
        <p:spPr>
          <a:xfrm>
            <a:off x="676275" y="771525"/>
            <a:ext cx="4094480" cy="714375"/>
          </a:xfrm>
        </p:spPr>
        <p:txBody>
          <a:bodyPr/>
          <a:lstStyle/>
          <a:p>
            <a:r>
              <a:rPr altLang="zh-CN"/>
              <a:t>2.阅读文章，填写下表。</a:t>
            </a:r>
          </a:p>
        </p:txBody>
      </p:sp>
      <p:graphicFrame>
        <p:nvGraphicFramePr>
          <p:cNvPr id="8" name="表格 7" title=""/>
          <p:cNvGraphicFramePr>
            <a:graphicFrameLocks noGrp="1"/>
          </p:cNvGraphicFramePr>
          <p:nvPr>
            <p:custDataLst>
              <p:tags r:id="rId2"/>
            </p:custDataLst>
          </p:nvPr>
        </p:nvGraphicFramePr>
        <p:xfrm>
          <a:off x="116205" y="1363345"/>
          <a:ext cx="12075160" cy="5120640"/>
        </p:xfrm>
        <a:graphic>
          <a:graphicData uri="http://schemas.openxmlformats.org/drawingml/2006/table">
            <a:tbl>
              <a:tblPr/>
              <a:tblGrid>
                <a:gridCol w="1407795"/>
                <a:gridCol w="6216015"/>
                <a:gridCol w="4451350"/>
              </a:tblGrid>
              <a:tr h="21780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段落</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段意概括</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重要概念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1780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第七段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自然选择让“自然界处处充满美”</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第八段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自然选择让生物得到适应于改良，但这种适应与改良并不是绝对和完美的，而是有一定条件与局限性的。</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 </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17170">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第九段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从本能的形成、遗传角度论证自然选择。</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第十段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自然选择可以解释杂交的后代与其父母的相似性，特创论则不能。</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35610">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第十一段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以地质记录所提供的事实为依据，从遗传与变异的角度论证自然选择的正确</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1780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第十二段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生物的地理分布的重要事实可以证明遗传变异学说。</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 </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17170">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第十三段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生物的地理迁徙是特创论无法解释的。</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1780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第十四段</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Calibri"/>
                          <a:cs typeface="Calibri" panose="020f0502020204030204" charset="0"/>
                        </a:rPr>
                        <a:t>生物的物种变异是特创论无法解释的。</a:t>
                      </a: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Calibri"/>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4" name="文本框 3" title=""/>
          <p:cNvSpPr txBox="1"/>
          <p:nvPr/>
        </p:nvSpPr>
        <p:spPr>
          <a:xfrm>
            <a:off x="9238615" y="1689735"/>
            <a:ext cx="15754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仿宋" panose="02010609060101010101" charset="-122"/>
                <a:ea typeface="仿宋" panose="02010609060101010101" charset="-122"/>
                <a:cs typeface="Calibri" panose="020f0502020204030204" charset="0"/>
                <a:sym typeface="+mn-ea"/>
              </a:rPr>
              <a:t>自然选择</a:t>
            </a:r>
            <a:endParaRPr lang="en-US" altLang="en-US" sz="2400">
              <a:latin typeface="仿宋" panose="02010609060101010101" charset="-122"/>
              <a:ea typeface="仿宋" panose="02010609060101010101" charset="-122"/>
              <a:cs typeface="Calibri" panose="020f0502020204030204" charset="0"/>
              <a:sym typeface="+mn-ea"/>
            </a:endParaRPr>
          </a:p>
        </p:txBody>
      </p:sp>
      <p:sp>
        <p:nvSpPr>
          <p:cNvPr id="5" name="文本框 4" title=""/>
          <p:cNvSpPr txBox="1"/>
          <p:nvPr/>
        </p:nvSpPr>
        <p:spPr>
          <a:xfrm>
            <a:off x="8369300" y="2259330"/>
            <a:ext cx="35820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仿宋" panose="02010609060101010101" charset="-122"/>
                <a:ea typeface="仿宋" panose="02010609060101010101" charset="-122"/>
                <a:cs typeface="仿宋" panose="02010609060101010101" charset="-122"/>
                <a:sym typeface="+mn-ea"/>
              </a:rPr>
              <a:t>自然选择、 竞争、适应</a:t>
            </a:r>
            <a:endParaRPr lang="en-US" altLang="en-US" sz="2400">
              <a:latin typeface="仿宋" panose="02010609060101010101" charset="-122"/>
              <a:ea typeface="仿宋" panose="02010609060101010101" charset="-122"/>
              <a:cs typeface="仿宋" panose="02010609060101010101" charset="-122"/>
              <a:sym typeface="+mn-ea"/>
            </a:endParaRPr>
          </a:p>
        </p:txBody>
      </p:sp>
      <p:sp>
        <p:nvSpPr>
          <p:cNvPr id="6" name="文本框 5" title=""/>
          <p:cNvSpPr txBox="1"/>
          <p:nvPr/>
        </p:nvSpPr>
        <p:spPr>
          <a:xfrm>
            <a:off x="8369300" y="3126740"/>
            <a:ext cx="33140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仿宋" panose="02010609060101010101" charset="-122"/>
                <a:ea typeface="仿宋" panose="02010609060101010101" charset="-122"/>
                <a:cs typeface="Calibri" panose="020f0502020204030204" charset="0"/>
                <a:sym typeface="+mn-ea"/>
              </a:rPr>
              <a:t>本能、自然选择</a:t>
            </a:r>
            <a:endParaRPr lang="en-US" altLang="en-US" sz="2400">
              <a:latin typeface="仿宋" panose="02010609060101010101" charset="-122"/>
              <a:ea typeface="仿宋" panose="02010609060101010101" charset="-122"/>
              <a:cs typeface="Calibri" panose="020f0502020204030204" charset="0"/>
              <a:sym typeface="+mn-ea"/>
            </a:endParaRPr>
          </a:p>
        </p:txBody>
      </p:sp>
      <p:sp>
        <p:nvSpPr>
          <p:cNvPr id="7" name="文本框 6" title=""/>
          <p:cNvSpPr txBox="1"/>
          <p:nvPr/>
        </p:nvSpPr>
        <p:spPr>
          <a:xfrm>
            <a:off x="8192135" y="3693795"/>
            <a:ext cx="33140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仿宋" panose="02010609060101010101" charset="-122"/>
                <a:ea typeface="仿宋" panose="02010609060101010101" charset="-122"/>
                <a:cs typeface="仿宋" panose="02010609060101010101" charset="-122"/>
                <a:sym typeface="+mn-ea"/>
              </a:rPr>
              <a:t>物种、变种、特创论 </a:t>
            </a:r>
            <a:endParaRPr lang="en-US" altLang="en-US" sz="2400">
              <a:latin typeface="仿宋" panose="02010609060101010101" charset="-122"/>
              <a:ea typeface="仿宋" panose="02010609060101010101" charset="-122"/>
              <a:cs typeface="仿宋" panose="02010609060101010101" charset="-122"/>
              <a:sym typeface="+mn-ea"/>
            </a:endParaRPr>
          </a:p>
        </p:txBody>
      </p:sp>
      <p:sp>
        <p:nvSpPr>
          <p:cNvPr id="9" name="文本框 8" title=""/>
          <p:cNvSpPr txBox="1"/>
          <p:nvPr/>
        </p:nvSpPr>
        <p:spPr>
          <a:xfrm>
            <a:off x="7903845" y="4260850"/>
            <a:ext cx="388048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仿宋" panose="02010609060101010101" charset="-122"/>
                <a:ea typeface="仿宋" panose="02010609060101010101" charset="-122"/>
                <a:cs typeface="Calibri" panose="020f0502020204030204" charset="0"/>
                <a:sym typeface="+mn-ea"/>
              </a:rPr>
              <a:t>遗传变异理论、变异、竞争、适应自然选择</a:t>
            </a:r>
            <a:endParaRPr lang="en-US" altLang="en-US" sz="2400">
              <a:latin typeface="仿宋" panose="02010609060101010101" charset="-122"/>
              <a:ea typeface="仿宋" panose="02010609060101010101" charset="-122"/>
              <a:cs typeface="Calibri" panose="020f0502020204030204" charset="0"/>
              <a:sym typeface="+mn-ea"/>
            </a:endParaRPr>
          </a:p>
        </p:txBody>
      </p:sp>
      <p:sp>
        <p:nvSpPr>
          <p:cNvPr id="10" name="文本框 9" title=""/>
          <p:cNvSpPr txBox="1"/>
          <p:nvPr/>
        </p:nvSpPr>
        <p:spPr>
          <a:xfrm>
            <a:off x="7965440" y="5128260"/>
            <a:ext cx="33140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仿宋" panose="02010609060101010101" charset="-122"/>
                <a:ea typeface="仿宋" panose="02010609060101010101" charset="-122"/>
                <a:cs typeface="Calibri" panose="020f0502020204030204" charset="0"/>
                <a:sym typeface="+mn-ea"/>
              </a:rPr>
              <a:t>遗传变异学说、变异</a:t>
            </a:r>
            <a:r>
              <a:rPr lang="en-US" sz="2400">
                <a:latin typeface="Calibri"/>
                <a:cs typeface="Calibri" panose="020f0502020204030204" charset="0"/>
                <a:sym typeface="+mn-ea"/>
              </a:rPr>
              <a:t> </a:t>
            </a:r>
            <a:endParaRPr lang="en-US" altLang="en-US" sz="2400">
              <a:latin typeface="Calibri"/>
              <a:cs typeface="Calibri" panose="020f0502020204030204" charset="0"/>
              <a:sym typeface="+mn-ea"/>
            </a:endParaRPr>
          </a:p>
        </p:txBody>
      </p:sp>
      <p:sp>
        <p:nvSpPr>
          <p:cNvPr id="11" name="文本框 10" title=""/>
          <p:cNvSpPr txBox="1"/>
          <p:nvPr/>
        </p:nvSpPr>
        <p:spPr>
          <a:xfrm>
            <a:off x="8192135" y="5697855"/>
            <a:ext cx="33140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buNone/>
            </a:pPr>
            <a:r>
              <a:rPr lang="en-US" sz="2400">
                <a:latin typeface="仿宋" panose="02010609060101010101" charset="-122"/>
                <a:ea typeface="仿宋" panose="02010609060101010101" charset="-122"/>
                <a:cs typeface="Calibri" panose="020f0502020204030204" charset="0"/>
                <a:sym typeface="+mn-ea"/>
              </a:rPr>
              <a:t>变异、特创论</a:t>
            </a:r>
            <a:endParaRPr lang="en-US" altLang="en-US" sz="2400">
              <a:latin typeface="仿宋" panose="02010609060101010101" charset="-122"/>
              <a:ea typeface="仿宋" panose="02010609060101010101" charset="-122"/>
              <a:cs typeface="Calibri" panose="020f0502020204030204" charset="0"/>
              <a:sym typeface="+mn-ea"/>
            </a:endParaRPr>
          </a:p>
        </p:txBody>
      </p:sp>
      <p:sp>
        <p:nvSpPr>
          <p:cNvPr id="12" name="文本框 11" title=""/>
          <p:cNvSpPr txBox="1"/>
          <p:nvPr/>
        </p:nvSpPr>
        <p:spPr>
          <a:xfrm>
            <a:off x="7965440" y="6085840"/>
            <a:ext cx="39858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仿宋" panose="02010609060101010101" charset="-122"/>
                <a:ea typeface="仿宋" panose="02010609060101010101" charset="-122"/>
                <a:cs typeface="Calibri" panose="020f0502020204030204" charset="0"/>
                <a:sym typeface="+mn-ea"/>
              </a:rPr>
              <a:t>遗传变异学说、物种、变种</a:t>
            </a:r>
            <a:endParaRPr lang="en-US" altLang="en-US" sz="2400">
              <a:latin typeface="仿宋" panose="02010609060101010101" charset="-122"/>
              <a:ea typeface="仿宋" panose="02010609060101010101" charset="-122"/>
              <a:cs typeface="Calibri" panose="020f0502020204030204"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par>
                                <p:cTn id="29" presetID="2" presetClass="entr" presetSubtype="4" dur="50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grpId="0"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anim calcmode="lin" valueType="num">
                                      <p:cBhvr additive="base">
                                        <p:cTn id="4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P spid="6" grpId="0"/>
      <p:bldP spid="7" grpId="0"/>
      <p:bldP spid="9" grpId="0"/>
      <p:bldP spid="10" grpId="0"/>
      <p:bldP spid="11" grpId="0"/>
      <p:bldP spid="1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sz="quarter" idx="11"/>
          </p:nvPr>
        </p:nvSpPr>
        <p:spPr>
          <a:xfrm>
            <a:off x="201295" y="881380"/>
            <a:ext cx="7394575" cy="2336165"/>
          </a:xfrm>
        </p:spPr>
        <p:txBody>
          <a:bodyPr/>
          <a:lstStyle/>
          <a:p>
            <a:r>
              <a:rPr lang="en-US"/>
              <a:t>    </a:t>
            </a:r>
            <a:r>
              <a:rPr altLang="zh-CN"/>
              <a:t>3.根据以上表格的填写，我们可以归纳出文中的两个重要概念分别是什么？说一说你对这两个概念的理解，并分析文章的思路是如何围绕它们展开的。</a:t>
            </a:r>
          </a:p>
        </p:txBody>
      </p:sp>
      <p:pic>
        <p:nvPicPr>
          <p:cNvPr id="5" name="图片 4" title=""/>
          <p:cNvPicPr>
            <a:picLocks noChangeAspect="1"/>
          </p:cNvPicPr>
          <p:nvPr/>
        </p:nvPicPr>
        <p:blipFill>
          <a:blip r:embed="rId2"/>
          <a:stretch>
            <a:fillRect/>
          </a:stretch>
        </p:blipFill>
        <p:spPr>
          <a:xfrm>
            <a:off x="7933690" y="787717"/>
            <a:ext cx="3905250" cy="2524125"/>
          </a:xfrm>
          <a:prstGeom prst="flowChartTerminator">
            <a:avLst/>
          </a:prstGeom>
          <a:effectLst>
            <a:outerShdw blurRad="50800" dist="38100" dir="8100000" algn="tr" rotWithShape="0">
              <a:prstClr val="black">
                <a:alpha val="40000"/>
              </a:prstClr>
            </a:outerShdw>
          </a:effectLst>
        </p:spPr>
      </p:pic>
      <p:sp>
        <p:nvSpPr>
          <p:cNvPr id="4" name="文本占位符 1" title=""/>
          <p:cNvSpPr>
            <a:spLocks noGrp="1"/>
          </p:cNvSpPr>
          <p:nvPr>
            <p:custDataLst>
              <p:tags r:id="rId3"/>
            </p:custDataLst>
          </p:nvPr>
        </p:nvSpPr>
        <p:spPr>
          <a:xfrm>
            <a:off x="572135" y="276225"/>
            <a:ext cx="7660640" cy="454025"/>
          </a:xfrm>
          <a:prstGeom prst="rect">
            <a:avLst/>
          </a:prstGeom>
        </p:spPr>
        <p:txBody>
          <a:bodyPr/>
          <a:lstStyle>
            <a:defPPr>
              <a:defRPr lang="zh-CN"/>
            </a:defPPr>
            <a:lvl1pPr marL="0" indent="0" algn="l" defTabSz="914400" rtl="0" eaLnBrk="1" latinLnBrk="0" hangingPunct="1">
              <a:lnSpc>
                <a:spcPct val="90000"/>
              </a:lnSpc>
              <a:spcBef>
                <a:spcPts val="1000"/>
              </a:spcBef>
              <a:buFont typeface="Arial" pitchFamily="34" charset="0"/>
              <a:buNone/>
              <a:defRPr sz="3200" b="1" kern="1200">
                <a:solidFill>
                  <a:schemeClr val="tx1"/>
                </a:solidFill>
                <a:latin typeface="+mj-ea"/>
                <a:ea typeface="+mj-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zh-CN">
                <a:latin typeface="黑体" panose="02010609060101010101" pitchFamily="49" charset="-122"/>
                <a:ea typeface="黑体" panose="02010609060101010101" pitchFamily="49" charset="-122"/>
                <a:cs typeface="黑体" panose="02010609060101010101" pitchFamily="49" charset="-122"/>
              </a:rPr>
              <a:t>深文浅读</a:t>
            </a:r>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zh-CN">
                <a:latin typeface="黑体" panose="02010609060101010101" pitchFamily="49" charset="-122"/>
                <a:ea typeface="黑体" panose="02010609060101010101" pitchFamily="49" charset="-122"/>
                <a:cs typeface="黑体" panose="02010609060101010101" pitchFamily="49" charset="-122"/>
              </a:rPr>
              <a:t>找概念，梳理文章思路</a:t>
            </a:r>
          </a:p>
        </p:txBody>
      </p:sp>
      <p:sp>
        <p:nvSpPr>
          <p:cNvPr id="7" name="文本框 6" title=""/>
          <p:cNvSpPr txBox="1"/>
          <p:nvPr/>
        </p:nvSpPr>
        <p:spPr>
          <a:xfrm>
            <a:off x="380365" y="3368675"/>
            <a:ext cx="11560175" cy="304609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altLang="zh-CN" sz="2400">
                <a:latin typeface="Arial" pitchFamily="34" charset="0"/>
                <a:ea typeface="微软雅黑" panose="020b0503020204020204" pitchFamily="34" charset="-122"/>
              </a:rPr>
              <a:t>       </a:t>
            </a:r>
            <a:r>
              <a:rPr lang="zh-CN" altLang="en-US" sz="2400">
                <a:latin typeface="仿宋" panose="02010609060101010101" charset="-122"/>
                <a:ea typeface="仿宋" panose="02010609060101010101" charset="-122"/>
                <a:cs typeface="仿宋" panose="02010609060101010101" charset="-122"/>
              </a:rPr>
              <a:t>答：通过填写表格，对每段主要概念的把握，可以明确全文主要围绕“生物变异”“自然选择”两个概念展开论述。</a:t>
            </a:r>
          </a:p>
          <a:p>
            <a:pPr algn="just"/>
            <a:r>
              <a:rPr lang="en-US" altLang="zh-CN" sz="2400">
                <a:latin typeface="仿宋" panose="02010609060101010101" charset="-122"/>
                <a:ea typeface="仿宋" panose="02010609060101010101" charset="-122"/>
                <a:cs typeface="仿宋" panose="02010609060101010101" charset="-122"/>
              </a:rPr>
              <a:t>   </a:t>
            </a:r>
            <a:r>
              <a:rPr lang="zh-CN" altLang="en-US" sz="2400">
                <a:latin typeface="仿宋" panose="02010609060101010101" charset="-122"/>
                <a:ea typeface="仿宋" panose="02010609060101010101" charset="-122"/>
                <a:cs typeface="仿宋" panose="02010609060101010101" charset="-122"/>
              </a:rPr>
              <a:t>（</a:t>
            </a:r>
            <a:r>
              <a:rPr lang="en-US" altLang="zh-CN" sz="2400">
                <a:latin typeface="仿宋" panose="02010609060101010101" charset="-122"/>
                <a:ea typeface="仿宋" panose="02010609060101010101" charset="-122"/>
                <a:cs typeface="仿宋" panose="02010609060101010101" charset="-122"/>
              </a:rPr>
              <a:t>1</a:t>
            </a:r>
            <a:r>
              <a:rPr lang="zh-CN" altLang="en-US" sz="2400">
                <a:latin typeface="仿宋" panose="02010609060101010101" charset="-122"/>
                <a:ea typeface="仿宋" panose="02010609060101010101" charset="-122"/>
                <a:cs typeface="仿宋" panose="02010609060101010101" charset="-122"/>
              </a:rPr>
              <a:t>）生物变异：不加人工控制，生物个体在自然情况下发生的变异。包括遗传的变异和不遗传的变异。</a:t>
            </a:r>
          </a:p>
          <a:p>
            <a:pPr algn="just"/>
            <a:r>
              <a:rPr lang="en-US" altLang="zh-CN" sz="2400">
                <a:latin typeface="仿宋" panose="02010609060101010101" charset="-122"/>
                <a:ea typeface="仿宋" panose="02010609060101010101" charset="-122"/>
                <a:cs typeface="仿宋" panose="02010609060101010101" charset="-122"/>
              </a:rPr>
              <a:t>   </a:t>
            </a:r>
            <a:r>
              <a:rPr lang="zh-CN" altLang="en-US" sz="2400">
                <a:latin typeface="仿宋" panose="02010609060101010101" charset="-122"/>
                <a:ea typeface="仿宋" panose="02010609060101010101" charset="-122"/>
                <a:cs typeface="仿宋" panose="02010609060101010101" charset="-122"/>
              </a:rPr>
              <a:t>（</a:t>
            </a:r>
            <a:r>
              <a:rPr lang="en-US" altLang="zh-CN" sz="2400">
                <a:latin typeface="仿宋" panose="02010609060101010101" charset="-122"/>
                <a:ea typeface="仿宋" panose="02010609060101010101" charset="-122"/>
                <a:cs typeface="仿宋" panose="02010609060101010101" charset="-122"/>
              </a:rPr>
              <a:t>2</a:t>
            </a:r>
            <a:r>
              <a:rPr lang="zh-CN" altLang="en-US" sz="2400">
                <a:latin typeface="仿宋" panose="02010609060101010101" charset="-122"/>
                <a:ea typeface="仿宋" panose="02010609060101010101" charset="-122"/>
                <a:cs typeface="仿宋" panose="02010609060101010101" charset="-122"/>
              </a:rPr>
              <a:t>）自然选择：生物在生存斗争中适者生存、不适者被淘汰的现象。</a:t>
            </a:r>
          </a:p>
          <a:p>
            <a:pPr algn="just"/>
            <a:r>
              <a:rPr lang="en-US" altLang="zh-CN" sz="2400">
                <a:latin typeface="仿宋" panose="02010609060101010101" charset="-122"/>
                <a:ea typeface="仿宋" panose="02010609060101010101" charset="-122"/>
                <a:cs typeface="仿宋" panose="02010609060101010101" charset="-122"/>
              </a:rPr>
              <a:t>    </a:t>
            </a:r>
            <a:r>
              <a:rPr lang="zh-CN" altLang="en-US" sz="2400">
                <a:latin typeface="仿宋" panose="02010609060101010101" charset="-122"/>
                <a:ea typeface="仿宋" panose="02010609060101010101" charset="-122"/>
                <a:cs typeface="仿宋" panose="02010609060101010101" charset="-122"/>
              </a:rPr>
              <a:t>文章是按照先结果、后原因的思路展开的。开头两段阐述物种中存在个体差异和有自然变种的存在是所有人公认的事实，指出“仅此一点，自然选择学说已是极为可信的了”。后面的段落则从多个角度证明是自然选择产生了生物的变异。</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https://d.book118.com/608121074043006033</a:t>
            </a:r>
          </a:p>
        </p:txBody>
      </p:sp>
    </p:spTree>
  </p:cSld>
  <p:clrMapOvr>
    <a:masterClrMapping/>
  </p:clrMapOvr>
  <p:transition/>
  <p:timing/>
</p:sld>
</file>

<file path=ppt/tags/tag1.xml><?xml version="1.0" encoding="utf-8"?>
<p:tagLst xmlns:p="http://schemas.openxmlformats.org/presentationml/2006/main">
  <p:tag name="TABLE_ENDDRAG_ORIGIN_RECT" val="710*306"/>
  <p:tag name="TABLE_ENDDRAG_RECT" val="9*107*710*306"/>
</p:tagLst>
</file>

<file path=ppt/tags/tag2.xml><?xml version="1.0" encoding="utf-8"?>
<p:tagLst xmlns:p="http://schemas.openxmlformats.org/presentationml/2006/main">
  <p:tag name="TABLE_ENDDRAG_ORIGIN_RECT" val="710*306"/>
  <p:tag name="TABLE_ENDDRAG_RECT" val="9*107*710*306"/>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13</vt:i4>
      </vt:variant>
    </vt:vector>
  </HeadingPairs>
  <TitlesOfParts>
    <vt:vector baseType="lpstr" size="23">
      <vt:lpstr>Arial</vt:lpstr>
      <vt:lpstr>Calibri</vt:lpstr>
      <vt:lpstr>Calibri Light</vt:lpstr>
      <vt:lpstr>宋体</vt:lpstr>
      <vt:lpstr>黑体</vt:lpstr>
      <vt:lpstr>微软雅黑</vt:lpstr>
      <vt:lpstr>Wingdings</vt:lpstr>
      <vt:lpstr>楷体</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2024-09-11T06:14:14.806</cp:lastPrinted>
  <dcterms:created xsi:type="dcterms:W3CDTF">2024-09-10T22:14:14Z</dcterms:created>
  <dcterms:modified xsi:type="dcterms:W3CDTF">2024-09-10T22:14:16Z</dcterms:modified>
</cp:coreProperties>
</file>