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C3ED138-9938-45EF-90E7-C68B6C4093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0D50C67-C905-43F9-B395-056F8BEC4B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60A49D9-A5CE-4765-98BA-57E8527658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E686082-DCBF-4792-9906-9F697A8870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FC5A11D-ECFD-4A72-9D54-8B21F942D88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549BF2C-EFC7-4B74-AF43-51F084AC19B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87002DF-65AE-4440-87C1-40BDCD992D3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B4AAB3-8213-41C2-AEE4-D7C3C17DFB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04CC66-5589-4B92-8B7A-DA8FABF08D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890DD4-5ED3-422C-B8E4-EA8B4CF9B0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486A82-CC3F-4B74-915D-776F62D571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8142005044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《教育法基本原》ppt课件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教育法基本原则概述</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教育法的公平性原则</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教育法的公益性原则</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教育法的国家主权原则</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教育法的民主性原则</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教育法基本原则概述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940" r="794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教育法基本原则是教育法律体系中的核心准则，是教育法律规范的基础和指导思想，具有普遍性和根本性。</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教育法基本原则是教育法律的基本精神和价值追求，是教育法律规范实施的重要保障，对教育法律实践和教育改革发展具有重要指导意义。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教育法基本原则的定义</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解释</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教育法基本原则适用于各级各类教育机构和教育活动，具有普遍的适用性和约束力。</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普遍适用性</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教育法基本原则是教育法律体系中的根本准则，具有根本性和指导性，是制定具体教育法律规范的基础。</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根本性</a:t>
            </a:r>
          </a:p>
        </p:txBody>
      </p:sp>
      <p:pic>
        <p:nvPicPr>
          <p:cNvPr id="10" name="Picture 10"/>
          <p:cNvPicPr>
            <a:picLocks noChangeAspect="1"/>
          </p:cNvPicPr>
          <p:nvPr/>
        </p:nvPicPr>
        <p:blipFill>
          <a:blip r:embed="rId3"/>
          <a:srcRect l="8083" r="808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3792" r="1379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教育法基本原则具有相对的稳定性和长期性，是教育法律体系中相对固定的准则，不易轻易改变。</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稳定性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教育法基本原则的特点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62" r="25062"/>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价值性原则</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指反映国家对教育的根本要求和价值取向的原则，如国家教育主权原则、人道主义原则等。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实体性原则</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指规定教育法律关系主体的权利与义务、教育法律关系的产生与变更、教育法律责任等实体性内容的准则，如平等原则、公正原则等。</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程序性原则</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指保障教育法律关系主体权利义务实现、规范教育行政机关执法行为、规范司法机关司法行为等程序性内容的准则，如正当程序原则、司法独立原则等。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教育法基本原则的分类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教育法的公平性原则</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公平性原则是指教育法律和政策应保障公民平等地接受教育的权利和机会，不因性别、民族、地域、经济条件、社会地位等因素而有所歧视或排斥。</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公平性原则要求教育资源的配置应当遵循公正、合理、透明的原则，确保教育机会的公平性和教育质量的可靠性。</a:t>
            </a:r>
          </a:p>
        </p:txBody>
      </p:sp>
      <p:pic>
        <p:nvPicPr>
          <p:cNvPr id="6" name="Picture 6"/>
          <p:cNvPicPr>
            <a:picLocks noChangeAspect="1"/>
          </p:cNvPicPr>
          <p:nvPr/>
        </p:nvPicPr>
        <p:blipFill>
          <a:blip r:embed="rId2"/>
          <a:srcRect t="30188" b="3018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10234" b="10234"/>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公平性原则要求教育法律和政策应当充分尊重和保障公民的受教育权，不得剥夺任何公民的受教育机会。</a:t>
            </a:r>
          </a:p>
        </p:txBody>
      </p:sp>
      <p:pic>
        <p:nvPicPr>
          <p:cNvPr id="10" name="Picture 10"/>
          <p:cNvPicPr>
            <a:picLocks noChangeAspect="1"/>
          </p:cNvPicPr>
          <p:nvPr/>
        </p:nvPicPr>
        <p:blipFill>
          <a:blip r:embed="rId4"/>
          <a:srcRect t="19565" b="19565"/>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公平性原则的含义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教育法要求各级政府和教育行政部门应当制定公平、合理的教育政策和措施，保障公民平等地接受教育的权利和机会。</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教育法规定学校应当按照公平、公正、公开的原则招生录取学生，不得有任何形式的歧视或排斥行为。</a:t>
            </a:r>
          </a:p>
        </p:txBody>
      </p:sp>
      <p:pic>
        <p:nvPicPr>
          <p:cNvPr id="7" name="Picture 7"/>
          <p:cNvPicPr>
            <a:picLocks noChangeAspect="1"/>
          </p:cNvPicPr>
          <p:nvPr/>
        </p:nvPicPr>
        <p:blipFill>
          <a:blip r:embed="rId2"/>
          <a:srcRect l="9575" r="9575"/>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3512" r="3512"/>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9879" r="9879"/>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教育法规定公民享有平等的受教育权利和机会，不受任何形式的歧视或排斥。</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公平性原则在教育法中的体现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flipV="1">
            <a:off x="8281295"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flipV="1">
            <a:off x="4438401"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flipV="1">
            <a:off x="539110"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281295"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438401"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39110"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60778" y="4533107"/>
            <a:ext cx="296842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加强教育法律和政策的制定和实施，确保公民平等地享有受教育权利和机会。</a:t>
            </a:r>
          </a:p>
        </p:txBody>
      </p:sp>
      <p:sp>
        <p:nvSpPr>
          <p:cNvPr id="9" name="TextBox 9"/>
          <p:cNvSpPr txBox="1"/>
          <p:nvPr/>
        </p:nvSpPr>
        <p:spPr>
          <a:xfrm>
            <a:off x="4601267"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建立健全的教育监督机制，加强对教育法律和政策的执行和监督，防止任何形式的歧视或排斥行为。</a:t>
            </a:r>
          </a:p>
        </p:txBody>
      </p:sp>
      <p:sp>
        <p:nvSpPr>
          <p:cNvPr id="10" name="TextBox 10"/>
          <p:cNvSpPr txBox="1"/>
          <p:nvPr/>
        </p:nvSpPr>
        <p:spPr>
          <a:xfrm>
            <a:off x="8450110"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提高公民的法律意识和法律素养，加强公民对教育法律和政策的认知和理解，促进公民自觉遵守和维护教育公平。</a:t>
            </a:r>
          </a:p>
        </p:txBody>
      </p:sp>
      <p:pic>
        <p:nvPicPr>
          <p:cNvPr id="11" name="Picture 11"/>
          <p:cNvPicPr>
            <a:picLocks noChangeAspect="1"/>
          </p:cNvPicPr>
          <p:nvPr/>
        </p:nvPicPr>
        <p:blipFill>
          <a:blip r:embed="rId2"/>
          <a:srcRect l="14667" r="14667"/>
          <a:stretch>
            <a:fillRect/>
          </a:stretch>
        </p:blipFill>
        <p:spPr>
          <a:xfrm>
            <a:off x="880299" y="1569037"/>
            <a:ext cx="2635073" cy="2635073"/>
          </a:xfrm>
          <a:prstGeom prst="ellipse">
            <a:avLst/>
          </a:prstGeom>
        </p:spPr>
      </p:pic>
      <p:pic>
        <p:nvPicPr>
          <p:cNvPr id="12" name="Picture 12"/>
          <p:cNvPicPr>
            <a:picLocks noChangeAspect="1"/>
          </p:cNvPicPr>
          <p:nvPr/>
        </p:nvPicPr>
        <p:blipFill>
          <a:blip r:embed="rId3"/>
          <a:srcRect l="5708" r="5708"/>
          <a:stretch>
            <a:fillRect/>
          </a:stretch>
        </p:blipFill>
        <p:spPr>
          <a:xfrm>
            <a:off x="4779590" y="1569037"/>
            <a:ext cx="2635073" cy="2635073"/>
          </a:xfrm>
          <a:prstGeom prst="ellipse">
            <a:avLst/>
          </a:prstGeom>
        </p:spPr>
      </p:pic>
      <p:pic>
        <p:nvPicPr>
          <p:cNvPr id="13" name="Picture 13"/>
          <p:cNvPicPr>
            <a:picLocks noChangeAspect="1"/>
          </p:cNvPicPr>
          <p:nvPr/>
        </p:nvPicPr>
        <p:blipFill>
          <a:blip r:embed="rId4"/>
          <a:srcRect t="13792" b="13792"/>
          <a:stretch>
            <a:fillRect/>
          </a:stretch>
        </p:blipFill>
        <p:spPr>
          <a:xfrm>
            <a:off x="8622484" y="1569037"/>
            <a:ext cx="2635073" cy="2635073"/>
          </a:xfrm>
          <a:prstGeom prst="ellipse">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公平性原则的实现途径</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教育法的公益性原则</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https://d.book118.com/608142005044006034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48</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2024-09-12T16:22:54.969</cp:lastPrinted>
  <dcterms:created xsi:type="dcterms:W3CDTF">2024-09-12T08:22:54Z</dcterms:created>
  <dcterms:modified xsi:type="dcterms:W3CDTF">2024-09-12T08:22:56Z</dcterms:modified>
</cp:coreProperties>
</file>