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fntdata" ContentType="application/x-fontdata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embedTrueTypeFonts="1" saveSubsetFonts="1">
  <p:sldMasterIdLst>
    <p:sldMasterId id="2147483648" r:id="rId1"/>
    <p:sldMasterId id="214748366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embeddedFontLst>
    <p:embeddedFont>
      <p:font typeface="NOOQUP+RMLWIL+ArialMT"/>
      <p:regular r:id="rId18"/>
    </p:embeddedFont>
    <p:embeddedFont>
      <p:font typeface="GJALNQ+MS-UIGothic"/>
      <p:regular r:id="rId19"/>
    </p:embeddedFont>
    <p:embeddedFont>
      <p:font typeface="TDJCRA+WKQEQH+MicrosoftYaHei"/>
      <p:regular r:id="rId20"/>
    </p:embeddedFont>
    <p:embeddedFont>
      <p:font typeface="QMJKES+SIPDTJ+MicrosoftYaHei-Bold"/>
      <p:regular r:id="rId21"/>
    </p:embeddedFont>
  </p:embeddedFontLst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font" Target="fonts/font1.fntdata" /><Relationship Id="rId19" Type="http://schemas.openxmlformats.org/officeDocument/2006/relationships/font" Target="fonts/font2.fntdata" /><Relationship Id="rId2" Type="http://schemas.openxmlformats.org/officeDocument/2006/relationships/slideMaster" Target="slideMasters/slideMaster2.xml" /><Relationship Id="rId20" Type="http://schemas.openxmlformats.org/officeDocument/2006/relationships/font" Target="fonts/font3.fntdata" /><Relationship Id="rId21" Type="http://schemas.openxmlformats.org/officeDocument/2006/relationships/font" Target="fonts/font4.fntdata" /><Relationship Id="rId22" Type="http://schemas.openxmlformats.org/officeDocument/2006/relationships/presProps" Target="presProps.xml" /><Relationship Id="rId23" Type="http://schemas.openxmlformats.org/officeDocument/2006/relationships/viewProps" Target="viewProps.xml" /><Relationship Id="rId24" Type="http://schemas.openxmlformats.org/officeDocument/2006/relationships/theme" Target="theme/theme1.xml" /><Relationship Id="rId25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C503DC3-4A45-4A0D-8D3B-EE6F864F25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3B1CA78-B122-4A23-B873-915A066A36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F34843B-E41D-478C-B1CA-0C908CC7B0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A30C00B-83DF-4710-AACD-09DFF53284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7AC942C-54C8-4528-8D0B-092501596E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446DCF1-F1FF-4F67-AF6E-48A4D6B74B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6D1A2AB-F3D0-43DC-9571-00DA214F67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AF3733A-3989-4D5C-95D4-3E50B75E2B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C98451B-8D02-4222-8AB6-ECBCEE6975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22472A1-6B79-4D24-A4D8-48BB9D1F2F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F1493FE-A870-4404-8F63-6A1C1DAFFE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x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eader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Title</a:t>
            </a:r>
            <a:endParaRPr lang="en-US"/>
          </a:p>
        </p:txBody>
      </p:sp>
      <p:sp>
        <p:nvSpPr>
          <p:cNvPr id="3" name="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lvl="0"/>
            <a:r>
              <a:rPr lang="en-US" smtClean="0"/>
              <a:t>Text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6525B2-4347-4F72-BAF7-76B19438D329}" type="datetimeFigureOut">
              <a:rPr lang="en-US" smtClean="0"/>
              <a:t>27.02.2014</a:t>
            </a:fld>
            <a:endParaRPr lang="en-US"/>
          </a:p>
        </p:txBody>
      </p:sp>
      <p:sp>
        <p:nvSpPr>
          <p:cNvPr id="5" name="Foot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F073CC-40D5-4B23-8DF0-9BD0A0C12F2C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377666" y="427735"/>
            <a:ext cx="6797992" cy="1710943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377666" y="2459482"/>
            <a:ext cx="6797992" cy="705764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2568130" y="9944862"/>
            <a:ext cx="2417063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377666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5438394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В‹#В›</a:t>
            </a:fld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6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8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9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0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1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1501224423401111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5468620" y="1588960"/>
            <a:ext cx="6542982" cy="295849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00B6FF"/>
                </a:solidFill>
                <a:latin typeface="NOOQUP+RMLWIL+ArialMT"/>
                <a:cs typeface="NOOQUP+RMLWIL+ArialMT"/>
              </a:rPr>
              <a:t>•</a:t>
            </a:r>
            <a:r>
              <a:rPr sz="2450" spc="128">
                <a:solidFill>
                  <a:srgbClr val="00B6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B6FF"/>
                </a:solidFill>
                <a:latin typeface="GJALNQ+MS-UIGothic"/>
                <a:cs typeface="GJALNQ+MS-UIGothic"/>
              </a:rPr>
              <a:t>神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经调节</a:t>
            </a:r>
            <a:r>
              <a:rPr sz="2400">
                <a:solidFill>
                  <a:srgbClr val="00B6FF"/>
                </a:solidFill>
                <a:latin typeface="GJALNQ+MS-UIGothic"/>
                <a:cs typeface="GJALNQ+MS-UIGothic"/>
              </a:rPr>
              <a:t>与体液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调节</a:t>
            </a:r>
            <a:r>
              <a:rPr sz="2400">
                <a:solidFill>
                  <a:srgbClr val="00B6FF"/>
                </a:solidFill>
                <a:latin typeface="GJALNQ+MS-UIGothic"/>
                <a:cs typeface="GJALNQ+MS-UIGothic"/>
              </a:rPr>
              <a:t>的概述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00B6FF"/>
                </a:solidFill>
                <a:latin typeface="NOOQUP+RMLWIL+ArialMT"/>
                <a:cs typeface="NOOQUP+RMLWIL+ArialMT"/>
              </a:rPr>
              <a:t>•</a:t>
            </a:r>
            <a:r>
              <a:rPr sz="2450" spc="128">
                <a:solidFill>
                  <a:srgbClr val="00B6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B6FF"/>
                </a:solidFill>
                <a:latin typeface="GJALNQ+MS-UIGothic"/>
                <a:cs typeface="GJALNQ+MS-UIGothic"/>
              </a:rPr>
              <a:t>神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经调节对</a:t>
            </a:r>
            <a:r>
              <a:rPr sz="2400">
                <a:solidFill>
                  <a:srgbClr val="00B6FF"/>
                </a:solidFill>
                <a:latin typeface="GJALNQ+MS-UIGothic"/>
                <a:cs typeface="GJALNQ+MS-UIGothic"/>
              </a:rPr>
              <a:t>体液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调节</a:t>
            </a:r>
            <a:r>
              <a:rPr sz="2400">
                <a:solidFill>
                  <a:srgbClr val="00B6FF"/>
                </a:solidFill>
                <a:latin typeface="GJALNQ+MS-UIGothic"/>
                <a:cs typeface="GJALNQ+MS-UIGothic"/>
              </a:rPr>
              <a:t>的影响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00B6FF"/>
                </a:solidFill>
                <a:latin typeface="NOOQUP+RMLWIL+ArialMT"/>
                <a:cs typeface="NOOQUP+RMLWIL+ArialMT"/>
              </a:rPr>
              <a:t>•</a:t>
            </a:r>
            <a:r>
              <a:rPr sz="2450" spc="128">
                <a:solidFill>
                  <a:srgbClr val="00B6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B6FF"/>
                </a:solidFill>
                <a:latin typeface="GJALNQ+MS-UIGothic"/>
                <a:cs typeface="GJALNQ+MS-UIGothic"/>
              </a:rPr>
              <a:t>体液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调节对</a:t>
            </a:r>
            <a:r>
              <a:rPr sz="2400">
                <a:solidFill>
                  <a:srgbClr val="00B6FF"/>
                </a:solidFill>
                <a:latin typeface="GJALNQ+MS-UIGothic"/>
                <a:cs typeface="GJALNQ+MS-UIGothic"/>
              </a:rPr>
              <a:t>神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经调节</a:t>
            </a:r>
            <a:r>
              <a:rPr sz="2400">
                <a:solidFill>
                  <a:srgbClr val="00B6FF"/>
                </a:solidFill>
                <a:latin typeface="GJALNQ+MS-UIGothic"/>
                <a:cs typeface="GJALNQ+MS-UIGothic"/>
              </a:rPr>
              <a:t>的影响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00B6FF"/>
                </a:solidFill>
                <a:latin typeface="NOOQUP+RMLWIL+ArialMT"/>
                <a:cs typeface="NOOQUP+RMLWIL+ArialMT"/>
              </a:rPr>
              <a:t>•</a:t>
            </a:r>
            <a:r>
              <a:rPr sz="2450" spc="128">
                <a:solidFill>
                  <a:srgbClr val="00B6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B6FF"/>
                </a:solidFill>
                <a:latin typeface="GJALNQ+MS-UIGothic"/>
                <a:cs typeface="GJALNQ+MS-UIGothic"/>
              </a:rPr>
              <a:t>神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经调节</a:t>
            </a:r>
            <a:r>
              <a:rPr sz="2400">
                <a:solidFill>
                  <a:srgbClr val="00B6FF"/>
                </a:solidFill>
                <a:latin typeface="GJALNQ+MS-UIGothic"/>
                <a:cs typeface="GJALNQ+MS-UIGothic"/>
              </a:rPr>
              <a:t>与体液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调节</a:t>
            </a:r>
            <a:r>
              <a:rPr sz="2400">
                <a:solidFill>
                  <a:srgbClr val="00B6FF"/>
                </a:solidFill>
                <a:latin typeface="GJALNQ+MS-UIGothic"/>
                <a:cs typeface="GJALNQ+MS-UIGothic"/>
              </a:rPr>
              <a:t>在生理功能中的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协</a:t>
            </a:r>
            <a:r>
              <a:rPr sz="2400">
                <a:solidFill>
                  <a:srgbClr val="00B6FF"/>
                </a:solidFill>
                <a:latin typeface="GJALNQ+MS-UIGothic"/>
                <a:cs typeface="GJALNQ+MS-UIGothic"/>
              </a:rPr>
              <a:t>同</a:t>
            </a:r>
          </a:p>
          <a:p>
            <a:pPr marL="203200" marR="0">
              <a:lnSpc>
                <a:spcPts val="2400"/>
              </a:lnSpc>
              <a:spcBef>
                <a:spcPts val="1930"/>
              </a:spcBef>
              <a:spcAft>
                <a:spcPct val="0"/>
              </a:spcAft>
            </a:pPr>
            <a:r>
              <a:rPr sz="2400">
                <a:solidFill>
                  <a:srgbClr val="00B6FF"/>
                </a:solidFill>
                <a:latin typeface="GJALNQ+MS-UIGothic"/>
                <a:cs typeface="GJALNQ+MS-UIGothic"/>
              </a:rPr>
              <a:t>作用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5468620" y="4332160"/>
            <a:ext cx="6542982" cy="1312287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00B6FF"/>
                </a:solidFill>
                <a:latin typeface="NOOQUP+RMLWIL+ArialMT"/>
                <a:cs typeface="NOOQUP+RMLWIL+ArialMT"/>
              </a:rPr>
              <a:t>•</a:t>
            </a:r>
            <a:r>
              <a:rPr sz="2450" spc="128">
                <a:solidFill>
                  <a:srgbClr val="00B6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B6FF"/>
                </a:solidFill>
                <a:latin typeface="GJALNQ+MS-UIGothic"/>
                <a:cs typeface="GJALNQ+MS-UIGothic"/>
              </a:rPr>
              <a:t>神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经调节</a:t>
            </a:r>
            <a:r>
              <a:rPr sz="2400">
                <a:solidFill>
                  <a:srgbClr val="00B6FF"/>
                </a:solidFill>
                <a:latin typeface="GJALNQ+MS-UIGothic"/>
                <a:cs typeface="GJALNQ+MS-UIGothic"/>
              </a:rPr>
              <a:t>与体液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调节</a:t>
            </a:r>
            <a:r>
              <a:rPr sz="2400">
                <a:solidFill>
                  <a:srgbClr val="00B6FF"/>
                </a:solidFill>
                <a:latin typeface="GJALNQ+MS-UIGothic"/>
                <a:cs typeface="GJALNQ+MS-UIGothic"/>
              </a:rPr>
              <a:t>在疾病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发</a:t>
            </a:r>
            <a:r>
              <a:rPr sz="2400">
                <a:solidFill>
                  <a:srgbClr val="00B6FF"/>
                </a:solidFill>
                <a:latin typeface="GJALNQ+MS-UIGothic"/>
                <a:cs typeface="GJALNQ+MS-UIGothic"/>
              </a:rPr>
              <a:t>生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发</a:t>
            </a:r>
            <a:r>
              <a:rPr sz="2400">
                <a:solidFill>
                  <a:srgbClr val="00B6FF"/>
                </a:solidFill>
                <a:latin typeface="GJALNQ+MS-UIGothic"/>
                <a:cs typeface="GJALNQ+MS-UIGothic"/>
              </a:rPr>
              <a:t>展中的</a:t>
            </a:r>
          </a:p>
          <a:p>
            <a:pPr marL="203200" marR="0">
              <a:lnSpc>
                <a:spcPts val="2400"/>
              </a:lnSpc>
              <a:spcBef>
                <a:spcPts val="1930"/>
              </a:spcBef>
              <a:spcAft>
                <a:spcPct val="0"/>
              </a:spcAft>
            </a:pPr>
            <a:r>
              <a:rPr sz="2400">
                <a:solidFill>
                  <a:srgbClr val="00B6FF"/>
                </a:solidFill>
                <a:latin typeface="GJALNQ+MS-UIGothic"/>
                <a:cs typeface="GJALNQ+MS-UIGothic"/>
              </a:rPr>
              <a:t>作用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381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6FF"/>
                </a:solidFill>
                <a:latin typeface="GJALNQ+MS-UIGothic"/>
                <a:cs typeface="GJALNQ+MS-UIGothic"/>
              </a:rPr>
              <a:t>神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经调节</a:t>
            </a:r>
            <a:r>
              <a:rPr sz="3000">
                <a:solidFill>
                  <a:srgbClr val="00B6FF"/>
                </a:solidFill>
                <a:latin typeface="GJALNQ+MS-UIGothic"/>
                <a:cs typeface="GJALNQ+MS-UIGothic"/>
              </a:rPr>
              <a:t>的定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义</a:t>
            </a:r>
            <a:r>
              <a:rPr sz="3000">
                <a:solidFill>
                  <a:srgbClr val="00B6FF"/>
                </a:solidFill>
                <a:latin typeface="GJALNQ+MS-UIGothic"/>
                <a:cs typeface="GJALNQ+MS-UIGothic"/>
              </a:rPr>
              <a:t>与特点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55319" y="1473196"/>
            <a:ext cx="6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00B6FF"/>
                </a:solidFill>
                <a:latin typeface="GJALNQ+MS-UIGothic"/>
                <a:cs typeface="GJALNQ+MS-UIGothic"/>
              </a:rPr>
              <a:t>定</a:t>
            </a:r>
            <a:r>
              <a:rPr sz="1550">
                <a:solidFill>
                  <a:srgbClr val="00B6FF"/>
                </a:solidFill>
                <a:latin typeface="SimSun"/>
                <a:cs typeface="SimSun"/>
              </a:rPr>
              <a:t>义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693419" y="4044946"/>
            <a:ext cx="6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FFFFFF"/>
                </a:solidFill>
                <a:latin typeface="GJALNQ+MS-UIGothic"/>
                <a:cs typeface="GJALNQ+MS-UIGothic"/>
              </a:rPr>
              <a:t>特点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693419" y="4451838"/>
            <a:ext cx="3088444" cy="135445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GJALNQ+MS-UIGothic"/>
                <a:cs typeface="GJALNQ+MS-UIGothic"/>
              </a:rPr>
              <a:t>神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经调节</a:t>
            </a:r>
            <a:r>
              <a:rPr sz="1350">
                <a:solidFill>
                  <a:srgbClr val="FFFFFF"/>
                </a:solidFill>
                <a:latin typeface="GJALNQ+MS-UIGothic"/>
                <a:cs typeface="GJALNQ+MS-UIGothic"/>
              </a:rPr>
              <a:t>具有快速、准确、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协调</a:t>
            </a:r>
            <a:r>
              <a:rPr sz="1350">
                <a:solidFill>
                  <a:srgbClr val="FFFFFF"/>
                </a:solidFill>
                <a:latin typeface="GJALNQ+MS-UIGothic"/>
                <a:cs typeface="GJALNQ+MS-UIGothic"/>
              </a:rPr>
              <a:t>和灵</a:t>
            </a:r>
          </a:p>
          <a:p>
            <a:pPr marL="0" marR="0">
              <a:lnSpc>
                <a:spcPts val="1350"/>
              </a:lnSpc>
              <a:spcBef>
                <a:spcPts val="1079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GJALNQ+MS-UIGothic"/>
                <a:cs typeface="GJALNQ+MS-UIGothic"/>
              </a:rPr>
              <a:t>活的特点，能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够</a:t>
            </a:r>
            <a:r>
              <a:rPr sz="1350">
                <a:solidFill>
                  <a:srgbClr val="FFFFFF"/>
                </a:solidFill>
                <a:latin typeface="GJALNQ+MS-UIGothic"/>
                <a:cs typeface="GJALNQ+MS-UIGothic"/>
              </a:rPr>
              <a:t>快速地响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应</a:t>
            </a:r>
            <a:r>
              <a:rPr sz="1350">
                <a:solidFill>
                  <a:srgbClr val="FFFFFF"/>
                </a:solidFill>
                <a:latin typeface="GJALNQ+MS-UIGothic"/>
                <a:cs typeface="GJALNQ+MS-UIGothic"/>
              </a:rPr>
              <a:t>外界刺激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GJALNQ+MS-UIGothic"/>
                <a:cs typeface="GJALNQ+MS-UIGothic"/>
              </a:rPr>
              <a:t>和内部需求，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对</a:t>
            </a:r>
            <a:r>
              <a:rPr sz="1350">
                <a:solidFill>
                  <a:srgbClr val="FFFFFF"/>
                </a:solidFill>
                <a:latin typeface="GJALNQ+MS-UIGothic"/>
                <a:cs typeface="GJALNQ+MS-UIGothic"/>
              </a:rPr>
              <a:t>机体的生理活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动进</a:t>
            </a:r>
            <a:r>
              <a:rPr sz="1350">
                <a:solidFill>
                  <a:srgbClr val="FFFFFF"/>
                </a:solidFill>
                <a:latin typeface="GJALNQ+MS-UIGothic"/>
                <a:cs typeface="GJALNQ+MS-UIGothic"/>
              </a:rPr>
              <a:t>行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GJALNQ+MS-UIGothic"/>
                <a:cs typeface="GJALNQ+MS-UIGothic"/>
              </a:rPr>
              <a:t>精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细</a:t>
            </a:r>
            <a:r>
              <a:rPr sz="1350">
                <a:solidFill>
                  <a:srgbClr val="FFFFFF"/>
                </a:solidFill>
                <a:latin typeface="GJALNQ+MS-UIGothic"/>
                <a:cs typeface="GJALNQ+MS-UIGothic"/>
              </a:rPr>
              <a:t>的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调</a:t>
            </a:r>
            <a:r>
              <a:rPr sz="1350">
                <a:solidFill>
                  <a:srgbClr val="FFFFFF"/>
                </a:solidFill>
                <a:latin typeface="GJALNQ+MS-UIGothic"/>
                <a:cs typeface="GJALNQ+MS-UIGothic"/>
              </a:rPr>
              <a:t>控。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381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6FF"/>
                </a:solidFill>
                <a:latin typeface="GJALNQ+MS-UIGothic"/>
                <a:cs typeface="GJALNQ+MS-UIGothic"/>
              </a:rPr>
              <a:t>体液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调节</a:t>
            </a:r>
            <a:r>
              <a:rPr sz="3000">
                <a:solidFill>
                  <a:srgbClr val="00B6FF"/>
                </a:solidFill>
                <a:latin typeface="GJALNQ+MS-UIGothic"/>
                <a:cs typeface="GJALNQ+MS-UIGothic"/>
              </a:rPr>
              <a:t>的定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义</a:t>
            </a:r>
            <a:r>
              <a:rPr sz="3000">
                <a:solidFill>
                  <a:srgbClr val="00B6FF"/>
                </a:solidFill>
                <a:latin typeface="GJALNQ+MS-UIGothic"/>
                <a:cs typeface="GJALNQ+MS-UIGothic"/>
              </a:rPr>
              <a:t>与特点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385559" y="1691163"/>
            <a:ext cx="890778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14">
                <a:solidFill>
                  <a:srgbClr val="00B6FF"/>
                </a:solidFill>
                <a:latin typeface="GJALNQ+MS-UIGothic"/>
                <a:cs typeface="GJALNQ+MS-UIGothic"/>
              </a:rPr>
              <a:t>定</a:t>
            </a:r>
            <a:r>
              <a:rPr sz="2000">
                <a:solidFill>
                  <a:srgbClr val="00B6FF"/>
                </a:solidFill>
                <a:latin typeface="SimSun"/>
                <a:cs typeface="SimSun"/>
              </a:rPr>
              <a:t>义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6385559" y="4208938"/>
            <a:ext cx="890778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14">
                <a:solidFill>
                  <a:srgbClr val="00B6FF"/>
                </a:solidFill>
                <a:latin typeface="GJALNQ+MS-UIGothic"/>
                <a:cs typeface="GJALNQ+MS-UIGothic"/>
              </a:rPr>
              <a:t>特点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61341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6FF"/>
                </a:solidFill>
                <a:latin typeface="GJALNQ+MS-UIGothic"/>
                <a:cs typeface="GJALNQ+MS-UIGothic"/>
              </a:rPr>
              <a:t>神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经调节</a:t>
            </a:r>
            <a:r>
              <a:rPr sz="3000">
                <a:solidFill>
                  <a:srgbClr val="00B6FF"/>
                </a:solidFill>
                <a:latin typeface="GJALNQ+MS-UIGothic"/>
                <a:cs typeface="GJALNQ+MS-UIGothic"/>
              </a:rPr>
              <a:t>与体液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调节</a:t>
            </a:r>
            <a:r>
              <a:rPr sz="3000">
                <a:solidFill>
                  <a:srgbClr val="00B6FF"/>
                </a:solidFill>
                <a:latin typeface="GJALNQ+MS-UIGothic"/>
                <a:cs typeface="GJALNQ+MS-UIGothic"/>
              </a:rPr>
              <a:t>的相互关系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536690" y="1577340"/>
            <a:ext cx="1119428" cy="379222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600"/>
              </a:lnSpc>
              <a:spcBef>
                <a:spcPct val="0"/>
              </a:spcBef>
              <a:spcAft>
                <a:spcPct val="0"/>
              </a:spcAft>
            </a:pPr>
            <a:r>
              <a:rPr sz="1600">
                <a:solidFill>
                  <a:srgbClr val="00B6FF"/>
                </a:solidFill>
                <a:latin typeface="GJALNQ+MS-UIGothic"/>
                <a:cs typeface="GJALNQ+MS-UIGothic"/>
              </a:rPr>
              <a:t>相互依</a:t>
            </a:r>
            <a:r>
              <a:rPr sz="1600">
                <a:solidFill>
                  <a:srgbClr val="00B6FF"/>
                </a:solidFill>
                <a:latin typeface="SimSun"/>
                <a:cs typeface="SimSun"/>
              </a:rPr>
              <a:t>赖</a:t>
            </a:r>
          </a:p>
          <a:p>
            <a:pPr marL="0" marR="0">
              <a:lnSpc>
                <a:spcPts val="1600"/>
              </a:lnSpc>
              <a:spcBef>
                <a:spcPts val="11404"/>
              </a:spcBef>
              <a:spcAft>
                <a:spcPct val="0"/>
              </a:spcAft>
            </a:pPr>
            <a:r>
              <a:rPr sz="1600">
                <a:solidFill>
                  <a:srgbClr val="00B6FF"/>
                </a:solidFill>
                <a:latin typeface="GJALNQ+MS-UIGothic"/>
                <a:cs typeface="GJALNQ+MS-UIGothic"/>
              </a:rPr>
              <a:t>相互影响</a:t>
            </a:r>
          </a:p>
          <a:p>
            <a:pPr marL="0" marR="0">
              <a:lnSpc>
                <a:spcPts val="1600"/>
              </a:lnSpc>
              <a:spcBef>
                <a:spcPts val="11255"/>
              </a:spcBef>
              <a:spcAft>
                <a:spcPct val="0"/>
              </a:spcAft>
            </a:pPr>
            <a:r>
              <a:rPr sz="1600">
                <a:solidFill>
                  <a:srgbClr val="00B6FF"/>
                </a:solidFill>
                <a:latin typeface="GJALNQ+MS-UIGothic"/>
                <a:cs typeface="GJALNQ+MS-UIGothic"/>
              </a:rPr>
              <a:t>相互</a:t>
            </a:r>
            <a:r>
              <a:rPr sz="1600">
                <a:solidFill>
                  <a:srgbClr val="00B6FF"/>
                </a:solidFill>
                <a:latin typeface="SimSun"/>
                <a:cs typeface="SimSun"/>
              </a:rPr>
              <a:t>补</a:t>
            </a:r>
            <a:r>
              <a:rPr sz="1600">
                <a:solidFill>
                  <a:srgbClr val="00B6FF"/>
                </a:solidFill>
                <a:latin typeface="GJALNQ+MS-UIGothic"/>
                <a:cs typeface="GJALNQ+MS-UIGothic"/>
              </a:rPr>
              <a:t>充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52578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6FF"/>
                </a:solidFill>
                <a:latin typeface="GJALNQ+MS-UIGothic"/>
                <a:cs typeface="GJALNQ+MS-UIGothic"/>
              </a:rPr>
              <a:t>神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经调节对</a:t>
            </a:r>
            <a:r>
              <a:rPr sz="3000">
                <a:solidFill>
                  <a:srgbClr val="00B6FF"/>
                </a:solidFill>
                <a:latin typeface="GJALNQ+MS-UIGothic"/>
                <a:cs typeface="GJALNQ+MS-UIGothic"/>
              </a:rPr>
              <a:t>激素分泌的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调</a:t>
            </a:r>
            <a:r>
              <a:rPr sz="3000">
                <a:solidFill>
                  <a:srgbClr val="00B6FF"/>
                </a:solidFill>
                <a:latin typeface="GJALNQ+MS-UIGothic"/>
                <a:cs typeface="GJALNQ+MS-UIGothic"/>
              </a:rPr>
              <a:t>控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3140075" y="1577078"/>
            <a:ext cx="6812574" cy="488342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62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GJALNQ+MS-UIGothic"/>
                <a:cs typeface="GJALNQ+MS-UIGothic"/>
              </a:rPr>
              <a:t>神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经调节</a:t>
            </a:r>
            <a:r>
              <a:rPr sz="1500">
                <a:solidFill>
                  <a:srgbClr val="FFFFFF"/>
                </a:solidFill>
                <a:latin typeface="GJALNQ+MS-UIGothic"/>
                <a:cs typeface="GJALNQ+MS-UIGothic"/>
              </a:rPr>
              <a:t>通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过</a:t>
            </a:r>
            <a:r>
              <a:rPr sz="1500">
                <a:solidFill>
                  <a:srgbClr val="FFFFFF"/>
                </a:solidFill>
                <a:latin typeface="GJALNQ+MS-UIGothic"/>
                <a:cs typeface="GJALNQ+MS-UIGothic"/>
              </a:rPr>
              <a:t>下丘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脑</a:t>
            </a:r>
            <a:r>
              <a:rPr sz="1500">
                <a:solidFill>
                  <a:srgbClr val="FFFFFF"/>
                </a:solidFill>
                <a:latin typeface="TDJCRA+WKQEQH+MicrosoftYaHei"/>
                <a:cs typeface="TDJCRA+WKQEQH+MicrosoftYaHei"/>
              </a:rPr>
              <a:t>-</a:t>
            </a:r>
            <a:r>
              <a:rPr sz="1500">
                <a:solidFill>
                  <a:srgbClr val="FFFFFF"/>
                </a:solidFill>
                <a:latin typeface="GJALNQ+MS-UIGothic"/>
                <a:cs typeface="GJALNQ+MS-UIGothic"/>
              </a:rPr>
              <a:t>垂体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轴对</a:t>
            </a:r>
            <a:r>
              <a:rPr sz="1500">
                <a:solidFill>
                  <a:srgbClr val="FFFFFF"/>
                </a:solidFill>
                <a:latin typeface="GJALNQ+MS-UIGothic"/>
                <a:cs typeface="GJALNQ+MS-UIGothic"/>
              </a:rPr>
              <a:t>激素分泌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进</a:t>
            </a:r>
            <a:r>
              <a:rPr sz="1500">
                <a:solidFill>
                  <a:srgbClr val="FFFFFF"/>
                </a:solidFill>
                <a:latin typeface="GJALNQ+MS-UIGothic"/>
                <a:cs typeface="GJALNQ+MS-UIGothic"/>
              </a:rPr>
              <a:t>行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调</a:t>
            </a:r>
            <a:r>
              <a:rPr sz="1500">
                <a:solidFill>
                  <a:srgbClr val="FFFFFF"/>
                </a:solidFill>
                <a:latin typeface="GJALNQ+MS-UIGothic"/>
                <a:cs typeface="GJALNQ+MS-UIGothic"/>
              </a:rPr>
              <a:t>控，例如通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过</a:t>
            </a:r>
            <a:r>
              <a:rPr sz="1500">
                <a:solidFill>
                  <a:srgbClr val="FFFFFF"/>
                </a:solidFill>
                <a:latin typeface="GJALNQ+MS-UIGothic"/>
                <a:cs typeface="GJALNQ+MS-UIGothic"/>
              </a:rPr>
              <a:t>促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肾</a:t>
            </a:r>
            <a:r>
              <a:rPr sz="1500">
                <a:solidFill>
                  <a:srgbClr val="FFFFFF"/>
                </a:solidFill>
                <a:latin typeface="GJALNQ+MS-UIGothic"/>
                <a:cs typeface="GJALNQ+MS-UIGothic"/>
              </a:rPr>
              <a:t>上腺皮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3140075" y="1851397"/>
            <a:ext cx="6373986" cy="488342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62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质</a:t>
            </a:r>
            <a:r>
              <a:rPr sz="1500">
                <a:solidFill>
                  <a:srgbClr val="FFFFFF"/>
                </a:solidFill>
                <a:latin typeface="GJALNQ+MS-UIGothic"/>
                <a:cs typeface="GJALNQ+MS-UIGothic"/>
              </a:rPr>
              <a:t>激素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释</a:t>
            </a:r>
            <a:r>
              <a:rPr sz="1500">
                <a:solidFill>
                  <a:srgbClr val="FFFFFF"/>
                </a:solidFill>
                <a:latin typeface="GJALNQ+MS-UIGothic"/>
                <a:cs typeface="GJALNQ+MS-UIGothic"/>
              </a:rPr>
              <a:t>放激素（</a:t>
            </a:r>
            <a:r>
              <a:rPr sz="1500">
                <a:solidFill>
                  <a:srgbClr val="FFFFFF"/>
                </a:solidFill>
                <a:latin typeface="TDJCRA+WKQEQH+MicrosoftYaHei"/>
                <a:cs typeface="TDJCRA+WKQEQH+MicrosoftYaHei"/>
              </a:rPr>
              <a:t>CRH</a:t>
            </a:r>
            <a:r>
              <a:rPr sz="1500">
                <a:solidFill>
                  <a:srgbClr val="FFFFFF"/>
                </a:solidFill>
                <a:latin typeface="GJALNQ+MS-UIGothic"/>
                <a:cs typeface="GJALNQ+MS-UIGothic"/>
              </a:rPr>
              <a:t>）和促甲状腺激素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释</a:t>
            </a:r>
            <a:r>
              <a:rPr sz="1500">
                <a:solidFill>
                  <a:srgbClr val="FFFFFF"/>
                </a:solidFill>
                <a:latin typeface="GJALNQ+MS-UIGothic"/>
                <a:cs typeface="GJALNQ+MS-UIGothic"/>
              </a:rPr>
              <a:t>放激素（</a:t>
            </a:r>
            <a:r>
              <a:rPr sz="1500">
                <a:solidFill>
                  <a:srgbClr val="FFFFFF"/>
                </a:solidFill>
                <a:latin typeface="TDJCRA+WKQEQH+MicrosoftYaHei"/>
                <a:cs typeface="TDJCRA+WKQEQH+MicrosoftYaHei"/>
              </a:rPr>
              <a:t>TRH</a:t>
            </a:r>
            <a:r>
              <a:rPr sz="1500">
                <a:solidFill>
                  <a:srgbClr val="FFFFFF"/>
                </a:solidFill>
                <a:latin typeface="GJALNQ+MS-UIGothic"/>
                <a:cs typeface="GJALNQ+MS-UIGothic"/>
              </a:rPr>
              <a:t>）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调节肾</a:t>
            </a:r>
            <a:r>
              <a:rPr sz="1500">
                <a:solidFill>
                  <a:srgbClr val="FFFFFF"/>
                </a:solidFill>
                <a:latin typeface="GJALNQ+MS-UIGothic"/>
                <a:cs typeface="GJALNQ+MS-UIGothic"/>
              </a:rPr>
              <a:t>上腺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3140075" y="2125718"/>
            <a:ext cx="2126753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GJALNQ+MS-UIGothic"/>
                <a:cs typeface="GJALNQ+MS-UIGothic"/>
              </a:rPr>
              <a:t>和甲状腺激素的分泌。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3040379" y="3358252"/>
            <a:ext cx="6789613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GJALNQ+MS-UIGothic"/>
                <a:cs typeface="GJALNQ+MS-UIGothic"/>
              </a:rPr>
              <a:t>神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经</a:t>
            </a:r>
            <a:r>
              <a:rPr sz="1500">
                <a:solidFill>
                  <a:srgbClr val="FFFFFF"/>
                </a:solidFill>
                <a:latin typeface="GJALNQ+MS-UIGothic"/>
                <a:cs typeface="GJALNQ+MS-UIGothic"/>
              </a:rPr>
              <a:t>元通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过释</a:t>
            </a:r>
            <a:r>
              <a:rPr sz="1500">
                <a:solidFill>
                  <a:srgbClr val="FFFFFF"/>
                </a:solidFill>
                <a:latin typeface="GJALNQ+MS-UIGothic"/>
                <a:cs typeface="GJALNQ+MS-UIGothic"/>
              </a:rPr>
              <a:t>放神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经递质</a:t>
            </a:r>
            <a:r>
              <a:rPr sz="1500">
                <a:solidFill>
                  <a:srgbClr val="FFFFFF"/>
                </a:solidFill>
                <a:latin typeface="GJALNQ+MS-UIGothic"/>
                <a:cs typeface="GJALNQ+MS-UIGothic"/>
              </a:rPr>
              <a:t>，如去甲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肾</a:t>
            </a:r>
            <a:r>
              <a:rPr sz="1500">
                <a:solidFill>
                  <a:srgbClr val="FFFFFF"/>
                </a:solidFill>
                <a:latin typeface="GJALNQ+MS-UIGothic"/>
                <a:cs typeface="GJALNQ+MS-UIGothic"/>
              </a:rPr>
              <a:t>上腺素和多巴胺，影响激素的分泌。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3140075" y="5140063"/>
            <a:ext cx="6717729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GJALNQ+MS-UIGothic"/>
                <a:cs typeface="GJALNQ+MS-UIGothic"/>
              </a:rPr>
              <a:t>神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经调节还</a:t>
            </a:r>
            <a:r>
              <a:rPr sz="1500">
                <a:solidFill>
                  <a:srgbClr val="FFFFFF"/>
                </a:solidFill>
                <a:latin typeface="GJALNQ+MS-UIGothic"/>
                <a:cs typeface="GJALNQ+MS-UIGothic"/>
              </a:rPr>
              <a:t>影响胰腺的分泌，通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过</a:t>
            </a:r>
            <a:r>
              <a:rPr sz="1500">
                <a:solidFill>
                  <a:srgbClr val="FFFFFF"/>
                </a:solidFill>
                <a:latin typeface="GJALNQ+MS-UIGothic"/>
                <a:cs typeface="GJALNQ+MS-UIGothic"/>
              </a:rPr>
              <a:t>迷走神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经</a:t>
            </a:r>
            <a:r>
              <a:rPr sz="1500">
                <a:solidFill>
                  <a:srgbClr val="FFFFFF"/>
                </a:solidFill>
                <a:latin typeface="GJALNQ+MS-UIGothic"/>
                <a:cs typeface="GJALNQ+MS-UIGothic"/>
              </a:rPr>
              <a:t>刺激胰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岛</a:t>
            </a:r>
            <a:r>
              <a:rPr sz="1500">
                <a:solidFill>
                  <a:srgbClr val="FFFFFF"/>
                </a:solidFill>
                <a:latin typeface="GJALNQ+MS-UIGothic"/>
                <a:cs typeface="GJALNQ+MS-UIGothic"/>
              </a:rPr>
              <a:t>素和胰高血糖素的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3140075" y="5414383"/>
            <a:ext cx="793253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GJALNQ+MS-UIGothic"/>
                <a:cs typeface="GJALNQ+MS-UIGothic"/>
              </a:rPr>
              <a:t>分泌。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52578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6FF"/>
                </a:solidFill>
                <a:latin typeface="GJALNQ+MS-UIGothic"/>
                <a:cs typeface="GJALNQ+MS-UIGothic"/>
              </a:rPr>
              <a:t>神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经调节对</a:t>
            </a:r>
            <a:r>
              <a:rPr sz="3000">
                <a:solidFill>
                  <a:srgbClr val="00B6FF"/>
                </a:solidFill>
                <a:latin typeface="GJALNQ+MS-UIGothic"/>
                <a:cs typeface="GJALNQ+MS-UIGothic"/>
              </a:rPr>
              <a:t>体液平衡的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调节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059180" y="2235572"/>
            <a:ext cx="3505200" cy="11620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GJALNQ+MS-UIGothic"/>
                <a:cs typeface="GJALNQ+MS-UIGothic"/>
              </a:rPr>
              <a:t>神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经调节</a:t>
            </a:r>
            <a:r>
              <a:rPr sz="1500">
                <a:solidFill>
                  <a:srgbClr val="FFFDFD"/>
                </a:solidFill>
                <a:latin typeface="GJALNQ+MS-UIGothic"/>
                <a:cs typeface="GJALNQ+MS-UIGothic"/>
              </a:rPr>
              <a:t>在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维</a:t>
            </a:r>
            <a:r>
              <a:rPr sz="1500">
                <a:solidFill>
                  <a:srgbClr val="FFFDFD"/>
                </a:solidFill>
                <a:latin typeface="GJALNQ+MS-UIGothic"/>
                <a:cs typeface="GJALNQ+MS-UIGothic"/>
              </a:rPr>
              <a:t>持体液平衡中起重要作</a:t>
            </a:r>
          </a:p>
          <a:p>
            <a:pPr marL="0" marR="0">
              <a:lnSpc>
                <a:spcPts val="1562"/>
              </a:lnSpc>
              <a:spcBef>
                <a:spcPts val="1137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GJALNQ+MS-UIGothic"/>
                <a:cs typeface="GJALNQ+MS-UIGothic"/>
              </a:rPr>
              <a:t>用，例如通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过调节</a:t>
            </a:r>
            <a:r>
              <a:rPr sz="1500">
                <a:solidFill>
                  <a:srgbClr val="FFFDFD"/>
                </a:solidFill>
                <a:latin typeface="GJALNQ+MS-UIGothic"/>
                <a:cs typeface="GJALNQ+MS-UIGothic"/>
              </a:rPr>
              <a:t>抗利尿激素（</a:t>
            </a:r>
            <a:r>
              <a:rPr sz="1500">
                <a:solidFill>
                  <a:srgbClr val="FFFDFD"/>
                </a:solidFill>
                <a:latin typeface="TDJCRA+WKQEQH+MicrosoftYaHei"/>
                <a:cs typeface="TDJCRA+WKQEQH+MicrosoftYaHei"/>
              </a:rPr>
              <a:t>ADH</a:t>
            </a:r>
            <a:r>
              <a:rPr sz="1500">
                <a:solidFill>
                  <a:srgbClr val="FFFDFD"/>
                </a:solidFill>
                <a:latin typeface="GJALNQ+MS-UIGothic"/>
                <a:cs typeface="GJALNQ+MS-UIGothic"/>
              </a:rPr>
              <a:t>）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GJALNQ+MS-UIGothic"/>
                <a:cs typeface="GJALNQ+MS-UIGothic"/>
              </a:rPr>
              <a:t>的分泌来控制水的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摄</a:t>
            </a:r>
            <a:r>
              <a:rPr sz="1500">
                <a:solidFill>
                  <a:srgbClr val="FFFDFD"/>
                </a:solidFill>
                <a:latin typeface="GJALNQ+MS-UIGothic"/>
                <a:cs typeface="GJALNQ+MS-UIGothic"/>
              </a:rPr>
              <a:t>入和排出。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7966709" y="2235572"/>
            <a:ext cx="3395662" cy="11620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GJALNQ+MS-UIGothic"/>
                <a:cs typeface="GJALNQ+MS-UIGothic"/>
              </a:rPr>
              <a:t>自主神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经</a:t>
            </a:r>
            <a:r>
              <a:rPr sz="1500">
                <a:solidFill>
                  <a:srgbClr val="FFFDFD"/>
                </a:solidFill>
                <a:latin typeface="GJALNQ+MS-UIGothic"/>
                <a:cs typeface="GJALNQ+MS-UIGothic"/>
              </a:rPr>
              <a:t>系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统</a:t>
            </a:r>
            <a:r>
              <a:rPr sz="1500">
                <a:solidFill>
                  <a:srgbClr val="FFFDFD"/>
                </a:solidFill>
                <a:latin typeface="GJALNQ+MS-UIGothic"/>
                <a:cs typeface="GJALNQ+MS-UIGothic"/>
              </a:rPr>
              <a:t>（交感神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经</a:t>
            </a:r>
            <a:r>
              <a:rPr sz="1500">
                <a:solidFill>
                  <a:srgbClr val="FFFDFD"/>
                </a:solidFill>
                <a:latin typeface="GJALNQ+MS-UIGothic"/>
                <a:cs typeface="GJALNQ+MS-UIGothic"/>
              </a:rPr>
              <a:t>和副交感神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经</a:t>
            </a:r>
            <a:r>
              <a:rPr sz="1500">
                <a:solidFill>
                  <a:srgbClr val="FFFDFD"/>
                </a:solidFill>
                <a:latin typeface="GJALNQ+MS-UIGothic"/>
                <a:cs typeface="GJALNQ+MS-UIGothic"/>
              </a:rPr>
              <a:t>）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对肾脏</a:t>
            </a:r>
            <a:r>
              <a:rPr sz="1500">
                <a:solidFill>
                  <a:srgbClr val="FFFDFD"/>
                </a:solidFill>
                <a:latin typeface="GJALNQ+MS-UIGothic"/>
                <a:cs typeface="GJALNQ+MS-UIGothic"/>
              </a:rPr>
              <a:t>、皮肤和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肠</a:t>
            </a:r>
            <a:r>
              <a:rPr sz="1500">
                <a:solidFill>
                  <a:srgbClr val="FFFDFD"/>
                </a:solidFill>
                <a:latin typeface="GJALNQ+MS-UIGothic"/>
                <a:cs typeface="GJALNQ+MS-UIGothic"/>
              </a:rPr>
              <a:t>道等器官的功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GJALNQ+MS-UIGothic"/>
                <a:cs typeface="GJALNQ+MS-UIGothic"/>
              </a:rPr>
              <a:t>能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进</a:t>
            </a:r>
            <a:r>
              <a:rPr sz="1500">
                <a:solidFill>
                  <a:srgbClr val="FFFDFD"/>
                </a:solidFill>
                <a:latin typeface="GJALNQ+MS-UIGothic"/>
                <a:cs typeface="GJALNQ+MS-UIGothic"/>
              </a:rPr>
              <a:t>行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调节</a:t>
            </a:r>
            <a:r>
              <a:rPr sz="1500">
                <a:solidFill>
                  <a:srgbClr val="FFFDFD"/>
                </a:solidFill>
                <a:latin typeface="GJALNQ+MS-UIGothic"/>
                <a:cs typeface="GJALNQ+MS-UIGothic"/>
              </a:rPr>
              <a:t>，以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维</a:t>
            </a:r>
            <a:r>
              <a:rPr sz="1500">
                <a:solidFill>
                  <a:srgbClr val="FFFDFD"/>
                </a:solidFill>
                <a:latin typeface="GJALNQ+MS-UIGothic"/>
                <a:cs typeface="GJALNQ+MS-UIGothic"/>
              </a:rPr>
              <a:t>持体液平衡。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4572000" y="4550783"/>
            <a:ext cx="3431604" cy="8191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GJALNQ+MS-UIGothic"/>
                <a:cs typeface="GJALNQ+MS-UIGothic"/>
              </a:rPr>
              <a:t>神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经调节还</a:t>
            </a:r>
            <a:r>
              <a:rPr sz="1500">
                <a:solidFill>
                  <a:srgbClr val="FFFDFD"/>
                </a:solidFill>
                <a:latin typeface="GJALNQ+MS-UIGothic"/>
                <a:cs typeface="GJALNQ+MS-UIGothic"/>
              </a:rPr>
              <a:t>影响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醛</a:t>
            </a:r>
            <a:r>
              <a:rPr sz="1500">
                <a:solidFill>
                  <a:srgbClr val="FFFDFD"/>
                </a:solidFill>
                <a:latin typeface="GJALNQ+MS-UIGothic"/>
                <a:cs typeface="GJALNQ+MS-UIGothic"/>
              </a:rPr>
              <a:t>固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酮</a:t>
            </a:r>
            <a:r>
              <a:rPr sz="1500">
                <a:solidFill>
                  <a:srgbClr val="FFFDFD"/>
                </a:solidFill>
                <a:latin typeface="GJALNQ+MS-UIGothic"/>
                <a:cs typeface="GJALNQ+MS-UIGothic"/>
              </a:rPr>
              <a:t>的分泌，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调节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钠</a:t>
            </a:r>
            <a:r>
              <a:rPr sz="1500">
                <a:solidFill>
                  <a:srgbClr val="FFFDFD"/>
                </a:solidFill>
                <a:latin typeface="GJALNQ+MS-UIGothic"/>
                <a:cs typeface="GJALNQ+MS-UIGothic"/>
              </a:rPr>
              <a:t>和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钾</a:t>
            </a:r>
            <a:r>
              <a:rPr sz="1500">
                <a:solidFill>
                  <a:srgbClr val="FFFDFD"/>
                </a:solidFill>
                <a:latin typeface="GJALNQ+MS-UIGothic"/>
                <a:cs typeface="GJALNQ+MS-UIGothic"/>
              </a:rPr>
              <a:t>的平衡。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52578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6FF"/>
                </a:solidFill>
                <a:latin typeface="GJALNQ+MS-UIGothic"/>
                <a:cs typeface="GJALNQ+MS-UIGothic"/>
              </a:rPr>
              <a:t>神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经调节对</a:t>
            </a:r>
            <a:r>
              <a:rPr sz="3000">
                <a:solidFill>
                  <a:srgbClr val="00B6FF"/>
                </a:solidFill>
                <a:latin typeface="GJALNQ+MS-UIGothic"/>
                <a:cs typeface="GJALNQ+MS-UIGothic"/>
              </a:rPr>
              <a:t>免疫系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统</a:t>
            </a:r>
            <a:r>
              <a:rPr sz="3000">
                <a:solidFill>
                  <a:srgbClr val="00B6FF"/>
                </a:solidFill>
                <a:latin typeface="GJALNQ+MS-UIGothic"/>
                <a:cs typeface="GJALNQ+MS-UIGothic"/>
              </a:rPr>
              <a:t>的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调</a:t>
            </a:r>
            <a:r>
              <a:rPr sz="3000">
                <a:solidFill>
                  <a:srgbClr val="00B6FF"/>
                </a:solidFill>
                <a:latin typeface="GJALNQ+MS-UIGothic"/>
                <a:cs typeface="GJALNQ+MS-UIGothic"/>
              </a:rPr>
              <a:t>控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883285" y="4651747"/>
            <a:ext cx="3138933" cy="102489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GJALNQ+MS-UIGothic"/>
                <a:cs typeface="GJALNQ+MS-UIGothic"/>
              </a:rPr>
              <a:t>神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经调节</a:t>
            </a:r>
            <a:r>
              <a:rPr sz="1500">
                <a:solidFill>
                  <a:srgbClr val="FFFFFF"/>
                </a:solidFill>
                <a:latin typeface="GJALNQ+MS-UIGothic"/>
                <a:cs typeface="GJALNQ+MS-UIGothic"/>
              </a:rPr>
              <a:t>通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过释</a:t>
            </a:r>
            <a:r>
              <a:rPr sz="1500">
                <a:solidFill>
                  <a:srgbClr val="FFFFFF"/>
                </a:solidFill>
                <a:latin typeface="GJALNQ+MS-UIGothic"/>
                <a:cs typeface="GJALNQ+MS-UIGothic"/>
              </a:rPr>
              <a:t>放免疫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调节</a:t>
            </a:r>
            <a:r>
              <a:rPr sz="1500">
                <a:solidFill>
                  <a:srgbClr val="FFFFFF"/>
                </a:solidFill>
                <a:latin typeface="GJALNQ+MS-UIGothic"/>
                <a:cs typeface="GJALNQ+MS-UIGothic"/>
              </a:rPr>
              <a:t>神</a:t>
            </a:r>
          </a:p>
          <a:p>
            <a:pPr marL="0" marR="0">
              <a:lnSpc>
                <a:spcPts val="1562"/>
              </a:lnSpc>
              <a:spcBef>
                <a:spcPts val="597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经递质</a:t>
            </a:r>
            <a:r>
              <a:rPr sz="1500">
                <a:solidFill>
                  <a:srgbClr val="FFFFFF"/>
                </a:solidFill>
                <a:latin typeface="GJALNQ+MS-UIGothic"/>
                <a:cs typeface="GJALNQ+MS-UIGothic"/>
              </a:rPr>
              <a:t>，如儿茶酚胺和</a:t>
            </a:r>
            <a:r>
              <a:rPr sz="1500">
                <a:solidFill>
                  <a:srgbClr val="FFFFFF"/>
                </a:solidFill>
                <a:latin typeface="TDJCRA+WKQEQH+MicrosoftYaHei"/>
                <a:cs typeface="TDJCRA+WKQEQH+MicrosoftYaHei"/>
              </a:rPr>
              <a:t>5-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羟</a:t>
            </a:r>
            <a:r>
              <a:rPr sz="1500">
                <a:solidFill>
                  <a:srgbClr val="FFFFFF"/>
                </a:solidFill>
                <a:latin typeface="GJALNQ+MS-UIGothic"/>
                <a:cs typeface="GJALNQ+MS-UIGothic"/>
              </a:rPr>
              <a:t>色</a:t>
            </a:r>
          </a:p>
          <a:p>
            <a:pPr marL="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GJALNQ+MS-UIGothic"/>
                <a:cs typeface="GJALNQ+MS-UIGothic"/>
              </a:rPr>
              <a:t>胺，影响免疫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细</a:t>
            </a:r>
            <a:r>
              <a:rPr sz="1500">
                <a:solidFill>
                  <a:srgbClr val="FFFFFF"/>
                </a:solidFill>
                <a:latin typeface="GJALNQ+MS-UIGothic"/>
                <a:cs typeface="GJALNQ+MS-UIGothic"/>
              </a:rPr>
              <a:t>胞的活性和功能。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809490" y="4651747"/>
            <a:ext cx="2847975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GJALNQ+MS-UIGothic"/>
                <a:cs typeface="GJALNQ+MS-UIGothic"/>
              </a:rPr>
              <a:t>交感神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经</a:t>
            </a:r>
            <a:r>
              <a:rPr sz="1500">
                <a:solidFill>
                  <a:srgbClr val="FFFFFF"/>
                </a:solidFill>
                <a:latin typeface="GJALNQ+MS-UIGothic"/>
                <a:cs typeface="GJALNQ+MS-UIGothic"/>
              </a:rPr>
              <a:t>激活可以增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强</a:t>
            </a:r>
            <a:r>
              <a:rPr sz="1500">
                <a:solidFill>
                  <a:srgbClr val="FFFFFF"/>
                </a:solidFill>
                <a:latin typeface="GJALNQ+MS-UIGothic"/>
                <a:cs typeface="GJALNQ+MS-UIGothic"/>
              </a:rPr>
              <a:t>免疫反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733155" y="4651747"/>
            <a:ext cx="2847975" cy="102489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GJALNQ+MS-UIGothic"/>
                <a:cs typeface="GJALNQ+MS-UIGothic"/>
              </a:rPr>
              <a:t>神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经调节还</a:t>
            </a:r>
            <a:r>
              <a:rPr sz="1500">
                <a:solidFill>
                  <a:srgbClr val="FFFFFF"/>
                </a:solidFill>
                <a:latin typeface="GJALNQ+MS-UIGothic"/>
                <a:cs typeface="GJALNQ+MS-UIGothic"/>
              </a:rPr>
              <a:t>影响炎症反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应</a:t>
            </a:r>
            <a:r>
              <a:rPr sz="1500">
                <a:solidFill>
                  <a:srgbClr val="FFFFFF"/>
                </a:solidFill>
                <a:latin typeface="GJALNQ+MS-UIGothic"/>
                <a:cs typeface="GJALNQ+MS-UIGothic"/>
              </a:rPr>
              <a:t>和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组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织</a:t>
            </a:r>
            <a:r>
              <a:rPr sz="1500">
                <a:solidFill>
                  <a:srgbClr val="FFFFFF"/>
                </a:solidFill>
                <a:latin typeface="GJALNQ+MS-UIGothic"/>
                <a:cs typeface="GJALNQ+MS-UIGothic"/>
              </a:rPr>
              <a:t>修复，通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过调</a:t>
            </a:r>
            <a:r>
              <a:rPr sz="1500">
                <a:solidFill>
                  <a:srgbClr val="FFFFFF"/>
                </a:solidFill>
                <a:latin typeface="GJALNQ+MS-UIGothic"/>
                <a:cs typeface="GJALNQ+MS-UIGothic"/>
              </a:rPr>
              <a:t>控免疫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细</a:t>
            </a:r>
            <a:r>
              <a:rPr sz="1500">
                <a:solidFill>
                  <a:srgbClr val="FFFFFF"/>
                </a:solidFill>
                <a:latin typeface="GJALNQ+MS-UIGothic"/>
                <a:cs typeface="GJALNQ+MS-UIGothic"/>
              </a:rPr>
              <a:t>胞的</a:t>
            </a:r>
          </a:p>
          <a:p>
            <a:pPr marL="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GJALNQ+MS-UIGothic"/>
                <a:cs typeface="GJALNQ+MS-UIGothic"/>
              </a:rPr>
              <a:t>活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动</a:t>
            </a:r>
            <a:r>
              <a:rPr sz="1500">
                <a:solidFill>
                  <a:srgbClr val="FFFFFF"/>
                </a:solidFill>
                <a:latin typeface="GJALNQ+MS-UIGothic"/>
                <a:cs typeface="GJALNQ+MS-UIGothic"/>
              </a:rPr>
              <a:t>和炎症介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质</a:t>
            </a:r>
            <a:r>
              <a:rPr sz="1500">
                <a:solidFill>
                  <a:srgbClr val="FFFFFF"/>
                </a:solidFill>
                <a:latin typeface="GJALNQ+MS-UIGothic"/>
                <a:cs typeface="GJALNQ+MS-UIGothic"/>
              </a:rPr>
              <a:t>的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释</a:t>
            </a:r>
            <a:r>
              <a:rPr sz="1500">
                <a:solidFill>
                  <a:srgbClr val="FFFFFF"/>
                </a:solidFill>
                <a:latin typeface="GJALNQ+MS-UIGothic"/>
                <a:cs typeface="GJALNQ+MS-UIGothic"/>
              </a:rPr>
              <a:t>放。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4809490" y="4926068"/>
            <a:ext cx="2774379" cy="75056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应</a:t>
            </a:r>
            <a:r>
              <a:rPr sz="1500">
                <a:solidFill>
                  <a:srgbClr val="FFFFFF"/>
                </a:solidFill>
                <a:latin typeface="GJALNQ+MS-UIGothic"/>
                <a:cs typeface="GJALNQ+MS-UIGothic"/>
              </a:rPr>
              <a:t>，而副交感神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经则</a:t>
            </a:r>
            <a:r>
              <a:rPr sz="1500">
                <a:solidFill>
                  <a:srgbClr val="FFFFFF"/>
                </a:solidFill>
                <a:latin typeface="GJALNQ+MS-UIGothic"/>
                <a:cs typeface="GJALNQ+MS-UIGothic"/>
              </a:rPr>
              <a:t>通常抑制</a:t>
            </a:r>
          </a:p>
          <a:p>
            <a:pPr marL="0" marR="0">
              <a:lnSpc>
                <a:spcPts val="1500"/>
              </a:lnSpc>
              <a:spcBef>
                <a:spcPts val="659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GJALNQ+MS-UIGothic"/>
                <a:cs typeface="GJALNQ+MS-UIGothic"/>
              </a:rPr>
              <a:t>免疫反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应</a:t>
            </a:r>
            <a:r>
              <a:rPr sz="1500">
                <a:solidFill>
                  <a:srgbClr val="FFFFFF"/>
                </a:solidFill>
                <a:latin typeface="GJALNQ+MS-UIGothic"/>
                <a:cs typeface="GJALNQ+MS-UIGothic"/>
              </a:rPr>
              <a:t>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381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6FF"/>
                </a:solidFill>
                <a:latin typeface="GJALNQ+MS-UIGothic"/>
                <a:cs typeface="GJALNQ+MS-UIGothic"/>
              </a:rPr>
              <a:t>激素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对</a:t>
            </a:r>
            <a:r>
              <a:rPr sz="3000">
                <a:solidFill>
                  <a:srgbClr val="00B6FF"/>
                </a:solidFill>
                <a:latin typeface="GJALNQ+MS-UIGothic"/>
                <a:cs typeface="GJALNQ+MS-UIGothic"/>
              </a:rPr>
              <a:t>神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经</a:t>
            </a:r>
            <a:r>
              <a:rPr sz="3000">
                <a:solidFill>
                  <a:srgbClr val="00B6FF"/>
                </a:solidFill>
                <a:latin typeface="GJALNQ+MS-UIGothic"/>
                <a:cs typeface="GJALNQ+MS-UIGothic"/>
              </a:rPr>
              <a:t>系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统</a:t>
            </a:r>
            <a:r>
              <a:rPr sz="3000">
                <a:solidFill>
                  <a:srgbClr val="00B6FF"/>
                </a:solidFill>
                <a:latin typeface="GJALNQ+MS-UIGothic"/>
                <a:cs typeface="GJALNQ+MS-UIGothic"/>
              </a:rPr>
              <a:t>的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调</a:t>
            </a:r>
            <a:r>
              <a:rPr sz="3000">
                <a:solidFill>
                  <a:srgbClr val="00B6FF"/>
                </a:solidFill>
                <a:latin typeface="GJALNQ+MS-UIGothic"/>
                <a:cs typeface="GJALNQ+MS-UIGothic"/>
              </a:rPr>
              <a:t>控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888364" y="4348853"/>
            <a:ext cx="2993454" cy="102488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GJALNQ+MS-UIGothic"/>
                <a:cs typeface="GJALNQ+MS-UIGothic"/>
              </a:rPr>
              <a:t>激素通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过</a:t>
            </a:r>
            <a:r>
              <a:rPr sz="1500">
                <a:solidFill>
                  <a:srgbClr val="FFFFFF"/>
                </a:solidFill>
                <a:latin typeface="GJALNQ+MS-UIGothic"/>
                <a:cs typeface="GJALNQ+MS-UIGothic"/>
              </a:rPr>
              <a:t>血液运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输</a:t>
            </a:r>
            <a:r>
              <a:rPr sz="1500">
                <a:solidFill>
                  <a:srgbClr val="FFFFFF"/>
                </a:solidFill>
                <a:latin typeface="GJALNQ+MS-UIGothic"/>
                <a:cs typeface="GJALNQ+MS-UIGothic"/>
              </a:rPr>
              <a:t>至靶器官，作</a:t>
            </a:r>
          </a:p>
          <a:p>
            <a:pPr marL="0" marR="0">
              <a:lnSpc>
                <a:spcPts val="1500"/>
              </a:lnSpc>
              <a:spcBef>
                <a:spcPts val="659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GJALNQ+MS-UIGothic"/>
                <a:cs typeface="GJALNQ+MS-UIGothic"/>
              </a:rPr>
              <a:t>用于相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应</a:t>
            </a:r>
            <a:r>
              <a:rPr sz="1500">
                <a:solidFill>
                  <a:srgbClr val="FFFFFF"/>
                </a:solidFill>
                <a:latin typeface="GJALNQ+MS-UIGothic"/>
                <a:cs typeface="GJALNQ+MS-UIGothic"/>
              </a:rPr>
              <a:t>的受体，引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发</a:t>
            </a:r>
            <a:r>
              <a:rPr sz="1500">
                <a:solidFill>
                  <a:srgbClr val="FFFFFF"/>
                </a:solidFill>
                <a:latin typeface="GJALNQ+MS-UIGothic"/>
                <a:cs typeface="GJALNQ+MS-UIGothic"/>
              </a:rPr>
              <a:t>一系列生</a:t>
            </a:r>
          </a:p>
          <a:p>
            <a:pPr marL="952500" marR="0">
              <a:lnSpc>
                <a:spcPts val="1500"/>
              </a:lnSpc>
              <a:spcBef>
                <a:spcPts val="61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GJALNQ+MS-UIGothic"/>
                <a:cs typeface="GJALNQ+MS-UIGothic"/>
              </a:rPr>
              <a:t>理反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应</a:t>
            </a:r>
            <a:r>
              <a:rPr sz="1500">
                <a:solidFill>
                  <a:srgbClr val="FFFFFF"/>
                </a:solidFill>
                <a:latin typeface="GJALNQ+MS-UIGothic"/>
                <a:cs typeface="GJALNQ+MS-UIGothic"/>
              </a:rPr>
              <a:t>。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713604" y="4348853"/>
            <a:ext cx="3067050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GJALNQ+MS-UIGothic"/>
                <a:cs typeface="GJALNQ+MS-UIGothic"/>
              </a:rPr>
              <a:t>激素可以影响神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经</a:t>
            </a:r>
            <a:r>
              <a:rPr sz="1500">
                <a:solidFill>
                  <a:srgbClr val="FFFFFF"/>
                </a:solidFill>
                <a:latin typeface="GJALNQ+MS-UIGothic"/>
                <a:cs typeface="GJALNQ+MS-UIGothic"/>
              </a:rPr>
              <a:t>元的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兴奋</a:t>
            </a:r>
            <a:r>
              <a:rPr sz="1500">
                <a:solidFill>
                  <a:srgbClr val="FFFFFF"/>
                </a:solidFill>
                <a:latin typeface="GJALNQ+MS-UIGothic"/>
                <a:cs typeface="GJALNQ+MS-UIGothic"/>
              </a:rPr>
              <a:t>性和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394065" y="4348853"/>
            <a:ext cx="3212529" cy="102488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9525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GJALNQ+MS-UIGothic"/>
                <a:cs typeface="GJALNQ+MS-UIGothic"/>
              </a:rPr>
              <a:t>某些激素如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肾</a:t>
            </a:r>
            <a:r>
              <a:rPr sz="1500">
                <a:solidFill>
                  <a:srgbClr val="FFFFFF"/>
                </a:solidFill>
                <a:latin typeface="GJALNQ+MS-UIGothic"/>
                <a:cs typeface="GJALNQ+MS-UIGothic"/>
              </a:rPr>
              <a:t>上腺素、去甲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肾</a:t>
            </a:r>
            <a:r>
              <a:rPr sz="1500">
                <a:solidFill>
                  <a:srgbClr val="FFFFFF"/>
                </a:solidFill>
                <a:latin typeface="GJALNQ+MS-UIGothic"/>
                <a:cs typeface="GJALNQ+MS-UIGothic"/>
              </a:rPr>
              <a:t>上</a:t>
            </a:r>
          </a:p>
          <a:p>
            <a:pPr marL="0" marR="0">
              <a:lnSpc>
                <a:spcPts val="1500"/>
              </a:lnSpc>
              <a:spcBef>
                <a:spcPts val="659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GJALNQ+MS-UIGothic"/>
                <a:cs typeface="GJALNQ+MS-UIGothic"/>
              </a:rPr>
              <a:t>腺素等可以作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为</a:t>
            </a:r>
            <a:r>
              <a:rPr sz="1500">
                <a:solidFill>
                  <a:srgbClr val="FFFFFF"/>
                </a:solidFill>
                <a:latin typeface="GJALNQ+MS-UIGothic"/>
                <a:cs typeface="GJALNQ+MS-UIGothic"/>
              </a:rPr>
              <a:t>神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经递质</a:t>
            </a:r>
            <a:r>
              <a:rPr sz="1500">
                <a:solidFill>
                  <a:srgbClr val="FFFFFF"/>
                </a:solidFill>
                <a:latin typeface="GJALNQ+MS-UIGothic"/>
                <a:cs typeface="GJALNQ+MS-UIGothic"/>
              </a:rPr>
              <a:t>或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调质</a:t>
            </a:r>
            <a:r>
              <a:rPr sz="1500">
                <a:solidFill>
                  <a:srgbClr val="FFFFFF"/>
                </a:solidFill>
                <a:latin typeface="GJALNQ+MS-UIGothic"/>
                <a:cs typeface="GJALNQ+MS-UIGothic"/>
              </a:rPr>
              <a:t>，</a:t>
            </a:r>
          </a:p>
          <a:p>
            <a:pPr marL="285750" marR="0">
              <a:lnSpc>
                <a:spcPts val="1500"/>
              </a:lnSpc>
              <a:spcBef>
                <a:spcPts val="61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GJALNQ+MS-UIGothic"/>
                <a:cs typeface="GJALNQ+MS-UIGothic"/>
              </a:rPr>
              <a:t>直接参与神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经</a:t>
            </a:r>
            <a:r>
              <a:rPr sz="1500">
                <a:solidFill>
                  <a:srgbClr val="FFFFFF"/>
                </a:solidFill>
                <a:latin typeface="GJALNQ+MS-UIGothic"/>
                <a:cs typeface="GJALNQ+MS-UIGothic"/>
              </a:rPr>
              <a:t>信号的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传递</a:t>
            </a:r>
            <a:r>
              <a:rPr sz="1500">
                <a:solidFill>
                  <a:srgbClr val="FFFFFF"/>
                </a:solidFill>
                <a:latin typeface="GJALNQ+MS-UIGothic"/>
                <a:cs typeface="GJALNQ+MS-UIGothic"/>
              </a:rPr>
              <a:t>。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4713604" y="4623172"/>
            <a:ext cx="2993454" cy="7505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传导</a:t>
            </a:r>
            <a:r>
              <a:rPr sz="1500">
                <a:solidFill>
                  <a:srgbClr val="FFFFFF"/>
                </a:solidFill>
                <a:latin typeface="GJALNQ+MS-UIGothic"/>
                <a:cs typeface="GJALNQ+MS-UIGothic"/>
              </a:rPr>
              <a:t>速度，从而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调</a:t>
            </a:r>
            <a:r>
              <a:rPr sz="1500">
                <a:solidFill>
                  <a:srgbClr val="FFFFFF"/>
                </a:solidFill>
                <a:latin typeface="GJALNQ+MS-UIGothic"/>
                <a:cs typeface="GJALNQ+MS-UIGothic"/>
              </a:rPr>
              <a:t>控神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经</a:t>
            </a:r>
            <a:r>
              <a:rPr sz="1500">
                <a:solidFill>
                  <a:srgbClr val="FFFFFF"/>
                </a:solidFill>
                <a:latin typeface="GJALNQ+MS-UIGothic"/>
                <a:cs typeface="GJALNQ+MS-UIGothic"/>
              </a:rPr>
              <a:t>系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统</a:t>
            </a:r>
            <a:r>
              <a:rPr sz="1500">
                <a:solidFill>
                  <a:srgbClr val="FFFFFF"/>
                </a:solidFill>
                <a:latin typeface="GJALNQ+MS-UIGothic"/>
                <a:cs typeface="GJALNQ+MS-UIGothic"/>
              </a:rPr>
              <a:t>的</a:t>
            </a:r>
          </a:p>
          <a:p>
            <a:pPr marL="104775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GJALNQ+MS-UIGothic"/>
                <a:cs typeface="GJALNQ+MS-UIGothic"/>
              </a:rPr>
              <a:t>活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动</a:t>
            </a:r>
            <a:r>
              <a:rPr sz="1500">
                <a:solidFill>
                  <a:srgbClr val="FFFFFF"/>
                </a:solidFill>
                <a:latin typeface="GJALNQ+MS-UIGothic"/>
                <a:cs typeface="GJALNQ+MS-UIGothic"/>
              </a:rPr>
              <a:t>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52578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6FF"/>
                </a:solidFill>
                <a:latin typeface="GJALNQ+MS-UIGothic"/>
                <a:cs typeface="GJALNQ+MS-UIGothic"/>
              </a:rPr>
              <a:t>体液成分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对</a:t>
            </a:r>
            <a:r>
              <a:rPr sz="3000">
                <a:solidFill>
                  <a:srgbClr val="00B6FF"/>
                </a:solidFill>
                <a:latin typeface="GJALNQ+MS-UIGothic"/>
                <a:cs typeface="GJALNQ+MS-UIGothic"/>
              </a:rPr>
              <a:t>神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经传导</a:t>
            </a:r>
            <a:r>
              <a:rPr sz="3000">
                <a:solidFill>
                  <a:srgbClr val="00B6FF"/>
                </a:solidFill>
                <a:latin typeface="GJALNQ+MS-UIGothic"/>
                <a:cs typeface="GJALNQ+MS-UIGothic"/>
              </a:rPr>
              <a:t>的影响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112519" y="171287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QMJKES+SIPDTJ+MicrosoftYaHei-Bold"/>
                <a:cs typeface="QMJKES+SIPDTJ+MicrosoftYaHei-Bold"/>
              </a:rPr>
              <a:t>01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820920" y="170271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QMJKES+SIPDTJ+MicrosoftYaHei-Bold"/>
                <a:cs typeface="QMJKES+SIPDTJ+MicrosoftYaHei-Bold"/>
              </a:rPr>
              <a:t>02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524240" y="171287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QMJKES+SIPDTJ+MicrosoftYaHei-Bold"/>
                <a:cs typeface="QMJKES+SIPDTJ+MicrosoftYaHei-Bold"/>
              </a:rPr>
              <a:t>03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1104264" y="3905789"/>
            <a:ext cx="1663699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00B6FF"/>
                </a:solidFill>
                <a:latin typeface="SimSun"/>
                <a:cs typeface="SimSun"/>
              </a:rPr>
              <a:t>电</a:t>
            </a:r>
            <a:r>
              <a:rPr sz="2000" spc="25">
                <a:solidFill>
                  <a:srgbClr val="00B6FF"/>
                </a:solidFill>
                <a:latin typeface="GJALNQ+MS-UIGothic"/>
                <a:cs typeface="GJALNQ+MS-UIGothic"/>
              </a:rPr>
              <a:t>解</a:t>
            </a:r>
            <a:r>
              <a:rPr sz="2000" spc="25">
                <a:solidFill>
                  <a:srgbClr val="00B6FF"/>
                </a:solidFill>
                <a:latin typeface="SimSun"/>
                <a:cs typeface="SimSun"/>
              </a:rPr>
              <a:t>质</a:t>
            </a:r>
            <a:r>
              <a:rPr sz="2000" spc="23">
                <a:solidFill>
                  <a:srgbClr val="00B6FF"/>
                </a:solidFill>
                <a:latin typeface="GJALNQ+MS-UIGothic"/>
                <a:cs typeface="GJALNQ+MS-UIGothic"/>
              </a:rPr>
              <a:t>平衡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4785359" y="3905789"/>
            <a:ext cx="1017778" cy="651123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20">
                <a:solidFill>
                  <a:srgbClr val="00B6FF"/>
                </a:solidFill>
                <a:latin typeface="QMJKES+SIPDTJ+MicrosoftYaHei-Bold"/>
                <a:cs typeface="QMJKES+SIPDTJ+MicrosoftYaHei-Bold"/>
              </a:rPr>
              <a:t>pH</a:t>
            </a:r>
            <a:r>
              <a:rPr sz="2000">
                <a:solidFill>
                  <a:srgbClr val="00B6FF"/>
                </a:solidFill>
                <a:latin typeface="SimSun"/>
                <a:cs typeface="SimSun"/>
              </a:rPr>
              <a:t>值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8487409" y="3905789"/>
            <a:ext cx="1149350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00B6FF"/>
                </a:solidFill>
                <a:latin typeface="GJALNQ+MS-UIGothic"/>
                <a:cs typeface="GJALNQ+MS-UIGothic"/>
              </a:rPr>
              <a:t>渗透</a:t>
            </a:r>
            <a:r>
              <a:rPr sz="2000">
                <a:solidFill>
                  <a:srgbClr val="00B6FF"/>
                </a:solidFill>
                <a:latin typeface="SimSun"/>
                <a:cs typeface="SimSun"/>
              </a:rPr>
              <a:t>压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https://d.book118.com/615012244234011113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Theme Office">
  <a:themeElements>
    <a:clrScheme name="Standard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Standard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Standard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65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3">
      <vt:lpstr>Arial</vt:lpstr>
      <vt:lpstr>Calibri</vt:lpstr>
      <vt:lpstr>NOOQUP+RMLWIL+ArialMT</vt:lpstr>
      <vt:lpstr>Times New Roman</vt:lpstr>
      <vt:lpstr>GJALNQ+MS-UIGothic</vt:lpstr>
      <vt:lpstr>SimSun</vt:lpstr>
      <vt:lpstr>TDJCRA+WKQEQH+MicrosoftYaHei</vt:lpstr>
      <vt:lpstr>QMJKES+SIPDTJ+MicrosoftYaHei-Bold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2024-09-20T12:58:28.087</cp:lastPrinted>
  <dcterms:created xsi:type="dcterms:W3CDTF">2024-09-20T04:58:28Z</dcterms:created>
  <dcterms:modified xsi:type="dcterms:W3CDTF">2024-09-20T04:58:29Z</dcterms:modified>
</cp:coreProperties>
</file>