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3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1522075" cy="6480175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3A31C-C0D5-451A-A9F5-D66CCF26D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CE494-40B4-40C1-BF27-CAB7FC253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E3E900-7E92-44E2-9549-24F7C933C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157CC9-9551-4BCC-A230-7332652D3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A82BB0-2398-45ED-A8BB-BD927743E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EBAE68-07C1-40F7-A597-CF7D4CA39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B24994-D594-4C60-A034-0D2EB4A62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4DA41-523C-496A-A7A6-C63A7AD54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E3923-E173-43B4-8E99-0AA562497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FDFDD-586F-481B-83F0-1A689B31B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85243-E71E-4986-B50A-A46683E34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jpe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jpeg" /><Relationship Id="rId15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iming/>
  <p:txStyles>
    <p:titleStyle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2"/>
          </a:solidFill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0321023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3" name="文本框 3" title=""/>
          <p:cNvSpPr/>
          <p:nvPr/>
        </p:nvSpPr>
        <p:spPr>
          <a:xfrm>
            <a:off x="936625" y="2375853"/>
            <a:ext cx="9967913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72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诗歌</a:t>
            </a:r>
            <a:r>
              <a:rPr sz="72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语言</a:t>
            </a:r>
            <a:r>
              <a:rPr lang="zh-CN" altLang="en-US" sz="72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鉴赏</a:t>
            </a:r>
            <a:endParaRPr lang="zh-CN" altLang="en-US" sz="7200">
              <a:solidFill>
                <a:srgbClr val="00B05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3" name="文本框 3" title=""/>
          <p:cNvSpPr/>
          <p:nvPr/>
        </p:nvSpPr>
        <p:spPr>
          <a:xfrm>
            <a:off x="272415" y="2376170"/>
            <a:ext cx="10632440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72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诗歌语言鉴赏之</a:t>
            </a:r>
            <a:r>
              <a:rPr lang="zh-CN" altLang="en-US" sz="7200">
                <a:solidFill>
                  <a:srgbClr val="00B050"/>
                </a:solidFill>
                <a:latin typeface="华文行楷" panose="02010800040101010101" charset="-122"/>
                <a:ea typeface="华文行楷" panose="02010800040101010101" charset="-122"/>
              </a:rPr>
              <a:t>炼字炼句</a:t>
            </a:r>
            <a:endParaRPr lang="zh-CN" altLang="en-US" sz="7200">
              <a:solidFill>
                <a:srgbClr val="00B05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内容占位符 2" title=""/>
          <p:cNvSpPr>
            <a:spLocks noGrp="1"/>
          </p:cNvSpPr>
          <p:nvPr/>
        </p:nvSpPr>
        <p:spPr>
          <a:xfrm>
            <a:off x="431800" y="720725"/>
            <a:ext cx="10658475" cy="5472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阅读下面这首唐诗，完成8-9题。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(11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)   </a:t>
            </a:r>
            <a:endParaRPr lang="en-US" altLang="zh-CN" sz="24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丹青引赠曹将军霸①(节选)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杜甫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　　先帝天马玉花骢②，画工如山貌不同。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　　 是日牵来赤墀下③，迥立闾阖生长风④。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　 诏谓将军拂绢素，意匠惨淡经营中。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　  斯须九重真龙出⑤，一洗万古凡马空。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[注]①曹将军霸：即曹霸，唐代著名画家，官至左武卫将军。②玉花骢：唐玄宗御马名。③赤墀：宫殿前的红色台阶。④闾阖：传说中的天门，这里指宫门。⑤斯须：一会儿。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9.为了突出曹霸的高超画技，诗人作了哪些铺垫?请简要分析。(6分)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098" name="矩形 5123" title=""/>
          <p:cNvSpPr/>
          <p:nvPr/>
        </p:nvSpPr>
        <p:spPr>
          <a:xfrm>
            <a:off x="0" y="84138"/>
            <a:ext cx="11522075" cy="635000"/>
          </a:xfrm>
          <a:prstGeom prst="rect">
            <a:avLst/>
          </a:prstGeom>
          <a:noFill/>
          <a:ln>
            <a:solidFill>
              <a:srgbClr val="A50021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3500" b="1">
                <a:solidFill>
                  <a:srgbClr val="A50021"/>
                </a:solidFill>
                <a:ea typeface="华文中宋" panose="02010600040101010101" pitchFamily="2" charset="-122"/>
              </a:rPr>
              <a:t>技巧鉴赏</a:t>
            </a:r>
            <a:endParaRPr lang="zh-CN" altLang="en-US" sz="3500" b="1">
              <a:solidFill>
                <a:srgbClr val="A50021"/>
              </a:solidFill>
              <a:ea typeface="华文中宋" panose="0201060004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242800" y="10236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文本框 23555" title=""/>
          <p:cNvSpPr/>
          <p:nvPr/>
        </p:nvSpPr>
        <p:spPr>
          <a:xfrm>
            <a:off x="792163" y="1069975"/>
            <a:ext cx="10009187" cy="3754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0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为了突出曹霸的高超画技，诗人作了三层铺垫。   </a:t>
            </a:r>
            <a:endParaRPr lang="zh-CN" altLang="en-US" sz="3000" b="1">
              <a:solidFill>
                <a:srgbClr val="C00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3000" b="1">
                <a:solidFill>
                  <a:schemeClr val="accent2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</a:t>
            </a: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第一层用画工们的作品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对照铺垫</a:t>
            </a: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：众多画工都描绘不出玉花骢超逸绝伦的“天马”神态；  </a:t>
            </a:r>
            <a:endParaRPr lang="zh-CN" altLang="en-US" sz="28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第二层用玉花骢的形象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烘托铺垫</a:t>
            </a: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：玉花骢屹立宫门前，激荡起凛凛雄风，描摹实属不易； </a:t>
            </a:r>
            <a:endParaRPr lang="zh-CN" altLang="en-US" sz="28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第三层用曹霸画前准备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正面铺垫</a:t>
            </a: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：从容淡定拂展素绢，动笔前悉心观察揣摩，惨淡经营。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122" name="椭圆 23556" title=""/>
          <p:cNvSpPr/>
          <p:nvPr/>
        </p:nvSpPr>
        <p:spPr>
          <a:xfrm>
            <a:off x="720725" y="1366838"/>
            <a:ext cx="144463" cy="144462"/>
          </a:xfrm>
          <a:prstGeom prst="ellipse">
            <a:avLst/>
          </a:prstGeom>
          <a:solidFill>
            <a:srgbClr val="A50021"/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内容占位符 2" title=""/>
          <p:cNvSpPr>
            <a:spLocks noGrp="1"/>
          </p:cNvSpPr>
          <p:nvPr/>
        </p:nvSpPr>
        <p:spPr>
          <a:xfrm>
            <a:off x="323850" y="0"/>
            <a:ext cx="10872788" cy="6264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内宴奉诏作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曹翰①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三十年前学六韬②，英名尝得预时髦③。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曾因国难披金甲，不为家贫卖宝刀。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臂健尚嫌弓力软，眼明犹识阵云高④。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庭前昨夜秋风起，羞见盘花旧战袍。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       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【注】①曹翰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(923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～992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，宋初名将。②六韬：古代兵书。③时髦：指当代俊杰。④阵云：战争中的云气，这里有站阵之意。</a:t>
            </a:r>
            <a:endParaRPr lang="zh-CN" altLang="en-US" sz="2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8.诗的颈联又作“臂弱尚嫌弓力软，眼昏犹识阵云高”，你认为哪一种比较好？为什么？请简要分析。（5分）</a:t>
            </a:r>
            <a:endParaRPr lang="zh-CN" altLang="en-US" sz="2200" b="1">
              <a:solidFill>
                <a:srgbClr val="C00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观点一：作“弱”“昏”好。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①“臂弱”“眼昏”表明作者承认自己已年老体衰的客观现实，但强调即便如此，也还是能够冲锋陷阵；②更强烈地表现出作者只要一息尚存，就不忘杀敌报国的刚毅精神。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观点二：作“健”“明”好。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①“臂健”“眼明”表明作者认为虽然岁月流逝，但身体依然强健，当然还可以冲锋陷阵，为国驱驰；②表现作者心存随时准备杀敌报国的坚定信念，而忘记自己老之将至。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文本框 2" title=""/>
          <p:cNvSpPr/>
          <p:nvPr/>
        </p:nvSpPr>
        <p:spPr>
          <a:xfrm>
            <a:off x="863600" y="2195513"/>
            <a:ext cx="10153650" cy="22685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7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步骤一：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指出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字眼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”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诗眼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”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，解释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组词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7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步骤二：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分析，把该词语放入原句理解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7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步骤三：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情感，指出表达了作者怎样的情感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194" name="矩形 8195" title=""/>
          <p:cNvSpPr/>
          <p:nvPr/>
        </p:nvSpPr>
        <p:spPr>
          <a:xfrm>
            <a:off x="0" y="1368425"/>
            <a:ext cx="11522075" cy="6254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en-US" altLang="zh-CN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“</a:t>
            </a:r>
            <a:r>
              <a:rPr lang="zh-CN" altLang="en-US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字眼</a:t>
            </a:r>
            <a:r>
              <a:rPr lang="en-US" altLang="zh-CN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”“</a:t>
            </a:r>
            <a:r>
              <a:rPr lang="zh-CN" altLang="en-US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诗眼</a:t>
            </a:r>
            <a:r>
              <a:rPr lang="en-US" altLang="zh-CN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”</a:t>
            </a:r>
            <a:r>
              <a:rPr lang="zh-CN" altLang="en-US" sz="3500" b="1"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3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鉴赏解题方法</a:t>
            </a:r>
            <a:endParaRPr lang="en-US" altLang="zh-CN" sz="3500" b="1">
              <a:solidFill>
                <a:srgbClr val="A5002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8195" name="矩形 8195" title=""/>
          <p:cNvSpPr/>
          <p:nvPr/>
        </p:nvSpPr>
        <p:spPr>
          <a:xfrm>
            <a:off x="2808288" y="1223963"/>
            <a:ext cx="5976937" cy="863600"/>
          </a:xfrm>
          <a:prstGeom prst="rect">
            <a:avLst/>
          </a:prstGeom>
          <a:noFill/>
          <a:ln w="25400">
            <a:solidFill>
              <a:srgbClr val="A50021"/>
            </a:solidFill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8196" name="矩形 8196" title=""/>
          <p:cNvSpPr/>
          <p:nvPr/>
        </p:nvSpPr>
        <p:spPr>
          <a:xfrm>
            <a:off x="2881313" y="1295400"/>
            <a:ext cx="5832475" cy="720725"/>
          </a:xfrm>
          <a:prstGeom prst="rect">
            <a:avLst/>
          </a:prstGeom>
          <a:noFill/>
          <a:ln>
            <a:solidFill>
              <a:srgbClr val="A50021"/>
            </a:solidFill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矩形 24577" title=""/>
          <p:cNvSpPr/>
          <p:nvPr/>
        </p:nvSpPr>
        <p:spPr>
          <a:xfrm>
            <a:off x="0" y="71438"/>
            <a:ext cx="2808288" cy="576262"/>
          </a:xfrm>
          <a:prstGeom prst="rect">
            <a:avLst/>
          </a:prstGeom>
          <a:solidFill>
            <a:srgbClr val="A50021"/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9218" name="内容占位符 2" title=""/>
          <p:cNvSpPr>
            <a:spLocks noGrp="1"/>
          </p:cNvSpPr>
          <p:nvPr>
            <p:ph idx="4294967295"/>
          </p:nvPr>
        </p:nvSpPr>
        <p:spPr>
          <a:xfrm>
            <a:off x="288925" y="73025"/>
            <a:ext cx="10944225" cy="6191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110000"/>
              </a:lnSpc>
              <a:buNone/>
            </a:pP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2500" b="1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家庭作业</a:t>
            </a:r>
            <a:r>
              <a:rPr lang="en-US" altLang="zh-CN" sz="2500" b="1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p197                                    </a:t>
            </a: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放慵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陈与义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暖日薰杨柳，浓春醉海棠。 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放慵真有味，应俗苦相妨。 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宦拙从人笑，交疏得自藏。 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en-US" altLang="zh-CN" sz="2500" b="1">
                <a:latin typeface="楷体" panose="02010609060101010101" pitchFamily="49" charset="-122"/>
                <a:ea typeface="楷体" panose="02010609060101010101" pitchFamily="49" charset="-122"/>
              </a:rPr>
              <a:t>云移稳扶杖，燕坐独焚香。</a:t>
            </a:r>
            <a:endParaRPr lang="en-US" altLang="zh-CN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eaLnBrk="1" hangingPunct="1">
              <a:lnSpc>
                <a:spcPct val="110000"/>
              </a:lnSpc>
              <a:buNone/>
            </a:pPr>
            <a:r>
              <a:rPr lang="en-US" altLang="zh-CN" sz="25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①“醉”字是诗眼。</a:t>
            </a:r>
            <a:endParaRPr lang="en-US" altLang="zh-CN" sz="25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0000"/>
              </a:lnSpc>
              <a:buNone/>
            </a:pPr>
            <a:r>
              <a:rPr lang="en-US" altLang="zh-CN" sz="25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②“醉”在诗中是“使海棠盛开，花色红颜如醉”之意(或浓浓春意使海棠也沉  醉。)</a:t>
            </a:r>
            <a:endParaRPr lang="en-US" altLang="zh-CN" sz="25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0000"/>
              </a:lnSpc>
              <a:buNone/>
            </a:pPr>
            <a:r>
              <a:rPr lang="en-US" altLang="zh-CN" sz="25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③“醉”用拟人的手法使景物生动形象，富有诗意。</a:t>
            </a:r>
            <a:endParaRPr lang="en-US" altLang="zh-CN" sz="25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eaLnBrk="1" hangingPunct="1">
              <a:lnSpc>
                <a:spcPct val="110000"/>
              </a:lnSpc>
              <a:buNone/>
            </a:pPr>
            <a:r>
              <a:rPr lang="en-US" altLang="zh-CN" sz="25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④被陶醉的不但只有海棠，还有欣赏春色的人，进一步表达了诗人在春天里的陶醉与闲适之情。</a:t>
            </a:r>
            <a:endParaRPr lang="en-US" altLang="zh-CN" sz="25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19" name="椭圆 24579" title=""/>
          <p:cNvSpPr/>
          <p:nvPr/>
        </p:nvSpPr>
        <p:spPr>
          <a:xfrm>
            <a:off x="215900" y="287338"/>
            <a:ext cx="144463" cy="144462"/>
          </a:xfrm>
          <a:prstGeom prst="ellipse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矩形 31745" title=""/>
          <p:cNvSpPr/>
          <p:nvPr/>
        </p:nvSpPr>
        <p:spPr>
          <a:xfrm>
            <a:off x="0" y="71438"/>
            <a:ext cx="2808288" cy="576262"/>
          </a:xfrm>
          <a:prstGeom prst="rect">
            <a:avLst/>
          </a:prstGeom>
          <a:solidFill>
            <a:srgbClr val="A50021"/>
          </a:solidFill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0242" name="内容占位符 2" title=""/>
          <p:cNvSpPr>
            <a:spLocks noGrp="1"/>
          </p:cNvSpPr>
          <p:nvPr>
            <p:ph idx="4294967295"/>
          </p:nvPr>
        </p:nvSpPr>
        <p:spPr>
          <a:xfrm>
            <a:off x="288925" y="73025"/>
            <a:ext cx="10944225" cy="6191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110000"/>
              </a:lnSpc>
              <a:buNone/>
            </a:pP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2500" b="1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家庭作业</a:t>
            </a:r>
            <a:r>
              <a:rPr lang="en-US" altLang="zh-CN" sz="2500" b="1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p197</a:t>
            </a:r>
            <a:endParaRPr lang="en-US" altLang="zh-CN" sz="2500" b="1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山居  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徐玑  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柳竹藏花坞，茅茨接草池。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开门惊燕子，汲水得鱼儿。  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地僻春犹静，人闲日更迟。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 eaLnBrk="1" hangingPunct="1">
              <a:lnSpc>
                <a:spcPct val="110000"/>
              </a:lnSpc>
              <a:buNone/>
            </a:pPr>
            <a:r>
              <a:rPr lang="zh-CN" altLang="en-US" sz="2500" b="1">
                <a:latin typeface="楷体" panose="02010609060101010101" pitchFamily="49" charset="-122"/>
                <a:ea typeface="楷体" panose="02010609060101010101" pitchFamily="49" charset="-122"/>
              </a:rPr>
              <a:t>小禽啼忽住，飞起又相随。</a:t>
            </a:r>
            <a:endParaRPr lang="zh-CN" altLang="en-US" sz="25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eaLnBrk="1" hangingPunct="1">
              <a:buNone/>
            </a:pPr>
            <a: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这首诗的最后一联写</a:t>
            </a: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“</a:t>
            </a:r>
            <a: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小禽啼忽住，飞起又相随</a:t>
            </a: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”</a:t>
            </a:r>
            <a: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，这与上一联中的</a:t>
            </a: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“</a:t>
            </a:r>
            <a: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静</a:t>
            </a:r>
            <a:r>
              <a:rPr lang="zh-CN" altLang="en-US" sz="2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”</a:t>
            </a:r>
            <a: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字是否矛盾？为什么？</a:t>
            </a:r>
            <a:br>
              <a:rPr lang="zh-CN" altLang="en-US" sz="2500" b="1">
                <a:solidFill>
                  <a:srgbClr val="A5002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不矛盾</a:t>
            </a:r>
            <a:r>
              <a:rPr lang="zh-CN" altLang="en-US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 b="1">
              <a:solidFill>
                <a:schemeClr val="accent2"/>
              </a:solidFill>
              <a:latin typeface="楷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buNone/>
            </a:pPr>
            <a:r>
              <a:rPr lang="zh-CN" altLang="en-US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尾联描写了小鸟在山中自在地提交，偶尔也会忽然停住；它们有时又会突然飞起，相互追逐嬉戏。</a:t>
            </a:r>
            <a:endParaRPr lang="en-US" altLang="zh-CN" sz="2400" b="1">
              <a:solidFill>
                <a:schemeClr val="accent2"/>
              </a:solidFill>
              <a:latin typeface="楷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buNone/>
            </a:pPr>
            <a:r>
              <a:rPr lang="zh-CN" altLang="en-US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作者以鸟儿的自由自在，衬托出山中少有人迹，环境幽静，表达了对清静闲适的山居生活的喜爱意思对即可。</a:t>
            </a:r>
            <a:endParaRPr lang="zh-CN" altLang="en-US" sz="2400" b="1">
              <a:solidFill>
                <a:srgbClr val="A50021"/>
              </a:solidFill>
              <a:latin typeface="华文中宋" panose="0201060004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10243" name="椭圆 31747" title=""/>
          <p:cNvSpPr/>
          <p:nvPr/>
        </p:nvSpPr>
        <p:spPr>
          <a:xfrm>
            <a:off x="215900" y="287338"/>
            <a:ext cx="144463" cy="144462"/>
          </a:xfrm>
          <a:prstGeom prst="ellipse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文本框 21507" title=""/>
          <p:cNvSpPr/>
          <p:nvPr/>
        </p:nvSpPr>
        <p:spPr>
          <a:xfrm>
            <a:off x="360363" y="196850"/>
            <a:ext cx="10801350" cy="4589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阅读下面这首唐诗。完成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～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9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题。</a:t>
            </a:r>
            <a:endParaRPr lang="zh-CN" altLang="en-US" sz="22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残春旅舍 韩偓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en-US" altLang="zh-CN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旅舍残春宿雨晴，恍然心地忆咸京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树头蜂抱花须落，池面鱼吹柳絮行。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禅伏诗魔归净域，酒冲愁阵出奇兵。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两梁免被尘埃污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，拂拭朝簪待眼明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注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]①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韩偓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约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：字致尧，京兆万年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今陕西西安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人，这首诗是作者流徙闽地时所作。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咸京：这里侑指都城长安。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梁：官帽上的横脊，古代以梁的多少区分官阶。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朝簪：朝廷官员的冠饰。</a:t>
            </a:r>
            <a:endParaRPr lang="zh-CN" altLang="en-US" sz="2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/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 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．古人认为这首诗的颔联“乃晚唐巧句”，请指出这一联巧在哪里，并简要赏析。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(5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b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文本框 2" title=""/>
          <p:cNvSpPr/>
          <p:nvPr/>
        </p:nvSpPr>
        <p:spPr>
          <a:xfrm>
            <a:off x="720725" y="1406525"/>
            <a:ext cx="10153650" cy="42814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4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步骤一：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翻译句子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步骤二：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分析，4个主要角度：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①语言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炼字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：语言风格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or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某个字写得好</a:t>
            </a:r>
            <a:r>
              <a:rPr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or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 对仗工整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②技巧 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③意象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④意境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</a:pPr>
            <a:r>
              <a:rPr lang="zh-CN" altLang="en-US" sz="28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步骤三：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情感，指出表达了作者怎样的情感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314" name="矩形 5123" title=""/>
          <p:cNvSpPr/>
          <p:nvPr/>
        </p:nvSpPr>
        <p:spPr>
          <a:xfrm>
            <a:off x="0" y="647700"/>
            <a:ext cx="11522075" cy="635000"/>
          </a:xfrm>
          <a:prstGeom prst="rect">
            <a:avLst/>
          </a:prstGeom>
          <a:noFill/>
          <a:ln>
            <a:solidFill>
              <a:srgbClr val="A50021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3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“</a:t>
            </a:r>
            <a:r>
              <a:rPr lang="zh-CN" altLang="en-US" sz="3500" b="1">
                <a:solidFill>
                  <a:srgbClr val="A50021"/>
                </a:solidFill>
                <a:latin typeface="Arial" pitchFamily="34" charset="0"/>
                <a:ea typeface="华文中宋" panose="02010600040101010101" pitchFamily="2" charset="-122"/>
              </a:rPr>
              <a:t>诗句</a:t>
            </a:r>
            <a:r>
              <a:rPr lang="zh-CN" altLang="en-US" sz="3500" b="1">
                <a:solidFill>
                  <a:srgbClr val="A5002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”</a:t>
            </a:r>
            <a:r>
              <a:rPr lang="zh-CN" altLang="en-US" sz="3500" b="1">
                <a:solidFill>
                  <a:srgbClr val="A50021"/>
                </a:solidFill>
                <a:latin typeface="Arial" pitchFamily="34" charset="0"/>
                <a:ea typeface="华文中宋" panose="02010600040101010101" pitchFamily="2" charset="-122"/>
              </a:rPr>
              <a:t> 鉴赏技巧</a:t>
            </a:r>
            <a:endParaRPr lang="zh-CN" altLang="en-US" sz="3500" b="1">
              <a:solidFill>
                <a:srgbClr val="A50021"/>
              </a:solidFill>
              <a:latin typeface="Arial" pitchFamily="34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文本框 21507" title=""/>
          <p:cNvSpPr/>
          <p:nvPr/>
        </p:nvSpPr>
        <p:spPr>
          <a:xfrm>
            <a:off x="360363" y="196850"/>
            <a:ext cx="10801350" cy="5334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10000"/>
              </a:lnSpc>
            </a:pPr>
            <a:endParaRPr lang="en-US" altLang="zh-CN" sz="2200" b="1">
              <a:solidFill>
                <a:srgbClr val="A5002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古代诗歌阅读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(11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endParaRPr lang="en-US" altLang="zh-CN" sz="22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阅读下面这首唐诗。完成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～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9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题。</a:t>
            </a:r>
            <a:endParaRPr lang="zh-CN" altLang="en-US" sz="22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残春旅舍 韩偓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en-US" altLang="zh-CN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旅舍残春宿雨晴，恍然心地忆咸京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树头蜂抱花须落，池面鱼吹柳絮行。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禅伏诗魔归净域，酒冲愁阵出奇兵。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两梁免被尘埃污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，拂拭朝簪待眼明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注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]①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韩偓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约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：字致尧，京兆万年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今陕西西安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人，这首诗是作者流徙闽地时所作。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咸京：这里侑指都城长安。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梁：官帽上的横脊，古代以梁的多少区分官阶。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朝簪：朝廷官员的冠饰。</a:t>
            </a:r>
            <a:endParaRPr lang="zh-CN" altLang="en-US" sz="2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/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 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．古人认为这首诗的颔联“乃晚唐巧句”，请指出这一联巧在哪里，并简要赏析。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(5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b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文本框 21507" title=""/>
          <p:cNvSpPr/>
          <p:nvPr/>
        </p:nvSpPr>
        <p:spPr>
          <a:xfrm>
            <a:off x="360363" y="196850"/>
            <a:ext cx="10801350" cy="6010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10000"/>
              </a:lnSpc>
            </a:pPr>
            <a:endParaRPr lang="en-US" altLang="zh-CN" sz="2200" b="1">
              <a:solidFill>
                <a:srgbClr val="A5002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古代诗歌阅读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(11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endParaRPr lang="en-US" altLang="zh-CN" sz="22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阅读下面这首唐诗。完成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～</a:t>
            </a:r>
            <a:r>
              <a:rPr lang="en-US" altLang="zh-CN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9</a:t>
            </a:r>
            <a:r>
              <a:rPr lang="zh-CN" altLang="en-US" sz="2200" b="1">
                <a:latin typeface="Times New Roman" panose="02020603050405020304" pitchFamily="18" charset="0"/>
                <a:ea typeface="华文中宋" panose="02010600040101010101" pitchFamily="2" charset="-122"/>
              </a:rPr>
              <a:t>题。</a:t>
            </a:r>
            <a:endParaRPr lang="zh-CN" altLang="en-US" sz="22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残春旅舍 韩偓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en-US" altLang="zh-CN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旅舍残春宿雨晴，恍然心地忆咸京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树头蜂抱花须落，池面鱼吹柳絮行。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禅伏诗魔归净域，酒冲愁阵出奇兵。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两梁免被尘埃污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，拂拭朝簪待眼明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注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]①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韩偓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约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：字致尧，京兆万年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今陕西西安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人，这首诗是作者流徙闽地时所作。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咸京：这里侑指都城长安。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梁：官帽上的横脊，古代以梁的多少区分官阶。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pitchFamily="49" charset="-122"/>
              </a:rPr>
              <a:t>④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pitchFamily="49" charset="-122"/>
              </a:rPr>
              <a:t>朝簪：朝廷官员的冠饰。</a:t>
            </a:r>
            <a:endParaRPr lang="zh-CN" altLang="en-US" sz="2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/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 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．古人认为这首诗的颔联“乃晚唐巧句”，请指出这一联巧在哪里，并简要赏析。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(5</a:t>
            </a:r>
            <a:r>
              <a:rPr lang="zh-CN" altLang="en-US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</a:t>
            </a: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b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r>
              <a:rPr lang="en-US" altLang="zh-CN" sz="22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</a:t>
            </a:r>
            <a:r>
              <a:rPr lang="en-US" altLang="zh-CN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①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构思巧妙，把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花须落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柳絮行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这些常见的残春景象与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蜂抱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鱼吹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联系起来，十分新奇；</a:t>
            </a:r>
            <a:endParaRPr lang="zh-CN" altLang="en-US" sz="2200" b="1">
              <a:solidFill>
                <a:schemeClr val="accent2"/>
              </a:solidFill>
              <a:latin typeface="Arial" pitchFamily="34" charset="0"/>
              <a:ea typeface="黑体" panose="02010609060101010101" pitchFamily="49" charset="-122"/>
            </a:endParaRPr>
          </a:p>
          <a:p>
            <a:pPr lvl="0"/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       </a:t>
            </a:r>
            <a:r>
              <a:rPr lang="en-US" altLang="zh-CN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②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用词巧妙，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抱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”“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吹</a:t>
            </a:r>
            <a:r>
              <a:rPr lang="zh-CN" altLang="en-US" sz="2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</a:t>
            </a:r>
            <a:r>
              <a:rPr lang="zh-CN" altLang="en-US" sz="2200" b="1">
                <a:solidFill>
                  <a:schemeClr val="accent2"/>
                </a:solidFill>
                <a:latin typeface="Arial" pitchFamily="34" charset="0"/>
                <a:ea typeface="黑体" panose="02010609060101010101" pitchFamily="49" charset="-122"/>
              </a:rPr>
              <a:t>的使用虽然出人意料，但又显得非常自然。</a:t>
            </a:r>
            <a:endParaRPr lang="zh-CN" altLang="en-US" sz="22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文本框 4" title=""/>
          <p:cNvSpPr/>
          <p:nvPr/>
        </p:nvSpPr>
        <p:spPr>
          <a:xfrm>
            <a:off x="504825" y="144463"/>
            <a:ext cx="10555288" cy="3711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结客少年场行 </a:t>
            </a: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孔绍安</a:t>
            </a: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结客佩吴钩，横行度陇头。</a:t>
            </a: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雁在弓前落，云从阵后浮。</a:t>
            </a: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吴师惊燧象，燕将警奔牛。</a:t>
            </a: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27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转蓬飞不息，冰河结未流。</a:t>
            </a:r>
            <a:endParaRPr lang="en-US" altLang="zh-CN" sz="27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>
              <a:lnSpc>
                <a:spcPct val="11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              若使三边定，当封万户侯。</a:t>
            </a:r>
            <a:b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</a:rPr>
            </a:br>
            <a:endParaRPr lang="en-US" altLang="zh-CN" sz="27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252075" cy="521017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https://d.book118.com/615032102324011043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宋体</vt:lpstr>
      <vt:lpstr>华文行楷</vt:lpstr>
      <vt:lpstr>Times New Roman</vt:lpstr>
      <vt:lpstr>华文中宋</vt:lpstr>
      <vt:lpstr>楷体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2024-09-05T21:30:45.571</cp:lastPrinted>
  <dcterms:created xsi:type="dcterms:W3CDTF">2024-09-05T13:30:45Z</dcterms:created>
  <dcterms:modified xsi:type="dcterms:W3CDTF">2024-09-05T13:30:46Z</dcterms:modified>
</cp:coreProperties>
</file>