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299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AFA74-B486-4261-8DEF-BF7529E9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A3CBC-BB50-40A7-851D-E6FFC8C3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4D341-299A-483B-B546-4A22A4DA3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06B90-0BDB-446F-AAB2-E1D28E04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39801-595F-4162-9959-2DF02E0D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82AC2-0FDB-4182-B9C7-24BBA407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BE735-32B1-472B-BAE2-D1F0F89D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D2F3C-37E5-47A5-8BFA-3BD5FCCC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02325-183E-4708-9653-9D5FD58F2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562BF-C2AA-4B4B-8D58-837BCEA5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35662-4050-45A0-9F34-8AB330D0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5165407" y="669925"/>
            <a:ext cx="3978593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5075396" y="4498975"/>
            <a:ext cx="815816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4961096" y="4346575"/>
            <a:ext cx="1044892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4848225" y="4196080"/>
            <a:ext cx="1270635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4738687" y="4050030"/>
            <a:ext cx="148971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4619149" y="3890645"/>
            <a:ext cx="1728311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887968" y="384810"/>
            <a:ext cx="246221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6879432" y="2862604"/>
            <a:ext cx="2264568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2317245" y="0"/>
            <a:ext cx="204663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1350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628650" y="2131488"/>
            <a:ext cx="6531282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 sz="4050"/>
              <a:t>单击此处编辑母版</a:t>
            </a:r>
            <a:br>
              <a:rPr lang="en-US" altLang="zh-CN" sz="4050"/>
            </a:br>
            <a:r>
              <a:rPr lang="zh-CN" altLang="en-US" sz="4050"/>
              <a:t>标题样式</a:t>
            </a:r>
            <a:endParaRPr lang="zh-CN" altLang="en-US" sz="4050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631981" y="5230368"/>
            <a:ext cx="20573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 sz="1200"/>
              <a:t>公司名占位符</a:t>
            </a:r>
            <a:endParaRPr lang="zh-CN" altLang="en-US" sz="1200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2520537" y="4168127"/>
            <a:ext cx="2213103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日期时间占位符</a:t>
            </a:r>
            <a:endParaRPr lang="zh-CN" altLang="en-US" sz="1200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628650" y="4168895"/>
            <a:ext cx="1847733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署名占位符</a:t>
            </a:r>
            <a:endParaRPr lang="zh-CN" altLang="en-US"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426672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111216" y="2491740"/>
            <a:ext cx="1844992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3853338" y="4574540"/>
            <a:ext cx="450532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861536" y="1753235"/>
            <a:ext cx="2279808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892731" y="172403"/>
            <a:ext cx="350996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266825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904167" y="1883753"/>
            <a:ext cx="216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904167" y="3616668"/>
            <a:ext cx="216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3662628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6107906" y="0"/>
            <a:ext cx="3034736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003458" y="4248785"/>
            <a:ext cx="780097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893921" y="4102735"/>
            <a:ext cx="999172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786288" y="3959225"/>
            <a:ext cx="121539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681513" y="3819525"/>
            <a:ext cx="142494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567213" y="3667125"/>
            <a:ext cx="1653063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7360920" y="1293495"/>
            <a:ext cx="744378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7256621" y="1154430"/>
            <a:ext cx="953452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7153751" y="1017270"/>
            <a:ext cx="1159668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7053739" y="883920"/>
            <a:ext cx="1359693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6944677" y="738505"/>
            <a:ext cx="157734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144800" y="3266144"/>
            <a:ext cx="6858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sz="3600"/>
              <a:t>单击编辑母版标题样式</a:t>
            </a:r>
            <a:endParaRPr lang="zh-CN" altLang="en-US" sz="3600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143000" y="856666"/>
            <a:ext cx="6858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 sz="4500"/>
              <a:t>节编号</a:t>
            </a:r>
            <a:endParaRPr lang="zh-CN" altLang="en-US" sz="45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4000500" y="0"/>
            <a:ext cx="5141200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6295072" y="658495"/>
            <a:ext cx="85248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6295072" y="1012190"/>
            <a:ext cx="85248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6598444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6598444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6901815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6901815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7205186" y="65786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7205186" y="1012190"/>
            <a:ext cx="84772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7332345" y="4785995"/>
            <a:ext cx="1811655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220152" y="0"/>
            <a:ext cx="943451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089660" y="0"/>
            <a:ext cx="1204436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963930" y="0"/>
            <a:ext cx="1455896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827722" y="0"/>
            <a:ext cx="1728311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668178" y="0"/>
            <a:ext cx="2046446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350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628650" y="1200313"/>
            <a:ext cx="65762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单击编辑母版标题样式</a:t>
            </a:r>
            <a:endParaRPr lang="zh-CN" altLang="en-US" sz="4500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664744" y="5123536"/>
            <a:ext cx="4283929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 sz="1200"/>
              <a:t>公司名占位符</a:t>
            </a:r>
            <a:endParaRPr lang="zh-CN" altLang="en-US" sz="1200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2788673" y="3919467"/>
            <a:ext cx="216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日期时间占位符</a:t>
            </a:r>
            <a:endParaRPr lang="zh-CN" altLang="en-US" sz="1200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664744" y="3921543"/>
            <a:ext cx="20574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 sz="1200"/>
              <a:t>署名占位符</a:t>
            </a:r>
            <a:endParaRPr lang="zh-CN" altLang="en-US"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65" r:id="rId2"/>
    <p:sldLayoutId id="2147501266" r:id="rId3"/>
    <p:sldLayoutId id="2147501267" r:id="rId4"/>
    <p:sldLayoutId id="2147501268" r:id="rId5"/>
    <p:sldLayoutId id="2147501269" r:id="rId6"/>
    <p:sldLayoutId id="2147501270" r:id="rId7"/>
    <p:sldLayoutId id="2147501271" r:id="rId8"/>
    <p:sldLayoutId id="2147501272" r:id="rId9"/>
    <p:sldLayoutId id="2147501273" r:id="rId10"/>
    <p:sldLayoutId id="21475012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44213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28650" y="2455866"/>
            <a:ext cx="6531282" cy="1350000"/>
          </a:xfrm>
        </p:spPr>
        <p:txBody>
          <a:bodyPr/>
          <a:lstStyle/>
          <a:p>
            <a:r>
              <a:rPr lang="zh-CN" altLang="en-US" sz="4050"/>
              <a:t>《南师八修辞》PPT课件</a:t>
            </a:r>
            <a:endParaRPr lang="zh-CN" altLang="en-US" sz="4050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1981" y="4780026"/>
            <a:ext cx="2057399" cy="732096"/>
          </a:xfrm>
        </p:spPr>
        <p:txBody>
          <a:bodyPr/>
          <a:lstStyle/>
          <a:p>
            <a:r>
              <a:rPr lang="en-US" altLang="zh-CN" sz="1200"/>
              <a:t>YOUR LOGO</a:t>
            </a:r>
            <a:endParaRPr lang="zh-CN" altLang="en-US" sz="1200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2520537" y="3983345"/>
            <a:ext cx="2213103" cy="732096"/>
          </a:xfrm>
        </p:spPr>
        <p:txBody>
          <a:bodyPr/>
          <a:lstStyle/>
          <a:p>
            <a:r>
              <a:rPr lang="zh-CN" altLang="en-US" sz="1200"/>
              <a:t>汇报时间：20XX/XX/XX</a:t>
            </a:r>
            <a:endParaRPr lang="en-US" altLang="zh-CN" sz="1200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628650" y="3983921"/>
            <a:ext cx="1847733" cy="732096"/>
          </a:xfrm>
        </p:spPr>
        <p:txBody>
          <a:bodyPr>
            <a:normAutofit/>
          </a:bodyPr>
          <a:lstStyle/>
          <a:p>
            <a:r>
              <a:rPr lang="zh-CN" altLang="en-US" sz="1200"/>
              <a:t>汇报人：PPT</a:t>
            </a:r>
            <a:endParaRPr lang="zh-CN" altLang="en-US" sz="1200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4724400" y="1359217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5354002" y="1413033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75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1875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4724400" y="2089785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5354002" y="2143601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75" b="1" spc="300">
                <a:solidFill>
                  <a:schemeClr val="accent4"/>
                </a:solidFill>
                <a:latin typeface="+mj-ea"/>
                <a:ea typeface="+mj-ea"/>
              </a:rPr>
              <a:t>课件介绍</a:t>
            </a:r>
            <a:endParaRPr lang="zh-CN" altLang="en-US" sz="1875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4724400" y="2819876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5354002" y="2874168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75" b="1" spc="300">
                <a:solidFill>
                  <a:schemeClr val="accent4"/>
                </a:solidFill>
                <a:latin typeface="+mj-ea"/>
                <a:ea typeface="+mj-ea"/>
              </a:rPr>
              <a:t>修辞手法解析</a:t>
            </a:r>
            <a:endParaRPr lang="zh-CN" altLang="en-US" sz="1875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4724400" y="3550443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5354002" y="3604736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75" b="1" spc="300">
                <a:solidFill>
                  <a:schemeClr val="accent4"/>
                </a:solidFill>
                <a:latin typeface="+mj-ea"/>
                <a:ea typeface="+mj-ea"/>
              </a:rPr>
              <a:t>修辞手法应用实例</a:t>
            </a:r>
            <a:endParaRPr lang="zh-CN" altLang="en-US" sz="1875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920115" y="2692251"/>
            <a:ext cx="2160000" cy="810816"/>
          </a:xfrm>
        </p:spPr>
        <p:txBody>
          <a:bodyPr/>
          <a:lstStyle/>
          <a:p>
            <a:r>
              <a:rPr lang="zh-CN" altLang="en-US" sz="4500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 sz="450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920115" y="3569751"/>
            <a:ext cx="2160000" cy="378000"/>
          </a:xfrm>
        </p:spPr>
        <p:txBody>
          <a:bodyPr/>
          <a:lstStyle/>
          <a:p>
            <a:r>
              <a:rPr lang="en-US" altLang="zh-CN" sz="1800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 sz="1800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4724876" y="4281011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5354479" y="4335304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875" b="1" spc="300">
                <a:solidFill>
                  <a:schemeClr val="accent4"/>
                </a:solidFill>
                <a:latin typeface="+mj-ea"/>
                <a:ea typeface="+mj-ea"/>
              </a:rPr>
              <a:t>修辞手法在写作中的作用</a:t>
            </a:r>
            <a:endParaRPr lang="zh-CN" altLang="en-US" sz="1875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4724400" y="5011579"/>
            <a:ext cx="431958" cy="431958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18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5354002" y="5065395"/>
            <a:ext cx="3513296" cy="35099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714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333" b="1" spc="300">
                <a:solidFill>
                  <a:schemeClr val="accent4"/>
                </a:solidFill>
                <a:latin typeface="+mj-ea"/>
                <a:ea typeface="+mj-ea"/>
              </a:rPr>
              <a:t>修辞手法在口语表达中的作用</a:t>
            </a:r>
            <a:endParaRPr lang="zh-CN" altLang="en-US" sz="2333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单击此处添加章节标题</a:t>
            </a:r>
            <a:endParaRPr lang="zh-CN" altLang="en-US" sz="3600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ONE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课件介绍</a:t>
            </a:r>
            <a:endParaRPr lang="zh-CN" altLang="en-US" sz="3600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TWO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628650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883607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740079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《南师八修辞》课件的背景和目的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2640792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2909506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2751762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课件的内容和结构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4649725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4904682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4761154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课件的适用对象和范围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6654531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6923245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6765960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课件的特点和亮点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6020557" y="2438103"/>
            <a:ext cx="2495370" cy="249537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28650" y="2438103"/>
            <a:ext cx="2495370" cy="249537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6265858" y="2636231"/>
            <a:ext cx="2098537" cy="209853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6543506" y="2678013"/>
            <a:ext cx="283297" cy="283297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6591354" y="3242070"/>
            <a:ext cx="1447419" cy="995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引导学生了解南师文化及其影响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4517077" y="2636231"/>
            <a:ext cx="2098537" cy="209853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4794052" y="2678013"/>
            <a:ext cx="283297" cy="283297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4842572" y="3242070"/>
            <a:ext cx="1447419" cy="995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培养学生的文学素养和审美能力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2768295" y="2636231"/>
            <a:ext cx="2098537" cy="209853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3045270" y="2678013"/>
            <a:ext cx="283297" cy="283297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3093791" y="3242070"/>
            <a:ext cx="1447419" cy="995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提高学生的语言表达能力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820713" y="2636231"/>
            <a:ext cx="2098537" cy="209853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097687" y="2678013"/>
            <a:ext cx="283297" cy="283297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146208" y="3242070"/>
            <a:ext cx="1447419" cy="9956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帮助学生掌握《南师八修辞》的修辞手法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4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16806" y="2064803"/>
            <a:ext cx="615177" cy="17900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32011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8"/>
          <p:cNvSpPr/>
          <p:nvPr>
            <p:custDataLst>
              <p:tags r:id="rId4"/>
            </p:custDataLst>
          </p:nvPr>
        </p:nvSpPr>
        <p:spPr>
          <a:xfrm>
            <a:off x="4821037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9"/>
          <p:cNvSpPr/>
          <p:nvPr>
            <p:custDataLst>
              <p:tags r:id="rId5"/>
            </p:custDataLst>
          </p:nvPr>
        </p:nvSpPr>
        <p:spPr>
          <a:xfrm flipV="1">
            <a:off x="4729347" y="2190127"/>
            <a:ext cx="1790033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215648" y="2065263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231775" y="4058940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4"/>
          <p:cNvSpPr/>
          <p:nvPr>
            <p:custDataLst>
              <p:tags r:id="rId8"/>
            </p:custDataLst>
          </p:nvPr>
        </p:nvSpPr>
        <p:spPr>
          <a:xfrm>
            <a:off x="720800" y="2649958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5"/>
          <p:cNvSpPr/>
          <p:nvPr>
            <p:custDataLst>
              <p:tags r:id="rId9"/>
            </p:custDataLst>
          </p:nvPr>
        </p:nvSpPr>
        <p:spPr>
          <a:xfrm flipV="1">
            <a:off x="628650" y="2190127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20800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初学者：适合刚开始学习修辞的读者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1037" y="3160011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学者：对修辞有深入研究的学者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318984" y="2074479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334649" y="4068155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1"/>
          <p:cNvSpPr/>
          <p:nvPr>
            <p:custDataLst>
              <p:tags r:id="rId14"/>
            </p:custDataLst>
          </p:nvPr>
        </p:nvSpPr>
        <p:spPr>
          <a:xfrm>
            <a:off x="2823675" y="2658713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2"/>
          <p:cNvSpPr/>
          <p:nvPr>
            <p:custDataLst>
              <p:tags r:id="rId15"/>
            </p:custDataLst>
          </p:nvPr>
        </p:nvSpPr>
        <p:spPr>
          <a:xfrm flipV="1">
            <a:off x="2731985" y="2199804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313707" y="2092448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329373" y="4085202"/>
            <a:ext cx="584811" cy="16073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5"/>
          <p:cNvSpPr/>
          <p:nvPr>
            <p:custDataLst>
              <p:tags r:id="rId18"/>
            </p:custDataLst>
          </p:nvPr>
        </p:nvSpPr>
        <p:spPr>
          <a:xfrm>
            <a:off x="6817938" y="2676682"/>
            <a:ext cx="1607313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26"/>
          <p:cNvSpPr/>
          <p:nvPr>
            <p:custDataLst>
              <p:tags r:id="rId19"/>
            </p:custDataLst>
          </p:nvPr>
        </p:nvSpPr>
        <p:spPr>
          <a:xfrm flipV="1">
            <a:off x="6726709" y="2217773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818398" y="318673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教师：适合教授修辞课程的教师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823675" y="3168765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爱好者：对修辞感兴趣的读者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课件封面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课件目录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课件内容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课件结尾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修辞手法解析</a:t>
            </a:r>
            <a:endParaRPr lang="zh-CN" altLang="en-US" sz="3600"/>
          </a:p>
        </p:txBody>
      </p:sp>
      <p:sp>
        <p:nvSpPr>
          <p:cNvPr id="10495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THREE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比喻</a:t>
            </a:r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定义：比喻是一种常用的修辞手法，通过相似性将一个事物描述为另一个事物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作用：增强语言的形象性和生动性，使读者更容易理解和感受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类型：明喻、隐喻、借喻等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例子：“他像一只鹰一样翱翔在天空中”，“她的歌声像百灵鸟一样动听”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拟人</a:t>
            </a:r>
            <a:endParaRPr lang="zh-CN" altLang="en-US"/>
          </a:p>
        </p:txBody>
      </p:sp>
      <p:sp>
        <p:nvSpPr>
          <p:cNvPr id="10497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256986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988148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定义：将非人类的事物人格化，赋予它们以人的思想、情感和行为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2"/>
          <p:cNvSpPr/>
          <p:nvPr>
            <p:custDataLst>
              <p:tags r:id="rId4"/>
            </p:custDataLst>
          </p:nvPr>
        </p:nvSpPr>
        <p:spPr>
          <a:xfrm>
            <a:off x="1087918" y="2907246"/>
            <a:ext cx="1306934" cy="9255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44258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4929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作用：增强表达效果，使语言更加生动形象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3"/>
          <p:cNvSpPr/>
          <p:nvPr>
            <p:custDataLst>
              <p:tags r:id="rId7"/>
            </p:custDataLst>
          </p:nvPr>
        </p:nvSpPr>
        <p:spPr>
          <a:xfrm>
            <a:off x="2975190" y="2907246"/>
            <a:ext cx="1306934" cy="9255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1040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2201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拟人修辞手法在《南师八修辞》中的应用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4"/>
          <p:cNvSpPr/>
          <p:nvPr>
            <p:custDataLst>
              <p:tags r:id="rId10"/>
            </p:custDataLst>
          </p:nvPr>
        </p:nvSpPr>
        <p:spPr>
          <a:xfrm>
            <a:off x="4861480" y="2907246"/>
            <a:ext cx="1306934" cy="9255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17821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48982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拟人修辞手法与其他修辞手法的区别与联系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5"/>
          <p:cNvSpPr/>
          <p:nvPr>
            <p:custDataLst>
              <p:tags r:id="rId13"/>
            </p:custDataLst>
          </p:nvPr>
        </p:nvSpPr>
        <p:spPr>
          <a:xfrm>
            <a:off x="6748753" y="2907246"/>
            <a:ext cx="1306934" cy="9255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夸张</a:t>
            </a:r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定义：夸张是一种通过夸大或缩小事物的特征，以突出其本质或特点的修辞手法。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分类：根据夸张的程度和方式，可以分为扩大夸张和缩小夸张。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作用：夸张可以突出事物的本质或特点，增强表达的效果，引起读者的共鸣。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例子：例如，“他跑得比兔子还快”、“他的声音大得震耳欲聋”等都是夸张的例子。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对偶</a:t>
            </a:r>
            <a:endParaRPr lang="zh-CN" altLang="en-US"/>
          </a:p>
        </p:txBody>
      </p:sp>
      <p:sp>
        <p:nvSpPr>
          <p:cNvPr id="1049818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作用：对偶句形式上相似，意义上、内容上相关、相联、相反。</a:t>
            </a:r>
            <a:endParaRPr lang="en-US" altLang="zh-CN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5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定义：对偶是用字数相等、结构形式相同、意义对称的一对短语或句子来表达两个相对、相近或相关联的意义的修辞方法。</a:t>
            </a:r>
            <a:endParaRPr lang="zh-CN" altLang="en-US" sz="15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特点：对偶句形式整齐，易于记忆，有音乐美感，能增强语言的形式美。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注意事项：避免上下联使用相同的字。</a:t>
            </a:r>
            <a:endParaRPr lang="en-US" altLang="zh-CN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排比</a:t>
            </a:r>
            <a:endParaRPr lang="zh-CN" altLang="en-US"/>
          </a:p>
        </p:txBody>
      </p:sp>
      <p:sp>
        <p:nvSpPr>
          <p:cNvPr id="1049884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定义：排比是由三个或三个以上结构相同或相似、内容相关、语气一致的短语或句子排列在一起用来增强语势、强调内容、加重感情的一种修辞方法。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特点：排比句式整齐，富有节奏感，读起来朗朗上口，能增强语言的气势和表达效果。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作用：排比可以用来表达强烈的思想感情，突出强调某个事物或某种情感，增强文章的说服力和感染力。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示例：例如“红得如火，粉得如霞，白得如雪”这个排比句式，通过三个结构相似的短语排列在一起，生动形象地描绘了花的颜色之美，表达了作者对花的喜爱之情。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反复</a:t>
            </a:r>
            <a:endParaRPr lang="zh-CN" altLang="en-US"/>
          </a:p>
        </p:txBody>
      </p:sp>
      <p:sp>
        <p:nvSpPr>
          <p:cNvPr id="1049926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928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930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932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934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作用：增强语气，强化表达效果，使读者更加深刻地理解作者所要表达的含义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6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定义：反复是一种修辞手法，通过重复相同的词语或句子来强调某种情感或观点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38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分类：连续反复和间隔反复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0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示例：例如“他”、“她”、“它”、“哥哥”等词语的重复使用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设问</a:t>
            </a:r>
            <a:endParaRPr lang="zh-CN" altLang="en-US"/>
          </a:p>
        </p:txBody>
      </p:sp>
      <p:sp>
        <p:nvSpPr>
          <p:cNvPr id="1049976" name="矩形 15"/>
          <p:cNvSpPr/>
          <p:nvPr>
            <p:custDataLst>
              <p:tags r:id="rId2"/>
            </p:custDataLst>
          </p:nvPr>
        </p:nvSpPr>
        <p:spPr>
          <a:xfrm>
            <a:off x="1788582" y="1941840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定义：设问是一种常见的修辞手法，通过自问自答的方式，引起读者的注意和思考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任意多边形 17"/>
          <p:cNvSpPr/>
          <p:nvPr>
            <p:custDataLst>
              <p:tags r:id="rId3"/>
            </p:custDataLst>
          </p:nvPr>
        </p:nvSpPr>
        <p:spPr>
          <a:xfrm flipV="1">
            <a:off x="1729149" y="188055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任意多边形 18"/>
          <p:cNvSpPr/>
          <p:nvPr>
            <p:custDataLst>
              <p:tags r:id="rId4"/>
            </p:custDataLst>
          </p:nvPr>
        </p:nvSpPr>
        <p:spPr>
          <a:xfrm flipH="1">
            <a:off x="6419357" y="2305863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2" name="矩形 27"/>
          <p:cNvSpPr/>
          <p:nvPr>
            <p:custDataLst>
              <p:tags r:id="rId5"/>
            </p:custDataLst>
          </p:nvPr>
        </p:nvSpPr>
        <p:spPr>
          <a:xfrm>
            <a:off x="1788582" y="2941047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作用：设问可以突出重点，强调某个观点或情感，同时也可以起到过渡的作用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4" name="任意多边形 29"/>
          <p:cNvSpPr/>
          <p:nvPr>
            <p:custDataLst>
              <p:tags r:id="rId6"/>
            </p:custDataLst>
          </p:nvPr>
        </p:nvSpPr>
        <p:spPr>
          <a:xfrm flipV="1">
            <a:off x="1729149" y="2879757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6" name="任意多边形 30"/>
          <p:cNvSpPr/>
          <p:nvPr>
            <p:custDataLst>
              <p:tags r:id="rId7"/>
            </p:custDataLst>
          </p:nvPr>
        </p:nvSpPr>
        <p:spPr>
          <a:xfrm flipH="1">
            <a:off x="6419357" y="330507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矩形 5"/>
          <p:cNvSpPr/>
          <p:nvPr>
            <p:custDataLst>
              <p:tags r:id="rId8"/>
            </p:custDataLst>
          </p:nvPr>
        </p:nvSpPr>
        <p:spPr>
          <a:xfrm>
            <a:off x="1788582" y="3940254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例子：例如，“什么是幸福？每个人都有不同的定义。”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0" name="任意多边形 7"/>
          <p:cNvSpPr/>
          <p:nvPr>
            <p:custDataLst>
              <p:tags r:id="rId9"/>
            </p:custDataLst>
          </p:nvPr>
        </p:nvSpPr>
        <p:spPr>
          <a:xfrm flipV="1">
            <a:off x="1729149" y="3878964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任意多边形 8"/>
          <p:cNvSpPr/>
          <p:nvPr>
            <p:custDataLst>
              <p:tags r:id="rId10"/>
            </p:custDataLst>
          </p:nvPr>
        </p:nvSpPr>
        <p:spPr>
          <a:xfrm flipH="1">
            <a:off x="6419357" y="4304278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矩形 10"/>
          <p:cNvSpPr/>
          <p:nvPr>
            <p:custDataLst>
              <p:tags r:id="rId11"/>
            </p:custDataLst>
          </p:nvPr>
        </p:nvSpPr>
        <p:spPr>
          <a:xfrm>
            <a:off x="1788582" y="4939462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与反问的区别：设问是自己问自己答，而反问则是自己问别人答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6" name="任意多边形 12"/>
          <p:cNvSpPr/>
          <p:nvPr>
            <p:custDataLst>
              <p:tags r:id="rId12"/>
            </p:custDataLst>
          </p:nvPr>
        </p:nvSpPr>
        <p:spPr>
          <a:xfrm flipV="1">
            <a:off x="1729149" y="4878172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任意多边形 13"/>
          <p:cNvSpPr/>
          <p:nvPr>
            <p:custDataLst>
              <p:tags r:id="rId13"/>
            </p:custDataLst>
          </p:nvPr>
        </p:nvSpPr>
        <p:spPr>
          <a:xfrm flipH="1">
            <a:off x="6419357" y="5303485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反问</a:t>
            </a:r>
            <a:endParaRPr lang="zh-CN" altLang="en-US"/>
          </a:p>
        </p:txBody>
      </p:sp>
      <p:sp>
        <p:nvSpPr>
          <p:cNvPr id="1050034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6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8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0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作用：加强语气，表达强烈的感情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2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4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6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8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定义：反问是一种用疑问句式来表达确定意思的修辞手法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2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4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6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特点：答案在问句中，不需要回答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8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0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2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4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例子：“难道你不知道吗？”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800" y="3210606"/>
            <a:ext cx="6858000" cy="1504796"/>
          </a:xfrm>
        </p:spPr>
        <p:txBody>
          <a:bodyPr/>
          <a:lstStyle/>
          <a:p>
            <a:r>
              <a:rPr lang="zh-CN" altLang="en-US" sz="3600"/>
              <a:t>修辞手法应用实例</a:t>
            </a:r>
            <a:endParaRPr lang="zh-CN" altLang="en-US" sz="3600"/>
          </a:p>
        </p:txBody>
      </p:sp>
      <p:sp>
        <p:nvSpPr>
          <p:cNvPr id="10501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43000" y="1403497"/>
            <a:ext cx="6858000" cy="1652925"/>
          </a:xfrm>
        </p:spPr>
        <p:txBody>
          <a:bodyPr/>
          <a:lstStyle/>
          <a:p>
            <a:r>
              <a:rPr lang="en-US" altLang="zh-CN" sz="4500"/>
              <a:t>PART FOUR</a:t>
            </a:r>
            <a:endParaRPr lang="en-US" altLang="zh-CN" sz="4500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https://d.book118.com/615044213343011110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9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宋体</vt:lpstr>
      <vt:lpstr>Wingdings</vt:lpstr>
      <vt:lpstr>Office Theme</vt:lpstr>
      <vt:lpstr>《南师八修辞》PPT课件</vt:lpstr>
      <vt:lpstr>目录</vt:lpstr>
      <vt:lpstr>单击此处添加章节标题</vt:lpstr>
      <vt:lpstr>课件介绍</vt:lpstr>
      <vt:lpstr>PowerPoint Presentation</vt:lpstr>
      <vt:lpstr>课件背景</vt:lpstr>
      <vt:lpstr>课件目的</vt:lpstr>
      <vt:lpstr>适用人群</vt:lpstr>
      <vt:lpstr>课件结构</vt:lpstr>
      <vt:lpstr>修辞手法解析</vt:lpstr>
      <vt:lpstr>PowerPoint Presentation</vt:lpstr>
      <vt:lpstr>比喻</vt:lpstr>
      <vt:lpstr>拟人</vt:lpstr>
      <vt:lpstr>夸张</vt:lpstr>
      <vt:lpstr>对偶</vt:lpstr>
      <vt:lpstr>排比</vt:lpstr>
      <vt:lpstr>反复</vt:lpstr>
      <vt:lpstr>设问</vt:lpstr>
      <vt:lpstr>反问</vt:lpstr>
      <vt:lpstr>修辞手法应用实例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2024-09-16T12:45:15.702</cp:lastPrinted>
  <dcterms:created xsi:type="dcterms:W3CDTF">2024-09-16T04:45:15Z</dcterms:created>
  <dcterms:modified xsi:type="dcterms:W3CDTF">2024-09-16T04:45:18Z</dcterms:modified>
</cp:coreProperties>
</file>