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embeddedFontLst>
    <p:embeddedFont>
      <p:font typeface="DSPANI+MS-UIGothic"/>
      <p:regular r:id="rId18"/>
    </p:embeddedFont>
    <p:embeddedFont>
      <p:font typeface="PQWNWN+HEMITV+ArialMT"/>
      <p:regular r:id="rId19"/>
    </p:embeddedFont>
    <p:embeddedFont>
      <p:font typeface="PIPLKP+ALHBKU+MicrosoftYaHei-Bold"/>
      <p:regular r:id="rId20"/>
    </p:embeddedFont>
    <p:embeddedFont>
      <p:font typeface="OFGDPG+AQARKT+MicrosoftYaHei"/>
      <p:regular r:id="rId21"/>
    </p:embeddedFont>
    <p:embeddedFont>
      <p:font typeface="OVAJOW+EQTJPJ+Arial-BoldMT"/>
      <p:regular r:id="rId22"/>
    </p:embeddedFont>
  </p:embeddedFontLst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font" Target="fonts/font1.fntdata" /><Relationship Id="rId19" Type="http://schemas.openxmlformats.org/officeDocument/2006/relationships/font" Target="fonts/font2.fntdata" /><Relationship Id="rId2" Type="http://schemas.openxmlformats.org/officeDocument/2006/relationships/slideMaster" Target="slideMasters/slideMaster2.xml" /><Relationship Id="rId20" Type="http://schemas.openxmlformats.org/officeDocument/2006/relationships/font" Target="fonts/font3.fntdata" /><Relationship Id="rId21" Type="http://schemas.openxmlformats.org/officeDocument/2006/relationships/font" Target="fonts/font4.fntdata" /><Relationship Id="rId22" Type="http://schemas.openxmlformats.org/officeDocument/2006/relationships/font" Target="fonts/font5.fntdata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B7CDCA-08BF-448D-94FB-A425744384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05EBF2-E245-4220-9532-9C75040FEC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54F657-5F4D-4F55-8FBF-34DEB710BC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BB58B12-1994-46D1-BEA2-BFAE3F9EEF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40171C2-3377-4B85-9303-F52FAAFD22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6C0CE52-30C9-4C02-B258-2CCB9E5C1C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A772199-5340-4339-BA59-8B7419EBF0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1318AB3-47B1-423D-8242-32C3C5F0D3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D68AD5-DBE8-4E92-A19E-FBA7F5B9D1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AD6DC7-C19A-4296-813E-9CC413BF11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689389-2B08-4D1A-A717-E0347B7B90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1511322223401111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93725" y="3832760"/>
            <a:ext cx="4257865" cy="1635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0"/>
              </a:lnSpc>
              <a:spcBef>
                <a:spcPct val="0"/>
              </a:spcBef>
              <a:spcAft>
                <a:spcPct val="0"/>
              </a:spcAft>
            </a:pPr>
            <a:r>
              <a:rPr sz="5150" spc="12">
                <a:solidFill>
                  <a:srgbClr val="0D0D0D"/>
                </a:solidFill>
                <a:latin typeface="DSPANI+MS-UIGothic"/>
                <a:cs typeface="DSPANI+MS-UIGothic"/>
              </a:rPr>
              <a:t>汝南生督管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93725" y="4778910"/>
            <a:ext cx="4921072" cy="1635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0"/>
              </a:lnSpc>
              <a:spcBef>
                <a:spcPct val="0"/>
              </a:spcBef>
              <a:spcAft>
                <a:spcPct val="0"/>
              </a:spcAft>
            </a:pPr>
            <a:r>
              <a:rPr sz="5150" spc="25">
                <a:solidFill>
                  <a:srgbClr val="0D0D0D"/>
                </a:solidFill>
                <a:latin typeface="DSPANI+MS-UIGothic"/>
                <a:cs typeface="DSPANI+MS-UIGothic"/>
              </a:rPr>
              <a:t>稿及文表格件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68620" y="1588960"/>
            <a:ext cx="3099807" cy="7837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3045FD"/>
                </a:solidFill>
                <a:latin typeface="PQWNWN+HEMITV+ArialMT"/>
                <a:cs typeface="PQWNWN+HEMITV+ArialMT"/>
              </a:rPr>
              <a:t>•</a:t>
            </a:r>
            <a:r>
              <a:rPr sz="2450" spc="128">
                <a:solidFill>
                  <a:srgbClr val="3045F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卫</a:t>
            </a:r>
            <a:r>
              <a:rPr sz="2400">
                <a:solidFill>
                  <a:srgbClr val="3045FD"/>
                </a:solidFill>
                <a:latin typeface="DSPANI+MS-UIGothic"/>
                <a:cs typeface="DSPANI+MS-UIGothic"/>
              </a:rPr>
              <a:t>生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监</a:t>
            </a:r>
            <a:r>
              <a:rPr sz="2400">
                <a:solidFill>
                  <a:srgbClr val="3045FD"/>
                </a:solidFill>
                <a:latin typeface="DSPANI+MS-UIGothic"/>
                <a:cs typeface="DSPANI+MS-UIGothic"/>
              </a:rPr>
              <a:t>督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协</a:t>
            </a:r>
            <a:r>
              <a:rPr sz="2400">
                <a:solidFill>
                  <a:srgbClr val="3045FD"/>
                </a:solidFill>
                <a:latin typeface="DSPANI+MS-UIGothic"/>
                <a:cs typeface="DSPANI+MS-UIGothic"/>
              </a:rPr>
              <a:t>管概述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68620" y="2137600"/>
            <a:ext cx="5491421" cy="2977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3045FD"/>
                </a:solidFill>
                <a:latin typeface="PQWNWN+HEMITV+ArialMT"/>
                <a:cs typeface="PQWNWN+HEMITV+ArialMT"/>
              </a:rPr>
              <a:t>•</a:t>
            </a:r>
            <a:r>
              <a:rPr sz="2450" spc="128">
                <a:solidFill>
                  <a:srgbClr val="3045F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卫</a:t>
            </a:r>
            <a:r>
              <a:rPr sz="2400">
                <a:solidFill>
                  <a:srgbClr val="3045FD"/>
                </a:solidFill>
                <a:latin typeface="DSPANI+MS-UIGothic"/>
                <a:cs typeface="DSPANI+MS-UIGothic"/>
              </a:rPr>
              <a:t>生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监</a:t>
            </a:r>
            <a:r>
              <a:rPr sz="2400">
                <a:solidFill>
                  <a:srgbClr val="3045FD"/>
                </a:solidFill>
                <a:latin typeface="DSPANI+MS-UIGothic"/>
                <a:cs typeface="DSPANI+MS-UIGothic"/>
              </a:rPr>
              <a:t>督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协</a:t>
            </a:r>
            <a:r>
              <a:rPr sz="2400">
                <a:solidFill>
                  <a:srgbClr val="3045FD"/>
                </a:solidFill>
                <a:latin typeface="DSPANI+MS-UIGothic"/>
                <a:cs typeface="DSPANI+MS-UIGothic"/>
              </a:rPr>
              <a:t>管内容与方法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3045FD"/>
                </a:solidFill>
                <a:latin typeface="PQWNWN+HEMITV+ArialMT"/>
                <a:cs typeface="PQWNWN+HEMITV+ArialMT"/>
              </a:rPr>
              <a:t>•</a:t>
            </a:r>
            <a:r>
              <a:rPr sz="2450" spc="128">
                <a:solidFill>
                  <a:srgbClr val="3045F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卫</a:t>
            </a:r>
            <a:r>
              <a:rPr sz="2400">
                <a:solidFill>
                  <a:srgbClr val="3045FD"/>
                </a:solidFill>
                <a:latin typeface="DSPANI+MS-UIGothic"/>
                <a:cs typeface="DSPANI+MS-UIGothic"/>
              </a:rPr>
              <a:t>生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监</a:t>
            </a:r>
            <a:r>
              <a:rPr sz="2400">
                <a:solidFill>
                  <a:srgbClr val="3045FD"/>
                </a:solidFill>
                <a:latin typeface="DSPANI+MS-UIGothic"/>
                <a:cs typeface="DSPANI+MS-UIGothic"/>
              </a:rPr>
              <a:t>督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协</a:t>
            </a:r>
            <a:r>
              <a:rPr sz="2400">
                <a:solidFill>
                  <a:srgbClr val="3045FD"/>
                </a:solidFill>
                <a:latin typeface="DSPANI+MS-UIGothic"/>
                <a:cs typeface="DSPANI+MS-UIGothic"/>
              </a:rPr>
              <a:t>管文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书</a:t>
            </a:r>
            <a:r>
              <a:rPr sz="2400">
                <a:solidFill>
                  <a:srgbClr val="3045FD"/>
                </a:solidFill>
                <a:latin typeface="DSPANI+MS-UIGothic"/>
                <a:cs typeface="DSPANI+MS-UIGothic"/>
              </a:rPr>
              <a:t>表格概述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3045FD"/>
                </a:solidFill>
                <a:latin typeface="PQWNWN+HEMITV+ArialMT"/>
                <a:cs typeface="PQWNWN+HEMITV+ArialMT"/>
              </a:rPr>
              <a:t>•</a:t>
            </a:r>
            <a:r>
              <a:rPr sz="2450" spc="128">
                <a:solidFill>
                  <a:srgbClr val="3045F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卫</a:t>
            </a:r>
            <a:r>
              <a:rPr sz="2400">
                <a:solidFill>
                  <a:srgbClr val="3045FD"/>
                </a:solidFill>
                <a:latin typeface="DSPANI+MS-UIGothic"/>
                <a:cs typeface="DSPANI+MS-UIGothic"/>
              </a:rPr>
              <a:t>生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监</a:t>
            </a:r>
            <a:r>
              <a:rPr sz="2400">
                <a:solidFill>
                  <a:srgbClr val="3045FD"/>
                </a:solidFill>
                <a:latin typeface="DSPANI+MS-UIGothic"/>
                <a:cs typeface="DSPANI+MS-UIGothic"/>
              </a:rPr>
              <a:t>督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协</a:t>
            </a:r>
            <a:r>
              <a:rPr sz="2400">
                <a:solidFill>
                  <a:srgbClr val="3045FD"/>
                </a:solidFill>
                <a:latin typeface="DSPANI+MS-UIGothic"/>
                <a:cs typeface="DSPANI+MS-UIGothic"/>
              </a:rPr>
              <a:t>管演示文稿制作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3045FD"/>
                </a:solidFill>
                <a:latin typeface="PQWNWN+HEMITV+ArialMT"/>
                <a:cs typeface="PQWNWN+HEMITV+ArialMT"/>
              </a:rPr>
              <a:t>•</a:t>
            </a:r>
            <a:r>
              <a:rPr sz="2450" spc="128">
                <a:solidFill>
                  <a:srgbClr val="3045F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卫</a:t>
            </a:r>
            <a:r>
              <a:rPr sz="2400">
                <a:solidFill>
                  <a:srgbClr val="3045FD"/>
                </a:solidFill>
                <a:latin typeface="DSPANI+MS-UIGothic"/>
                <a:cs typeface="DSPANI+MS-UIGothic"/>
              </a:rPr>
              <a:t>生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监</a:t>
            </a:r>
            <a:r>
              <a:rPr sz="2400">
                <a:solidFill>
                  <a:srgbClr val="3045FD"/>
                </a:solidFill>
                <a:latin typeface="DSPANI+MS-UIGothic"/>
                <a:cs typeface="DSPANI+MS-UIGothic"/>
              </a:rPr>
              <a:t>督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协</a:t>
            </a:r>
            <a:r>
              <a:rPr sz="2400">
                <a:solidFill>
                  <a:srgbClr val="3045FD"/>
                </a:solidFill>
                <a:latin typeface="DSPANI+MS-UIGothic"/>
                <a:cs typeface="DSPANI+MS-UIGothic"/>
              </a:rPr>
              <a:t>管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实际</a:t>
            </a:r>
            <a:r>
              <a:rPr sz="2400">
                <a:solidFill>
                  <a:srgbClr val="3045FD"/>
                </a:solidFill>
                <a:latin typeface="DSPANI+MS-UIGothic"/>
                <a:cs typeface="DSPANI+MS-UIGothic"/>
              </a:rPr>
              <a:t>案例分析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3045FD"/>
                </a:solidFill>
                <a:latin typeface="PQWNWN+HEMITV+ArialMT"/>
                <a:cs typeface="PQWNWN+HEMITV+ArialMT"/>
              </a:rPr>
              <a:t>•</a:t>
            </a:r>
            <a:r>
              <a:rPr sz="2450" spc="128">
                <a:solidFill>
                  <a:srgbClr val="3045F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卫</a:t>
            </a:r>
            <a:r>
              <a:rPr sz="2400">
                <a:solidFill>
                  <a:srgbClr val="3045FD"/>
                </a:solidFill>
                <a:latin typeface="DSPANI+MS-UIGothic"/>
                <a:cs typeface="DSPANI+MS-UIGothic"/>
              </a:rPr>
              <a:t>生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监</a:t>
            </a:r>
            <a:r>
              <a:rPr sz="2400">
                <a:solidFill>
                  <a:srgbClr val="3045FD"/>
                </a:solidFill>
                <a:latin typeface="DSPANI+MS-UIGothic"/>
                <a:cs typeface="DSPANI+MS-UIGothic"/>
              </a:rPr>
              <a:t>督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协</a:t>
            </a:r>
            <a:r>
              <a:rPr sz="2400">
                <a:solidFill>
                  <a:srgbClr val="3045FD"/>
                </a:solidFill>
                <a:latin typeface="DSPANI+MS-UIGothic"/>
                <a:cs typeface="DSPANI+MS-UIGothic"/>
              </a:rPr>
              <a:t>管未来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发</a:t>
            </a:r>
            <a:r>
              <a:rPr sz="2400">
                <a:solidFill>
                  <a:srgbClr val="3045FD"/>
                </a:solidFill>
                <a:latin typeface="DSPANI+MS-UIGothic"/>
                <a:cs typeface="DSPANI+MS-UIGothic"/>
              </a:rPr>
              <a:t>展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趋势</a:t>
            </a:r>
            <a:r>
              <a:rPr sz="2400">
                <a:solidFill>
                  <a:srgbClr val="3045FD"/>
                </a:solidFill>
                <a:latin typeface="DSPANI+MS-UIGothic"/>
                <a:cs typeface="DSPANI+MS-UIGothic"/>
              </a:rPr>
              <a:t>与挑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战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卫</a:t>
            </a:r>
            <a:r>
              <a:rPr sz="3000">
                <a:solidFill>
                  <a:srgbClr val="3045FD"/>
                </a:solidFill>
                <a:latin typeface="DSPANI+MS-UIGothic"/>
                <a:cs typeface="DSPANI+MS-UIGothic"/>
              </a:rPr>
              <a:t>生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监</a:t>
            </a:r>
            <a:r>
              <a:rPr sz="3000">
                <a:solidFill>
                  <a:srgbClr val="3045FD"/>
                </a:solidFill>
                <a:latin typeface="DSPANI+MS-UIGothic"/>
                <a:cs typeface="DSPANI+MS-UIGothic"/>
              </a:rPr>
              <a:t>督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协</a:t>
            </a:r>
            <a:r>
              <a:rPr sz="3000">
                <a:solidFill>
                  <a:srgbClr val="3045FD"/>
                </a:solidFill>
                <a:latin typeface="DSPANI+MS-UIGothic"/>
                <a:cs typeface="DSPANI+MS-UIGothic"/>
              </a:rPr>
              <a:t>管定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7730" y="1757481"/>
            <a:ext cx="279714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3045FD"/>
                </a:solidFill>
                <a:latin typeface="SimSun"/>
                <a:cs typeface="SimSun"/>
              </a:rPr>
              <a:t>卫</a:t>
            </a:r>
            <a:r>
              <a:rPr sz="2300" spc="25">
                <a:solidFill>
                  <a:srgbClr val="3045FD"/>
                </a:solidFill>
                <a:latin typeface="DSPANI+MS-UIGothic"/>
                <a:cs typeface="DSPANI+MS-UIGothic"/>
              </a:rPr>
              <a:t>生</a:t>
            </a:r>
            <a:r>
              <a:rPr sz="2300" spc="25">
                <a:solidFill>
                  <a:srgbClr val="3045FD"/>
                </a:solidFill>
                <a:latin typeface="SimSun"/>
                <a:cs typeface="SimSun"/>
              </a:rPr>
              <a:t>监</a:t>
            </a:r>
            <a:r>
              <a:rPr sz="2300" spc="23">
                <a:solidFill>
                  <a:srgbClr val="3045FD"/>
                </a:solidFill>
                <a:latin typeface="DSPANI+MS-UIGothic"/>
                <a:cs typeface="DSPANI+MS-UIGothic"/>
              </a:rPr>
              <a:t>督</a:t>
            </a:r>
            <a:r>
              <a:rPr sz="2300" spc="25">
                <a:solidFill>
                  <a:srgbClr val="3045FD"/>
                </a:solidFill>
                <a:latin typeface="SimSun"/>
                <a:cs typeface="SimSun"/>
              </a:rPr>
              <a:t>协</a:t>
            </a:r>
            <a:r>
              <a:rPr sz="2300" spc="25">
                <a:solidFill>
                  <a:srgbClr val="3045FD"/>
                </a:solidFill>
                <a:latin typeface="DSPANI+MS-UIGothic"/>
                <a:cs typeface="DSPANI+MS-UIGothic"/>
              </a:rPr>
              <a:t>管定</a:t>
            </a:r>
            <a:r>
              <a:rPr sz="2300">
                <a:solidFill>
                  <a:srgbClr val="3045FD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87730" y="2317488"/>
            <a:ext cx="7301358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卫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监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督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协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管是指由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卫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监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督机构指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导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，基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层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疗卫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生机构具体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实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施，以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维护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和促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人民群众健康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目的，依法依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规协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助开展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卫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监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督工作的管理制度。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13435" y="4291766"/>
            <a:ext cx="339206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3045FD"/>
                </a:solidFill>
                <a:latin typeface="SimSun"/>
                <a:cs typeface="SimSun"/>
              </a:rPr>
              <a:t>卫</a:t>
            </a:r>
            <a:r>
              <a:rPr sz="2300" spc="25">
                <a:solidFill>
                  <a:srgbClr val="3045FD"/>
                </a:solidFill>
                <a:latin typeface="DSPANI+MS-UIGothic"/>
                <a:cs typeface="DSPANI+MS-UIGothic"/>
              </a:rPr>
              <a:t>生</a:t>
            </a:r>
            <a:r>
              <a:rPr sz="2300" spc="25">
                <a:solidFill>
                  <a:srgbClr val="3045FD"/>
                </a:solidFill>
                <a:latin typeface="SimSun"/>
                <a:cs typeface="SimSun"/>
              </a:rPr>
              <a:t>监</a:t>
            </a:r>
            <a:r>
              <a:rPr sz="2300" spc="23">
                <a:solidFill>
                  <a:srgbClr val="3045FD"/>
                </a:solidFill>
                <a:latin typeface="DSPANI+MS-UIGothic"/>
                <a:cs typeface="DSPANI+MS-UIGothic"/>
              </a:rPr>
              <a:t>督</a:t>
            </a:r>
            <a:r>
              <a:rPr sz="2300" spc="25">
                <a:solidFill>
                  <a:srgbClr val="3045FD"/>
                </a:solidFill>
                <a:latin typeface="SimSun"/>
                <a:cs typeface="SimSun"/>
              </a:rPr>
              <a:t>协</a:t>
            </a:r>
            <a:r>
              <a:rPr sz="2300" spc="25">
                <a:solidFill>
                  <a:srgbClr val="3045FD"/>
                </a:solidFill>
                <a:latin typeface="DSPANI+MS-UIGothic"/>
                <a:cs typeface="DSPANI+MS-UIGothic"/>
              </a:rPr>
              <a:t>管工作内容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13435" y="4870188"/>
            <a:ext cx="7154167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主要包括宣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传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教育、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协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管巡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查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报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告信息、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现场调查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取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证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、制止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纠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正和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资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料收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13435" y="5213088"/>
            <a:ext cx="11742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集整理等。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卫</a:t>
            </a:r>
            <a:r>
              <a:rPr sz="3000">
                <a:solidFill>
                  <a:srgbClr val="3045FD"/>
                </a:solidFill>
                <a:latin typeface="DSPANI+MS-UIGothic"/>
                <a:cs typeface="DSPANI+MS-UIGothic"/>
              </a:rPr>
              <a:t>生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监</a:t>
            </a:r>
            <a:r>
              <a:rPr sz="3000">
                <a:solidFill>
                  <a:srgbClr val="3045FD"/>
                </a:solidFill>
                <a:latin typeface="DSPANI+MS-UIGothic"/>
                <a:cs typeface="DSPANI+MS-UIGothic"/>
              </a:rPr>
              <a:t>督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协</a:t>
            </a:r>
            <a:r>
              <a:rPr sz="3000">
                <a:solidFill>
                  <a:srgbClr val="3045FD"/>
                </a:solidFill>
                <a:latin typeface="DSPANI+MS-UIGothic"/>
                <a:cs typeface="DSPANI+MS-UIGothic"/>
              </a:rPr>
              <a:t>管的重要性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385559" y="1691163"/>
            <a:ext cx="294086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4">
                <a:solidFill>
                  <a:srgbClr val="3045FD"/>
                </a:solidFill>
                <a:latin typeface="SimSun"/>
                <a:cs typeface="SimSun"/>
              </a:rPr>
              <a:t>卫</a:t>
            </a:r>
            <a:r>
              <a:rPr sz="2000" spc="15">
                <a:solidFill>
                  <a:srgbClr val="3045FD"/>
                </a:solidFill>
                <a:latin typeface="DSPANI+MS-UIGothic"/>
                <a:cs typeface="DSPANI+MS-UIGothic"/>
              </a:rPr>
              <a:t>生</a:t>
            </a:r>
            <a:r>
              <a:rPr sz="2000" spc="15">
                <a:solidFill>
                  <a:srgbClr val="3045FD"/>
                </a:solidFill>
                <a:latin typeface="SimSun"/>
                <a:cs typeface="SimSun"/>
              </a:rPr>
              <a:t>监</a:t>
            </a:r>
            <a:r>
              <a:rPr sz="2000" spc="14">
                <a:solidFill>
                  <a:srgbClr val="3045FD"/>
                </a:solidFill>
                <a:latin typeface="DSPANI+MS-UIGothic"/>
                <a:cs typeface="DSPANI+MS-UIGothic"/>
              </a:rPr>
              <a:t>督</a:t>
            </a:r>
            <a:r>
              <a:rPr sz="2000" spc="15">
                <a:solidFill>
                  <a:srgbClr val="3045FD"/>
                </a:solidFill>
                <a:latin typeface="SimSun"/>
                <a:cs typeface="SimSun"/>
              </a:rPr>
              <a:t>协</a:t>
            </a:r>
            <a:r>
              <a:rPr sz="2000" spc="15">
                <a:solidFill>
                  <a:srgbClr val="3045FD"/>
                </a:solidFill>
                <a:latin typeface="DSPANI+MS-UIGothic"/>
                <a:cs typeface="DSPANI+MS-UIGothic"/>
              </a:rPr>
              <a:t>管的重要性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385559" y="2272518"/>
            <a:ext cx="5060119" cy="8108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卫</a:t>
            </a:r>
            <a:r>
              <a:rPr sz="1350">
                <a:solidFill>
                  <a:srgbClr val="000000"/>
                </a:solidFill>
                <a:latin typeface="DSPANI+MS-UIGothic"/>
                <a:cs typeface="DSPANI+MS-UIGothic"/>
              </a:rPr>
              <a:t>生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监</a:t>
            </a:r>
            <a:r>
              <a:rPr sz="1350">
                <a:solidFill>
                  <a:srgbClr val="000000"/>
                </a:solidFill>
                <a:latin typeface="DSPANI+MS-UIGothic"/>
                <a:cs typeface="DSPANI+MS-UIGothic"/>
              </a:rPr>
              <a:t>督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协</a:t>
            </a:r>
            <a:r>
              <a:rPr sz="1350">
                <a:solidFill>
                  <a:srgbClr val="000000"/>
                </a:solidFill>
                <a:latin typeface="DSPANI+MS-UIGothic"/>
                <a:cs typeface="DSPANI+MS-UIGothic"/>
              </a:rPr>
              <a:t>管作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000000"/>
                </a:solidFill>
                <a:latin typeface="DSPANI+MS-UIGothic"/>
                <a:cs typeface="DSPANI+MS-UIGothic"/>
              </a:rPr>
              <a:t>基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层卫</a:t>
            </a:r>
            <a:r>
              <a:rPr sz="1350">
                <a:solidFill>
                  <a:srgbClr val="000000"/>
                </a:solidFill>
                <a:latin typeface="DSPANI+MS-UIGothic"/>
                <a:cs typeface="DSPANI+MS-UIGothic"/>
              </a:rPr>
              <a:t>生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监</a:t>
            </a:r>
            <a:r>
              <a:rPr sz="1350">
                <a:solidFill>
                  <a:srgbClr val="000000"/>
                </a:solidFill>
                <a:latin typeface="DSPANI+MS-UIGothic"/>
                <a:cs typeface="DSPANI+MS-UIGothic"/>
              </a:rPr>
              <a:t>督工作的重要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组</a:t>
            </a:r>
            <a:r>
              <a:rPr sz="1350">
                <a:solidFill>
                  <a:srgbClr val="000000"/>
                </a:solidFill>
                <a:latin typeface="DSPANI+MS-UIGothic"/>
                <a:cs typeface="DSPANI+MS-UIGothic"/>
              </a:rPr>
              <a:t>成部分，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000000"/>
                </a:solidFill>
                <a:latin typeface="DSPANI+MS-UIGothic"/>
                <a:cs typeface="DSPANI+MS-UIGothic"/>
              </a:rPr>
              <a:t>于</a:t>
            </a:r>
          </a:p>
          <a:p>
            <a:pPr marL="0" marR="0">
              <a:lnSpc>
                <a:spcPts val="1350"/>
              </a:lnSpc>
              <a:spcBef>
                <a:spcPts val="166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DSPANI+MS-UIGothic"/>
                <a:cs typeface="DSPANI+MS-UIGothic"/>
              </a:rPr>
              <a:t>加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强</a:t>
            </a:r>
            <a:r>
              <a:rPr sz="1350">
                <a:solidFill>
                  <a:srgbClr val="000000"/>
                </a:solidFill>
                <a:latin typeface="DSPANI+MS-UIGothic"/>
                <a:cs typeface="DSPANI+MS-UIGothic"/>
              </a:rPr>
              <a:t>基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层卫</a:t>
            </a:r>
            <a:r>
              <a:rPr sz="1350">
                <a:solidFill>
                  <a:srgbClr val="000000"/>
                </a:solidFill>
                <a:latin typeface="DSPANI+MS-UIGothic"/>
                <a:cs typeface="DSPANI+MS-UIGothic"/>
              </a:rPr>
              <a:t>生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监</a:t>
            </a:r>
            <a:r>
              <a:rPr sz="1350">
                <a:solidFill>
                  <a:srgbClr val="000000"/>
                </a:solidFill>
                <a:latin typeface="DSPANI+MS-UIGothic"/>
                <a:cs typeface="DSPANI+MS-UIGothic"/>
              </a:rPr>
              <a:t>管、保障人民群众健康具有重要意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义</a:t>
            </a:r>
            <a:r>
              <a:rPr sz="1350">
                <a:solidFill>
                  <a:srgbClr val="000000"/>
                </a:solidFill>
                <a:latin typeface="DSPANI+MS-UIGothic"/>
                <a:cs typeface="DSPANI+MS-UIGothic"/>
              </a:rPr>
              <a:t>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385559" y="4208938"/>
            <a:ext cx="140284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3045FD"/>
                </a:solidFill>
                <a:latin typeface="DSPANI+MS-UIGothic"/>
                <a:cs typeface="DSPANI+MS-UIGothic"/>
              </a:rPr>
              <a:t>具体作用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385559" y="4766163"/>
            <a:ext cx="5060119" cy="11931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DSPANI+MS-UIGothic"/>
                <a:cs typeface="DSPANI+MS-UIGothic"/>
              </a:rPr>
              <a:t>具体来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说</a:t>
            </a:r>
            <a:r>
              <a:rPr sz="1350">
                <a:solidFill>
                  <a:srgbClr val="000000"/>
                </a:solidFill>
                <a:latin typeface="DSPANI+MS-UIGothic"/>
                <a:cs typeface="DSPANI+MS-UIGothic"/>
              </a:rPr>
              <a:t>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卫</a:t>
            </a:r>
            <a:r>
              <a:rPr sz="1350">
                <a:solidFill>
                  <a:srgbClr val="000000"/>
                </a:solidFill>
                <a:latin typeface="DSPANI+MS-UIGothic"/>
                <a:cs typeface="DSPANI+MS-UIGothic"/>
              </a:rPr>
              <a:t>生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监</a:t>
            </a:r>
            <a:r>
              <a:rPr sz="1350">
                <a:solidFill>
                  <a:srgbClr val="000000"/>
                </a:solidFill>
                <a:latin typeface="DSPANI+MS-UIGothic"/>
                <a:cs typeface="DSPANI+MS-UIGothic"/>
              </a:rPr>
              <a:t>督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协</a:t>
            </a:r>
            <a:r>
              <a:rPr sz="1350">
                <a:solidFill>
                  <a:srgbClr val="000000"/>
                </a:solidFill>
                <a:latin typeface="DSPANI+MS-UIGothic"/>
                <a:cs typeface="DSPANI+MS-UIGothic"/>
              </a:rPr>
              <a:t>管可以弥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补</a:t>
            </a:r>
            <a:r>
              <a:rPr sz="1350">
                <a:solidFill>
                  <a:srgbClr val="000000"/>
                </a:solidFill>
                <a:latin typeface="DSPANI+MS-UIGothic"/>
                <a:cs typeface="DSPANI+MS-UIGothic"/>
              </a:rPr>
              <a:t>基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层卫</a:t>
            </a:r>
            <a:r>
              <a:rPr sz="1350">
                <a:solidFill>
                  <a:srgbClr val="000000"/>
                </a:solidFill>
                <a:latin typeface="DSPANI+MS-UIGothic"/>
                <a:cs typeface="DSPANI+MS-UIGothic"/>
              </a:rPr>
              <a:t>生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监</a:t>
            </a:r>
            <a:r>
              <a:rPr sz="1350">
                <a:solidFill>
                  <a:srgbClr val="000000"/>
                </a:solidFill>
                <a:latin typeface="DSPANI+MS-UIGothic"/>
                <a:cs typeface="DSPANI+MS-UIGothic"/>
              </a:rPr>
              <a:t>管力量不足的</a:t>
            </a:r>
          </a:p>
          <a:p>
            <a:pPr marL="0" marR="0">
              <a:lnSpc>
                <a:spcPts val="1350"/>
              </a:lnSpc>
              <a:spcBef>
                <a:spcPts val="165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问题</a:t>
            </a:r>
            <a:r>
              <a:rPr sz="1350">
                <a:solidFill>
                  <a:srgbClr val="000000"/>
                </a:solidFill>
                <a:latin typeface="DSPANI+MS-UIGothic"/>
                <a:cs typeface="DSPANI+MS-UIGothic"/>
              </a:rPr>
              <a:t>，提高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监</a:t>
            </a:r>
            <a:r>
              <a:rPr sz="1350">
                <a:solidFill>
                  <a:srgbClr val="000000"/>
                </a:solidFill>
                <a:latin typeface="DSPANI+MS-UIGothic"/>
                <a:cs typeface="DSPANI+MS-UIGothic"/>
              </a:rPr>
              <a:t>管效率和覆盖面；同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350">
                <a:solidFill>
                  <a:srgbClr val="000000"/>
                </a:solidFill>
                <a:latin typeface="DSPANI+MS-UIGothic"/>
                <a:cs typeface="DSPANI+MS-UIGothic"/>
              </a:rPr>
              <a:t>，通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000000"/>
                </a:solidFill>
                <a:latin typeface="DSPANI+MS-UIGothic"/>
                <a:cs typeface="DSPANI+MS-UIGothic"/>
              </a:rPr>
              <a:t>早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发现</a:t>
            </a:r>
            <a:r>
              <a:rPr sz="1350">
                <a:solidFill>
                  <a:srgbClr val="000000"/>
                </a:solidFill>
                <a:latin typeface="DSPANI+MS-UIGothic"/>
                <a:cs typeface="DSPANI+MS-UIGothic"/>
              </a:rPr>
              <a:t>、早制止、</a:t>
            </a:r>
          </a:p>
          <a:p>
            <a:pPr marL="0" marR="0">
              <a:lnSpc>
                <a:spcPts val="1350"/>
              </a:lnSpc>
              <a:spcBef>
                <a:spcPts val="161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DSPANI+MS-UIGothic"/>
                <a:cs typeface="DSPANI+MS-UIGothic"/>
              </a:rPr>
              <a:t>早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处</a:t>
            </a:r>
            <a:r>
              <a:rPr sz="1350">
                <a:solidFill>
                  <a:srgbClr val="000000"/>
                </a:solidFill>
                <a:latin typeface="DSPANI+MS-UIGothic"/>
                <a:cs typeface="DSPANI+MS-UIGothic"/>
              </a:rPr>
              <a:t>理，有效防止和减少基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层卫</a:t>
            </a:r>
            <a:r>
              <a:rPr sz="1350">
                <a:solidFill>
                  <a:srgbClr val="000000"/>
                </a:solidFill>
                <a:latin typeface="DSPANI+MS-UIGothic"/>
                <a:cs typeface="DSPANI+MS-UIGothic"/>
              </a:rPr>
              <a:t>生安全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隐</a:t>
            </a:r>
            <a:r>
              <a:rPr sz="1350">
                <a:solidFill>
                  <a:srgbClr val="000000"/>
                </a:solidFill>
                <a:latin typeface="DSPANI+MS-UIGothic"/>
                <a:cs typeface="DSPANI+MS-UIGothic"/>
              </a:rPr>
              <a:t>患。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52578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卫</a:t>
            </a:r>
            <a:r>
              <a:rPr sz="3000">
                <a:solidFill>
                  <a:srgbClr val="3045FD"/>
                </a:solidFill>
                <a:latin typeface="DSPANI+MS-UIGothic"/>
                <a:cs typeface="DSPANI+MS-UIGothic"/>
              </a:rPr>
              <a:t>生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监</a:t>
            </a:r>
            <a:r>
              <a:rPr sz="3000">
                <a:solidFill>
                  <a:srgbClr val="3045FD"/>
                </a:solidFill>
                <a:latin typeface="DSPANI+MS-UIGothic"/>
                <a:cs typeface="DSPANI+MS-UIGothic"/>
              </a:rPr>
              <a:t>督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协</a:t>
            </a:r>
            <a:r>
              <a:rPr sz="3000">
                <a:solidFill>
                  <a:srgbClr val="3045FD"/>
                </a:solidFill>
                <a:latin typeface="DSPANI+MS-UIGothic"/>
                <a:cs typeface="DSPANI+MS-UIGothic"/>
              </a:rPr>
              <a:t>管的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现</a:t>
            </a:r>
            <a:r>
              <a:rPr sz="3000">
                <a:solidFill>
                  <a:srgbClr val="3045FD"/>
                </a:solidFill>
                <a:latin typeface="DSPANI+MS-UIGothic"/>
                <a:cs typeface="DSPANI+MS-UIGothic"/>
              </a:rPr>
              <a:t>状与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发</a:t>
            </a:r>
            <a:r>
              <a:rPr sz="3000">
                <a:solidFill>
                  <a:srgbClr val="3045FD"/>
                </a:solidFill>
                <a:latin typeface="DSPANI+MS-UIGothic"/>
                <a:cs typeface="DSPANI+MS-UIGothic"/>
              </a:rPr>
              <a:t>展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78704" y="1984176"/>
            <a:ext cx="3092462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FFFF"/>
                </a:solidFill>
                <a:latin typeface="SimSun"/>
                <a:cs typeface="SimSun"/>
              </a:rPr>
              <a:t>卫</a:t>
            </a:r>
            <a:r>
              <a:rPr sz="2300" spc="25">
                <a:solidFill>
                  <a:srgbClr val="FFFFFF"/>
                </a:solidFill>
                <a:latin typeface="DSPANI+MS-UIGothic"/>
                <a:cs typeface="DSPANI+MS-UIGothic"/>
              </a:rPr>
              <a:t>生</a:t>
            </a:r>
            <a:r>
              <a:rPr sz="2300" spc="25">
                <a:solidFill>
                  <a:srgbClr val="FFFFFF"/>
                </a:solidFill>
                <a:latin typeface="SimSun"/>
                <a:cs typeface="SimSun"/>
              </a:rPr>
              <a:t>监</a:t>
            </a:r>
            <a:r>
              <a:rPr sz="2300" spc="23">
                <a:solidFill>
                  <a:srgbClr val="FFFFFF"/>
                </a:solidFill>
                <a:latin typeface="DSPANI+MS-UIGothic"/>
                <a:cs typeface="DSPANI+MS-UIGothic"/>
              </a:rPr>
              <a:t>督</a:t>
            </a:r>
            <a:r>
              <a:rPr sz="2300" spc="25">
                <a:solidFill>
                  <a:srgbClr val="FFFFFF"/>
                </a:solidFill>
                <a:latin typeface="SimSun"/>
                <a:cs typeface="SimSun"/>
              </a:rPr>
              <a:t>协</a:t>
            </a:r>
            <a:r>
              <a:rPr sz="2300" spc="25">
                <a:solidFill>
                  <a:srgbClr val="FFFFFF"/>
                </a:solidFill>
                <a:latin typeface="DSPANI+MS-UIGothic"/>
                <a:cs typeface="DSPANI+MS-UIGothic"/>
              </a:rPr>
              <a:t>管的</a:t>
            </a:r>
            <a:r>
              <a:rPr sz="2300" spc="25">
                <a:solidFill>
                  <a:srgbClr val="FFFFFF"/>
                </a:solidFill>
                <a:latin typeface="SimSun"/>
                <a:cs typeface="SimSun"/>
              </a:rPr>
              <a:t>现</a:t>
            </a:r>
            <a:r>
              <a:rPr sz="2300">
                <a:solidFill>
                  <a:srgbClr val="FFFFFF"/>
                </a:solidFill>
                <a:latin typeface="DSPANI+MS-UIGothic"/>
                <a:cs typeface="DSPANI+MS-UIGothic"/>
              </a:rPr>
              <a:t>状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78704" y="2517628"/>
            <a:ext cx="6768390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DSPANI+MS-UIGothic"/>
                <a:cs typeface="DSPANI+MS-UIGothic"/>
              </a:rPr>
              <a:t>目前，我国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卫</a:t>
            </a:r>
            <a:r>
              <a:rPr sz="1350">
                <a:solidFill>
                  <a:srgbClr val="FFFFFF"/>
                </a:solidFill>
                <a:latin typeface="DSPANI+MS-UIGothic"/>
                <a:cs typeface="DSPANI+MS-UIGothic"/>
              </a:rPr>
              <a:t>生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监</a:t>
            </a:r>
            <a:r>
              <a:rPr sz="1350">
                <a:solidFill>
                  <a:srgbClr val="FFFFFF"/>
                </a:solidFill>
                <a:latin typeface="DSPANI+MS-UIGothic"/>
                <a:cs typeface="DSPANI+MS-UIGothic"/>
              </a:rPr>
              <a:t>督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协</a:t>
            </a:r>
            <a:r>
              <a:rPr sz="1350">
                <a:solidFill>
                  <a:srgbClr val="FFFFFF"/>
                </a:solidFill>
                <a:latin typeface="DSPANI+MS-UIGothic"/>
                <a:cs typeface="DSPANI+MS-UIGothic"/>
              </a:rPr>
              <a:t>管工作已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经</a:t>
            </a:r>
            <a:r>
              <a:rPr sz="1350">
                <a:solidFill>
                  <a:srgbClr val="FFFFFF"/>
                </a:solidFill>
                <a:latin typeface="DSPANI+MS-UIGothic"/>
                <a:cs typeface="DSPANI+MS-UIGothic"/>
              </a:rPr>
              <a:t>得到了广泛重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视</a:t>
            </a:r>
            <a:r>
              <a:rPr sz="1350">
                <a:solidFill>
                  <a:srgbClr val="FFFFFF"/>
                </a:solidFill>
                <a:latin typeface="DSPANI+MS-UIGothic"/>
                <a:cs typeface="DSPANI+MS-UIGothic"/>
              </a:rPr>
              <a:t>和开展，各地不断加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强协</a:t>
            </a:r>
            <a:r>
              <a:rPr sz="1350">
                <a:solidFill>
                  <a:srgbClr val="FFFFFF"/>
                </a:solidFill>
                <a:latin typeface="DSPANI+MS-UIGothic"/>
                <a:cs typeface="DSPANI+MS-UIGothic"/>
              </a:rPr>
              <a:t>管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队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DSPANI+MS-UIGothic"/>
                <a:cs typeface="DSPANI+MS-UIGothic"/>
              </a:rPr>
              <a:t>伍建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设</a:t>
            </a:r>
            <a:r>
              <a:rPr sz="1350">
                <a:solidFill>
                  <a:srgbClr val="FFFFFF"/>
                </a:solidFill>
                <a:latin typeface="DSPANI+MS-UIGothic"/>
                <a:cs typeface="DSPANI+MS-UIGothic"/>
              </a:rPr>
              <a:t>、完善工作机制、提升工作水平。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878704" y="4040306"/>
            <a:ext cx="250183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FFFF"/>
                </a:solidFill>
                <a:latin typeface="SimSun"/>
                <a:cs typeface="SimSun"/>
              </a:rPr>
              <a:t>发</a:t>
            </a:r>
            <a:r>
              <a:rPr sz="2300" spc="25">
                <a:solidFill>
                  <a:srgbClr val="FFFFFF"/>
                </a:solidFill>
                <a:latin typeface="DSPANI+MS-UIGothic"/>
                <a:cs typeface="DSPANI+MS-UIGothic"/>
              </a:rPr>
              <a:t>展方向与</a:t>
            </a:r>
            <a:r>
              <a:rPr sz="2300" spc="25">
                <a:solidFill>
                  <a:srgbClr val="FFFFFF"/>
                </a:solidFill>
                <a:latin typeface="SimSun"/>
                <a:cs typeface="SimSun"/>
              </a:rPr>
              <a:t>趋势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878704" y="4650592"/>
            <a:ext cx="6899322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DSPANI+MS-UIGothic"/>
                <a:cs typeface="DSPANI+MS-UIGothic"/>
              </a:rPr>
              <a:t>未来，随着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卫</a:t>
            </a:r>
            <a:r>
              <a:rPr sz="1350">
                <a:solidFill>
                  <a:srgbClr val="FFFFFF"/>
                </a:solidFill>
                <a:latin typeface="DSPANI+MS-UIGothic"/>
                <a:cs typeface="DSPANI+MS-UIGothic"/>
              </a:rPr>
              <a:t>生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监</a:t>
            </a:r>
            <a:r>
              <a:rPr sz="1350">
                <a:solidFill>
                  <a:srgbClr val="FFFFFF"/>
                </a:solidFill>
                <a:latin typeface="DSPANI+MS-UIGothic"/>
                <a:cs typeface="DSPANI+MS-UIGothic"/>
              </a:rPr>
              <a:t>督体制改革的深入推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FFFFFF"/>
                </a:solidFill>
                <a:latin typeface="DSPANI+MS-UIGothic"/>
                <a:cs typeface="DSPANI+MS-UIGothic"/>
              </a:rPr>
              <a:t>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卫</a:t>
            </a:r>
            <a:r>
              <a:rPr sz="1350">
                <a:solidFill>
                  <a:srgbClr val="FFFFFF"/>
                </a:solidFill>
                <a:latin typeface="DSPANI+MS-UIGothic"/>
                <a:cs typeface="DSPANI+MS-UIGothic"/>
              </a:rPr>
              <a:t>生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监</a:t>
            </a:r>
            <a:r>
              <a:rPr sz="1350">
                <a:solidFill>
                  <a:srgbClr val="FFFFFF"/>
                </a:solidFill>
                <a:latin typeface="DSPANI+MS-UIGothic"/>
                <a:cs typeface="DSPANI+MS-UIGothic"/>
              </a:rPr>
              <a:t>督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协</a:t>
            </a:r>
            <a:r>
              <a:rPr sz="1350">
                <a:solidFill>
                  <a:srgbClr val="FFFFFF"/>
                </a:solidFill>
                <a:latin typeface="DSPANI+MS-UIGothic"/>
                <a:cs typeface="DSPANI+MS-UIGothic"/>
              </a:rPr>
              <a:t>管工作将更加注重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规</a:t>
            </a:r>
            <a:r>
              <a:rPr sz="1350">
                <a:solidFill>
                  <a:srgbClr val="FFFFFF"/>
                </a:solidFill>
                <a:latin typeface="DSPANI+MS-UIGothic"/>
                <a:cs typeface="DSPANI+MS-UIGothic"/>
              </a:rPr>
              <a:t>范化、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专业</a:t>
            </a:r>
            <a:r>
              <a:rPr sz="1350">
                <a:solidFill>
                  <a:srgbClr val="FFFFFF"/>
                </a:solidFill>
                <a:latin typeface="DSPANI+MS-UIGothic"/>
                <a:cs typeface="DSPANI+MS-UIGothic"/>
              </a:rPr>
              <a:t>化建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设</a:t>
            </a:r>
            <a:r>
              <a:rPr sz="1350">
                <a:solidFill>
                  <a:srgbClr val="FFFFFF"/>
                </a:solidFill>
                <a:latin typeface="DSPANI+MS-UIGothic"/>
                <a:cs typeface="DSPANI+MS-UIGothic"/>
              </a:rPr>
              <a:t>；同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时</a:t>
            </a:r>
            <a:r>
              <a:rPr sz="1350">
                <a:solidFill>
                  <a:srgbClr val="FFFFFF"/>
                </a:solidFill>
                <a:latin typeface="DSPANI+MS-UIGothic"/>
                <a:cs typeface="DSPANI+MS-UIGothic"/>
              </a:rPr>
              <a:t>，通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FFFFFF"/>
                </a:solidFill>
                <a:latin typeface="DSPANI+MS-UIGothic"/>
                <a:cs typeface="DSPANI+MS-UIGothic"/>
              </a:rPr>
              <a:t>信息化手段提高工作效率、加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强</a:t>
            </a:r>
            <a:r>
              <a:rPr sz="1350">
                <a:solidFill>
                  <a:srgbClr val="FFFFFF"/>
                </a:solidFill>
                <a:latin typeface="DSPANI+MS-UIGothic"/>
                <a:cs typeface="DSPANI+MS-UIGothic"/>
              </a:rPr>
              <a:t>与其他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监</a:t>
            </a:r>
            <a:r>
              <a:rPr sz="1350">
                <a:solidFill>
                  <a:srgbClr val="FFFFFF"/>
                </a:solidFill>
                <a:latin typeface="DSPANI+MS-UIGothic"/>
                <a:cs typeface="DSPANI+MS-UIGothic"/>
              </a:rPr>
              <a:t>管部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门</a:t>
            </a:r>
            <a:r>
              <a:rPr sz="1350">
                <a:solidFill>
                  <a:srgbClr val="FFFFFF"/>
                </a:solidFill>
                <a:latin typeface="DSPANI+MS-UIGothic"/>
                <a:cs typeface="DSPANI+MS-UIGothic"/>
              </a:rPr>
              <a:t>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协</a:t>
            </a:r>
            <a:r>
              <a:rPr sz="1350">
                <a:solidFill>
                  <a:srgbClr val="FFFFFF"/>
                </a:solidFill>
                <a:latin typeface="DSPANI+MS-UIGothic"/>
                <a:cs typeface="DSPANI+MS-UIGothic"/>
              </a:rPr>
              <a:t>作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DSPANI+MS-UIGothic"/>
                <a:cs typeface="DSPANI+MS-UIGothic"/>
              </a:rPr>
              <a:t>配合也是重要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趋势</a:t>
            </a:r>
            <a:r>
              <a:rPr sz="1350">
                <a:solidFill>
                  <a:srgbClr val="FFFFFF"/>
                </a:solidFill>
                <a:latin typeface="DSPANI+MS-UIGothic"/>
                <a:cs typeface="DSPANI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卫</a:t>
            </a:r>
            <a:r>
              <a:rPr sz="3000">
                <a:solidFill>
                  <a:srgbClr val="3045FD"/>
                </a:solidFill>
                <a:latin typeface="DSPANI+MS-UIGothic"/>
                <a:cs typeface="DSPANI+MS-UIGothic"/>
              </a:rPr>
              <a:t>生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监</a:t>
            </a:r>
            <a:r>
              <a:rPr sz="3000">
                <a:solidFill>
                  <a:srgbClr val="3045FD"/>
                </a:solidFill>
                <a:latin typeface="DSPANI+MS-UIGothic"/>
                <a:cs typeface="DSPANI+MS-UIGothic"/>
              </a:rPr>
              <a:t>督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协</a:t>
            </a:r>
            <a:r>
              <a:rPr sz="3000">
                <a:solidFill>
                  <a:srgbClr val="3045FD"/>
                </a:solidFill>
                <a:latin typeface="DSPANI+MS-UIGothic"/>
                <a:cs typeface="DSPANI+MS-UIGothic"/>
              </a:rPr>
              <a:t>管的内容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414894" y="1544121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3045FD"/>
                </a:solidFill>
                <a:latin typeface="DSPANI+MS-UIGothic"/>
                <a:cs typeface="DSPANI+MS-UIGothic"/>
              </a:rPr>
              <a:t>信息收集</a:t>
            </a:r>
            <a:r>
              <a:rPr sz="2300" spc="25">
                <a:solidFill>
                  <a:srgbClr val="3045FD"/>
                </a:solidFill>
                <a:latin typeface="SimSun"/>
                <a:cs typeface="SimSun"/>
              </a:rPr>
              <a:t>报</a:t>
            </a:r>
            <a:r>
              <a:rPr sz="2300">
                <a:solidFill>
                  <a:srgbClr val="3045FD"/>
                </a:solidFill>
                <a:latin typeface="DSPANI+MS-UIGothic"/>
                <a:cs typeface="DSPANI+MS-UIGothic"/>
              </a:rPr>
              <a:t>告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414894" y="2079997"/>
            <a:ext cx="3286125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收集、整理、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报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告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卫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生安全信息，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及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时发现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和防范潜在的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卫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生安全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隐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患。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0739" y="2257226"/>
            <a:ext cx="279714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3045FD"/>
                </a:solidFill>
                <a:latin typeface="SimSun"/>
                <a:cs typeface="SimSun"/>
              </a:rPr>
              <a:t>监</a:t>
            </a:r>
            <a:r>
              <a:rPr sz="2300" spc="25">
                <a:solidFill>
                  <a:srgbClr val="3045FD"/>
                </a:solidFill>
                <a:latin typeface="DSPANI+MS-UIGothic"/>
                <a:cs typeface="DSPANI+MS-UIGothic"/>
              </a:rPr>
              <a:t>督</a:t>
            </a:r>
            <a:r>
              <a:rPr sz="2300" spc="25">
                <a:solidFill>
                  <a:srgbClr val="3045FD"/>
                </a:solidFill>
                <a:latin typeface="SimSun"/>
                <a:cs typeface="SimSun"/>
              </a:rPr>
              <a:t>检查卫</a:t>
            </a:r>
            <a:r>
              <a:rPr sz="2300" spc="25">
                <a:solidFill>
                  <a:srgbClr val="3045FD"/>
                </a:solidFill>
                <a:latin typeface="DSPANI+MS-UIGothic"/>
                <a:cs typeface="DSPANI+MS-UIGothic"/>
              </a:rPr>
              <a:t>生行</a:t>
            </a:r>
            <a:r>
              <a:rPr sz="2300">
                <a:solidFill>
                  <a:srgbClr val="3045FD"/>
                </a:solidFill>
                <a:latin typeface="SimSun"/>
                <a:cs typeface="SimSun"/>
              </a:rPr>
              <a:t>为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39115" y="2820408"/>
            <a:ext cx="3212529" cy="1299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疗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机构、学校、食品生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产经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营单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位、公共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场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所等开展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卫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监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督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检查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，确保其符合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卫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准和</a:t>
            </a:r>
          </a:p>
          <a:p>
            <a:pPr marL="228600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范。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735694" y="4350186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3045FD"/>
                </a:solidFill>
                <a:latin typeface="SimSun"/>
                <a:cs typeface="SimSun"/>
              </a:rPr>
              <a:t>协</a:t>
            </a:r>
            <a:r>
              <a:rPr sz="2300" spc="25">
                <a:solidFill>
                  <a:srgbClr val="3045FD"/>
                </a:solidFill>
                <a:latin typeface="DSPANI+MS-UIGothic"/>
                <a:cs typeface="DSPANI+MS-UIGothic"/>
              </a:rPr>
              <a:t>助</a:t>
            </a:r>
            <a:r>
              <a:rPr sz="2300" spc="25">
                <a:solidFill>
                  <a:srgbClr val="3045FD"/>
                </a:solidFill>
                <a:latin typeface="SimSun"/>
                <a:cs typeface="SimSun"/>
              </a:rPr>
              <a:t>调查处</a:t>
            </a:r>
            <a:r>
              <a:rPr sz="2300">
                <a:solidFill>
                  <a:srgbClr val="3045FD"/>
                </a:solidFill>
                <a:latin typeface="DSPANI+MS-UIGothic"/>
                <a:cs typeface="DSPANI+MS-UIGothic"/>
              </a:rPr>
              <a:t>理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735694" y="4886063"/>
            <a:ext cx="3358008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协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助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卫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生行政部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门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开展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卫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监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督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执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法工作，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对违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法行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为进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调查处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理。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卫</a:t>
            </a:r>
            <a:r>
              <a:rPr sz="3000">
                <a:solidFill>
                  <a:srgbClr val="3045FD"/>
                </a:solidFill>
                <a:latin typeface="DSPANI+MS-UIGothic"/>
                <a:cs typeface="DSPANI+MS-UIGothic"/>
              </a:rPr>
              <a:t>生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监</a:t>
            </a:r>
            <a:r>
              <a:rPr sz="3000">
                <a:solidFill>
                  <a:srgbClr val="3045FD"/>
                </a:solidFill>
                <a:latin typeface="DSPANI+MS-UIGothic"/>
                <a:cs typeface="DSPANI+MS-UIGothic"/>
              </a:rPr>
              <a:t>督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协</a:t>
            </a:r>
            <a:r>
              <a:rPr sz="3000">
                <a:solidFill>
                  <a:srgbClr val="3045FD"/>
                </a:solidFill>
                <a:latin typeface="DSPANI+MS-UIGothic"/>
                <a:cs typeface="DSPANI+MS-UIGothic"/>
              </a:rPr>
              <a:t>管的方法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PIPLKP+ALHBKU+MicrosoftYaHei-Bold"/>
                <a:cs typeface="PIPLKP+ALHBKU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PIPLKP+ALHBKU+MicrosoftYaHei-Bold"/>
                <a:cs typeface="PIPLKP+ALHBKU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PIPLKP+ALHBKU+MicrosoftYaHei-Bold"/>
                <a:cs typeface="PIPLKP+ALHBKU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192100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3045FD"/>
                </a:solidFill>
                <a:latin typeface="DSPANI+MS-UIGothic"/>
                <a:cs typeface="DSPANI+MS-UIGothic"/>
              </a:rPr>
              <a:t>日常</a:t>
            </a:r>
            <a:r>
              <a:rPr sz="2000" spc="25">
                <a:solidFill>
                  <a:srgbClr val="3045FD"/>
                </a:solidFill>
                <a:latin typeface="SimSun"/>
                <a:cs typeface="SimSun"/>
              </a:rPr>
              <a:t>监</a:t>
            </a:r>
            <a:r>
              <a:rPr sz="2000" spc="23">
                <a:solidFill>
                  <a:srgbClr val="3045FD"/>
                </a:solidFill>
                <a:latin typeface="DSPANI+MS-UIGothic"/>
                <a:cs typeface="DSPANI+MS-UIGothic"/>
              </a:rPr>
              <a:t>督</a:t>
            </a:r>
            <a:r>
              <a:rPr sz="2000" spc="25">
                <a:solidFill>
                  <a:srgbClr val="3045FD"/>
                </a:solidFill>
                <a:latin typeface="SimSun"/>
                <a:cs typeface="SimSun"/>
              </a:rPr>
              <a:t>检查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3045FD"/>
                </a:solidFill>
                <a:latin typeface="DSPANI+MS-UIGothic"/>
                <a:cs typeface="DSPANI+MS-UIGothic"/>
              </a:rPr>
              <a:t>信息</a:t>
            </a:r>
            <a:r>
              <a:rPr sz="2000" spc="25">
                <a:solidFill>
                  <a:srgbClr val="3045FD"/>
                </a:solidFill>
                <a:latin typeface="SimSun"/>
                <a:cs typeface="SimSun"/>
              </a:rPr>
              <a:t>报</a:t>
            </a:r>
            <a:r>
              <a:rPr sz="2000">
                <a:solidFill>
                  <a:srgbClr val="3045FD"/>
                </a:solidFill>
                <a:latin typeface="DSPANI+MS-UIGothic"/>
                <a:cs typeface="DSPANI+MS-UIGothic"/>
              </a:rPr>
              <a:t>告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3045FD"/>
                </a:solidFill>
                <a:latin typeface="SimSun"/>
                <a:cs typeface="SimSun"/>
              </a:rPr>
              <a:t>执</a:t>
            </a:r>
            <a:r>
              <a:rPr sz="2000" spc="25">
                <a:solidFill>
                  <a:srgbClr val="3045FD"/>
                </a:solidFill>
                <a:latin typeface="DSPANI+MS-UIGothic"/>
                <a:cs typeface="DSPANI+MS-UIGothic"/>
              </a:rPr>
              <a:t>法</a:t>
            </a:r>
            <a:r>
              <a:rPr sz="2000" spc="25">
                <a:solidFill>
                  <a:srgbClr val="3045FD"/>
                </a:solidFill>
                <a:latin typeface="SimSun"/>
                <a:cs typeface="SimSun"/>
              </a:rPr>
              <a:t>协</a:t>
            </a:r>
            <a:r>
              <a:rPr sz="2000">
                <a:solidFill>
                  <a:srgbClr val="3045FD"/>
                </a:solidFill>
                <a:latin typeface="DSPANI+MS-UIGothic"/>
                <a:cs typeface="DSPANI+MS-UIGothic"/>
              </a:rPr>
              <a:t>助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04264" y="4746997"/>
            <a:ext cx="2409825" cy="1135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定期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管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辖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围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内的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单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位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卫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监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督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检查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，了解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其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卫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生状况，提出整改意</a:t>
            </a:r>
          </a:p>
          <a:p>
            <a:pPr marL="0" marR="0">
              <a:lnSpc>
                <a:spcPts val="1500"/>
              </a:lnSpc>
              <a:spcBef>
                <a:spcPts val="22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见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并督促落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实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785359" y="4746997"/>
            <a:ext cx="2409825" cy="91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发现卫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生安全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隐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患后及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时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上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报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协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助相关部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门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开展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调查处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理工作。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487409" y="4746997"/>
            <a:ext cx="2409825" cy="91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协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助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卫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生行政部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门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开展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执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法行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对违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法行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为进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行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调查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取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证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处罚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卫</a:t>
            </a:r>
            <a:r>
              <a:rPr sz="3000">
                <a:solidFill>
                  <a:srgbClr val="3045FD"/>
                </a:solidFill>
                <a:latin typeface="DSPANI+MS-UIGothic"/>
                <a:cs typeface="DSPANI+MS-UIGothic"/>
              </a:rPr>
              <a:t>生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监</a:t>
            </a:r>
            <a:r>
              <a:rPr sz="3000">
                <a:solidFill>
                  <a:srgbClr val="3045FD"/>
                </a:solidFill>
                <a:latin typeface="DSPANI+MS-UIGothic"/>
                <a:cs typeface="DSPANI+MS-UIGothic"/>
              </a:rPr>
              <a:t>督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协</a:t>
            </a:r>
            <a:r>
              <a:rPr sz="3000">
                <a:solidFill>
                  <a:srgbClr val="3045FD"/>
                </a:solidFill>
                <a:latin typeface="DSPANI+MS-UIGothic"/>
                <a:cs typeface="DSPANI+MS-UIGothic"/>
              </a:rPr>
              <a:t>管的流程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612389" y="1544756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3045FD"/>
                </a:solidFill>
                <a:latin typeface="DSPANI+MS-UIGothic"/>
                <a:cs typeface="DSPANI+MS-UIGothic"/>
              </a:rPr>
              <a:t>制定</a:t>
            </a:r>
            <a:r>
              <a:rPr sz="2300" spc="25">
                <a:solidFill>
                  <a:srgbClr val="3045FD"/>
                </a:solidFill>
                <a:latin typeface="SimSun"/>
                <a:cs typeface="SimSun"/>
              </a:rPr>
              <a:t>监</a:t>
            </a:r>
            <a:r>
              <a:rPr sz="2300" spc="23">
                <a:solidFill>
                  <a:srgbClr val="3045FD"/>
                </a:solidFill>
                <a:latin typeface="DSPANI+MS-UIGothic"/>
                <a:cs typeface="DSPANI+MS-UIGothic"/>
              </a:rPr>
              <a:t>督</a:t>
            </a:r>
            <a:r>
              <a:rPr sz="2300" spc="25">
                <a:solidFill>
                  <a:srgbClr val="3045FD"/>
                </a:solidFill>
                <a:latin typeface="SimSun"/>
                <a:cs typeface="SimSun"/>
              </a:rPr>
              <a:t>计</a:t>
            </a:r>
            <a:r>
              <a:rPr sz="2300">
                <a:solidFill>
                  <a:srgbClr val="3045FD"/>
                </a:solidFill>
                <a:latin typeface="DSPANI+MS-UIGothic"/>
                <a:cs typeface="DSPANI+MS-UIGothic"/>
              </a:rPr>
              <a:t>划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879590" y="1532056"/>
            <a:ext cx="1616188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3045FD"/>
                </a:solidFill>
                <a:latin typeface="SimSun"/>
                <a:cs typeface="SimSun"/>
              </a:rPr>
              <a:t>汇总</a:t>
            </a:r>
            <a:r>
              <a:rPr sz="2300" spc="25">
                <a:solidFill>
                  <a:srgbClr val="3045FD"/>
                </a:solidFill>
                <a:latin typeface="DSPANI+MS-UIGothic"/>
                <a:cs typeface="DSPANI+MS-UIGothic"/>
              </a:rPr>
              <a:t>分析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612389" y="2027928"/>
            <a:ext cx="2774379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根据确定的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监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督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象，制定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详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细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监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督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计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划，包括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时间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、人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检查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内容等。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879590" y="2027928"/>
            <a:ext cx="2993454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对监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督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检查结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果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汇总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分析，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发现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普遍存在的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问题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，提出改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措施。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37209" y="4416226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3045FD"/>
                </a:solidFill>
                <a:latin typeface="DSPANI+MS-UIGothic"/>
                <a:cs typeface="DSPANI+MS-UIGothic"/>
              </a:rPr>
              <a:t>确定</a:t>
            </a:r>
            <a:r>
              <a:rPr sz="2300" spc="25">
                <a:solidFill>
                  <a:srgbClr val="3045FD"/>
                </a:solidFill>
                <a:latin typeface="SimSun"/>
                <a:cs typeface="SimSun"/>
              </a:rPr>
              <a:t>监</a:t>
            </a:r>
            <a:r>
              <a:rPr sz="2300" spc="23">
                <a:solidFill>
                  <a:srgbClr val="3045FD"/>
                </a:solidFill>
                <a:latin typeface="DSPANI+MS-UIGothic"/>
                <a:cs typeface="DSPANI+MS-UIGothic"/>
              </a:rPr>
              <a:t>督</a:t>
            </a:r>
            <a:r>
              <a:rPr sz="2300" spc="25">
                <a:solidFill>
                  <a:srgbClr val="3045FD"/>
                </a:solidFill>
                <a:latin typeface="SimSun"/>
                <a:cs typeface="SimSun"/>
              </a:rPr>
              <a:t>对</a:t>
            </a:r>
            <a:r>
              <a:rPr sz="2300">
                <a:solidFill>
                  <a:srgbClr val="3045FD"/>
                </a:solidFill>
                <a:latin typeface="DSPANI+MS-UIGothic"/>
                <a:cs typeface="DSPANI+MS-UIGothic"/>
              </a:rPr>
              <a:t>象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709159" y="4416226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3045FD"/>
                </a:solidFill>
                <a:latin typeface="SimSun"/>
                <a:cs typeface="SimSun"/>
              </a:rPr>
              <a:t>实</a:t>
            </a:r>
            <a:r>
              <a:rPr sz="2300" spc="25">
                <a:solidFill>
                  <a:srgbClr val="3045FD"/>
                </a:solidFill>
                <a:latin typeface="DSPANI+MS-UIGothic"/>
                <a:cs typeface="DSPANI+MS-UIGothic"/>
              </a:rPr>
              <a:t>施</a:t>
            </a:r>
            <a:r>
              <a:rPr sz="2300" spc="25">
                <a:solidFill>
                  <a:srgbClr val="3045FD"/>
                </a:solidFill>
                <a:latin typeface="SimSun"/>
                <a:cs typeface="SimSun"/>
              </a:rPr>
              <a:t>监</a:t>
            </a:r>
            <a:r>
              <a:rPr sz="2300" spc="23">
                <a:solidFill>
                  <a:srgbClr val="3045FD"/>
                </a:solidFill>
                <a:latin typeface="DSPANI+MS-UIGothic"/>
                <a:cs typeface="DSPANI+MS-UIGothic"/>
              </a:rPr>
              <a:t>督</a:t>
            </a:r>
            <a:r>
              <a:rPr sz="2300" spc="25">
                <a:solidFill>
                  <a:srgbClr val="3045FD"/>
                </a:solidFill>
                <a:latin typeface="SimSun"/>
                <a:cs typeface="SimSun"/>
              </a:rPr>
              <a:t>检查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9008109" y="4416226"/>
            <a:ext cx="1616188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3045FD"/>
                </a:solidFill>
                <a:latin typeface="SimSun"/>
                <a:cs typeface="SimSun"/>
              </a:rPr>
              <a:t>归</a:t>
            </a:r>
            <a:r>
              <a:rPr sz="2300" spc="25">
                <a:solidFill>
                  <a:srgbClr val="3045FD"/>
                </a:solidFill>
                <a:latin typeface="DSPANI+MS-UIGothic"/>
                <a:cs typeface="DSPANI+MS-UIGothic"/>
              </a:rPr>
              <a:t>档</a:t>
            </a:r>
            <a:r>
              <a:rPr sz="2300" spc="25">
                <a:solidFill>
                  <a:srgbClr val="3045FD"/>
                </a:solidFill>
                <a:latin typeface="SimSun"/>
                <a:cs typeface="SimSun"/>
              </a:rPr>
              <a:t>报</a:t>
            </a:r>
            <a:r>
              <a:rPr sz="2300">
                <a:solidFill>
                  <a:srgbClr val="3045FD"/>
                </a:solidFill>
                <a:latin typeface="DSPANI+MS-UIGothic"/>
                <a:cs typeface="DSPANI+MS-UIGothic"/>
              </a:rPr>
              <a:t>告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008109" y="4903208"/>
            <a:ext cx="2774379" cy="10248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将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监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督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检查结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果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归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档，撰写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监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督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报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告，向上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级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主管部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门报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告</a:t>
            </a:r>
          </a:p>
          <a:p>
            <a:pPr marL="0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工作情况。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537209" y="4929243"/>
            <a:ext cx="2993454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根据管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辖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围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和任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，确定需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要开展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监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督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检查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单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位或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场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所。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4709159" y="4929243"/>
            <a:ext cx="2774379" cy="10248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按照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计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划开展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监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督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检查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记录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检查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情况，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发现问题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及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提出</a:t>
            </a:r>
          </a:p>
          <a:p>
            <a:pPr marL="0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整改意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见</a:t>
            </a:r>
            <a:r>
              <a:rPr sz="1500">
                <a:solidFill>
                  <a:srgbClr val="000000"/>
                </a:solidFill>
                <a:latin typeface="DSPANI+MS-UIGothic"/>
                <a:cs typeface="DSPANI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70104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卫</a:t>
            </a:r>
            <a:r>
              <a:rPr sz="3000">
                <a:solidFill>
                  <a:srgbClr val="3045FD"/>
                </a:solidFill>
                <a:latin typeface="DSPANI+MS-UIGothic"/>
                <a:cs typeface="DSPANI+MS-UIGothic"/>
              </a:rPr>
              <a:t>生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监</a:t>
            </a:r>
            <a:r>
              <a:rPr sz="3000">
                <a:solidFill>
                  <a:srgbClr val="3045FD"/>
                </a:solidFill>
                <a:latin typeface="DSPANI+MS-UIGothic"/>
                <a:cs typeface="DSPANI+MS-UIGothic"/>
              </a:rPr>
              <a:t>督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协</a:t>
            </a:r>
            <a:r>
              <a:rPr sz="3000">
                <a:solidFill>
                  <a:srgbClr val="3045FD"/>
                </a:solidFill>
                <a:latin typeface="DSPANI+MS-UIGothic"/>
                <a:cs typeface="DSPANI+MS-UIGothic"/>
              </a:rPr>
              <a:t>管文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书</a:t>
            </a:r>
            <a:r>
              <a:rPr sz="3000">
                <a:solidFill>
                  <a:srgbClr val="3045FD"/>
                </a:solidFill>
                <a:latin typeface="DSPANI+MS-UIGothic"/>
                <a:cs typeface="DSPANI+MS-UIGothic"/>
              </a:rPr>
              <a:t>表格的定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义</a:t>
            </a:r>
            <a:r>
              <a:rPr sz="3000">
                <a:solidFill>
                  <a:srgbClr val="3045FD"/>
                </a:solidFill>
                <a:latin typeface="DSPANI+MS-UIGothic"/>
                <a:cs typeface="DSPANI+MS-UIGothic"/>
              </a:rPr>
              <a:t>与作用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698240" y="1680011"/>
            <a:ext cx="1025562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3045FD"/>
                </a:solidFill>
                <a:latin typeface="DSPANI+MS-UIGothic"/>
                <a:cs typeface="DSPANI+MS-UIGothic"/>
              </a:rPr>
              <a:t>定</a:t>
            </a:r>
            <a:r>
              <a:rPr sz="2300">
                <a:solidFill>
                  <a:srgbClr val="3045FD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698240" y="2127103"/>
            <a:ext cx="8344189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卫</a:t>
            </a:r>
            <a:r>
              <a:rPr sz="1350">
                <a:solidFill>
                  <a:srgbClr val="000000"/>
                </a:solidFill>
                <a:latin typeface="DSPANI+MS-UIGothic"/>
                <a:cs typeface="DSPANI+MS-UIGothic"/>
              </a:rPr>
              <a:t>生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监</a:t>
            </a:r>
            <a:r>
              <a:rPr sz="1350">
                <a:solidFill>
                  <a:srgbClr val="000000"/>
                </a:solidFill>
                <a:latin typeface="DSPANI+MS-UIGothic"/>
                <a:cs typeface="DSPANI+MS-UIGothic"/>
              </a:rPr>
              <a:t>督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协</a:t>
            </a:r>
            <a:r>
              <a:rPr sz="1350">
                <a:solidFill>
                  <a:srgbClr val="000000"/>
                </a:solidFill>
                <a:latin typeface="DSPANI+MS-UIGothic"/>
                <a:cs typeface="DSPANI+MS-UIGothic"/>
              </a:rPr>
              <a:t>管文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书</a:t>
            </a:r>
            <a:r>
              <a:rPr sz="1350">
                <a:solidFill>
                  <a:srgbClr val="000000"/>
                </a:solidFill>
                <a:latin typeface="DSPANI+MS-UIGothic"/>
                <a:cs typeface="DSPANI+MS-UIGothic"/>
              </a:rPr>
              <a:t>表格是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卫</a:t>
            </a:r>
            <a:r>
              <a:rPr sz="1350">
                <a:solidFill>
                  <a:srgbClr val="000000"/>
                </a:solidFill>
                <a:latin typeface="DSPANI+MS-UIGothic"/>
                <a:cs typeface="DSPANI+MS-UIGothic"/>
              </a:rPr>
              <a:t>生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监</a:t>
            </a:r>
            <a:r>
              <a:rPr sz="1350">
                <a:solidFill>
                  <a:srgbClr val="000000"/>
                </a:solidFill>
                <a:latin typeface="DSPANI+MS-UIGothic"/>
                <a:cs typeface="DSPANI+MS-UIGothic"/>
              </a:rPr>
              <a:t>督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协</a:t>
            </a:r>
            <a:r>
              <a:rPr sz="1350">
                <a:solidFill>
                  <a:srgbClr val="000000"/>
                </a:solidFill>
                <a:latin typeface="DSPANI+MS-UIGothic"/>
                <a:cs typeface="DSPANI+MS-UIGothic"/>
              </a:rPr>
              <a:t>管机构在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000000"/>
                </a:solidFill>
                <a:latin typeface="DSPANI+MS-UIGothic"/>
                <a:cs typeface="DSPANI+MS-UIGothic"/>
              </a:rPr>
              <a:t>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监</a:t>
            </a:r>
            <a:r>
              <a:rPr sz="1350">
                <a:solidFill>
                  <a:srgbClr val="000000"/>
                </a:solidFill>
                <a:latin typeface="DSPANI+MS-UIGothic"/>
                <a:cs typeface="DSPANI+MS-UIGothic"/>
              </a:rPr>
              <a:t>督、管理、服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1350">
                <a:solidFill>
                  <a:srgbClr val="000000"/>
                </a:solidFill>
                <a:latin typeface="DSPANI+MS-UIGothic"/>
                <a:cs typeface="DSPANI+MS-UIGothic"/>
              </a:rPr>
              <a:t>等工作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350">
                <a:solidFill>
                  <a:srgbClr val="000000"/>
                </a:solidFill>
                <a:latin typeface="DSPANI+MS-UIGothic"/>
                <a:cs typeface="DSPANI+MS-UIGothic"/>
              </a:rPr>
              <a:t>，使用的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记录</a:t>
            </a:r>
            <a:r>
              <a:rPr sz="1350">
                <a:solidFill>
                  <a:srgbClr val="000000"/>
                </a:solidFill>
                <a:latin typeface="DSPANI+MS-UIGothic"/>
                <a:cs typeface="DSPANI+MS-UIGothic"/>
              </a:rPr>
              <a:t>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汇总</a:t>
            </a:r>
            <a:r>
              <a:rPr sz="1350">
                <a:solidFill>
                  <a:srgbClr val="000000"/>
                </a:solidFill>
                <a:latin typeface="DSPANI+MS-UIGothic"/>
                <a:cs typeface="DSPANI+MS-UIGothic"/>
              </a:rPr>
              <a:t>、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DSPANI+MS-UIGothic"/>
                <a:cs typeface="DSPANI+MS-UIGothic"/>
              </a:rPr>
              <a:t>分析等文案形式。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320800" y="4228266"/>
            <a:ext cx="1025562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3045FD"/>
                </a:solidFill>
                <a:latin typeface="DSPANI+MS-UIGothic"/>
                <a:cs typeface="DSPANI+MS-UIGothic"/>
              </a:rPr>
              <a:t>作用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320800" y="4675358"/>
            <a:ext cx="8476662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卫</a:t>
            </a:r>
            <a:r>
              <a:rPr sz="1350">
                <a:solidFill>
                  <a:srgbClr val="000000"/>
                </a:solidFill>
                <a:latin typeface="DSPANI+MS-UIGothic"/>
                <a:cs typeface="DSPANI+MS-UIGothic"/>
              </a:rPr>
              <a:t>生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监</a:t>
            </a:r>
            <a:r>
              <a:rPr sz="1350">
                <a:solidFill>
                  <a:srgbClr val="000000"/>
                </a:solidFill>
                <a:latin typeface="DSPANI+MS-UIGothic"/>
                <a:cs typeface="DSPANI+MS-UIGothic"/>
              </a:rPr>
              <a:t>督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协</a:t>
            </a:r>
            <a:r>
              <a:rPr sz="1350">
                <a:solidFill>
                  <a:srgbClr val="000000"/>
                </a:solidFill>
                <a:latin typeface="DSPANI+MS-UIGothic"/>
                <a:cs typeface="DSPANI+MS-UIGothic"/>
              </a:rPr>
              <a:t>管文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书</a:t>
            </a:r>
            <a:r>
              <a:rPr sz="1350">
                <a:solidFill>
                  <a:srgbClr val="000000"/>
                </a:solidFill>
                <a:latin typeface="DSPANI+MS-UIGothic"/>
                <a:cs typeface="DSPANI+MS-UIGothic"/>
              </a:rPr>
              <a:t>表格是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卫</a:t>
            </a:r>
            <a:r>
              <a:rPr sz="1350">
                <a:solidFill>
                  <a:srgbClr val="000000"/>
                </a:solidFill>
                <a:latin typeface="DSPANI+MS-UIGothic"/>
                <a:cs typeface="DSPANI+MS-UIGothic"/>
              </a:rPr>
              <a:t>生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监</a:t>
            </a:r>
            <a:r>
              <a:rPr sz="1350">
                <a:solidFill>
                  <a:srgbClr val="000000"/>
                </a:solidFill>
                <a:latin typeface="DSPANI+MS-UIGothic"/>
                <a:cs typeface="DSPANI+MS-UIGothic"/>
              </a:rPr>
              <a:t>督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协</a:t>
            </a:r>
            <a:r>
              <a:rPr sz="1350">
                <a:solidFill>
                  <a:srgbClr val="000000"/>
                </a:solidFill>
                <a:latin typeface="DSPANI+MS-UIGothic"/>
                <a:cs typeface="DSPANI+MS-UIGothic"/>
              </a:rPr>
              <a:t>管工作的重要工具，它不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仅</a:t>
            </a:r>
            <a:r>
              <a:rPr sz="1350">
                <a:solidFill>
                  <a:srgbClr val="000000"/>
                </a:solidFill>
                <a:latin typeface="DSPANI+MS-UIGothic"/>
                <a:cs typeface="DSPANI+MS-UIGothic"/>
              </a:rPr>
              <a:t>可以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记录</a:t>
            </a:r>
            <a:r>
              <a:rPr sz="1350">
                <a:solidFill>
                  <a:srgbClr val="000000"/>
                </a:solidFill>
                <a:latin typeface="DSPANI+MS-UIGothic"/>
                <a:cs typeface="DSPANI+MS-UIGothic"/>
              </a:rPr>
              <a:t>和保存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监</a:t>
            </a:r>
            <a:r>
              <a:rPr sz="1350">
                <a:solidFill>
                  <a:srgbClr val="000000"/>
                </a:solidFill>
                <a:latin typeface="DSPANI+MS-UIGothic"/>
                <a:cs typeface="DSPANI+MS-UIGothic"/>
              </a:rPr>
              <a:t>督、管理、服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务过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DSPANI+MS-UIGothic"/>
                <a:cs typeface="DSPANI+MS-UIGothic"/>
              </a:rPr>
              <a:t>程中的重要信息和数据，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还</a:t>
            </a:r>
            <a:r>
              <a:rPr sz="1350">
                <a:solidFill>
                  <a:srgbClr val="000000"/>
                </a:solidFill>
                <a:latin typeface="DSPANI+MS-UIGothic"/>
                <a:cs typeface="DSPANI+MS-UIGothic"/>
              </a:rPr>
              <a:t>可以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000000"/>
                </a:solidFill>
                <a:latin typeface="DSPANI+MS-UIGothic"/>
                <a:cs typeface="DSPANI+MS-UIGothic"/>
              </a:rPr>
              <a:t>工作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总结</a:t>
            </a:r>
            <a:r>
              <a:rPr sz="1350">
                <a:solidFill>
                  <a:srgbClr val="000000"/>
                </a:solidFill>
                <a:latin typeface="DSPANI+MS-UIGothic"/>
                <a:cs typeface="DSPANI+MS-UIGothic"/>
              </a:rPr>
              <a:t>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问题</a:t>
            </a:r>
            <a:r>
              <a:rPr sz="1350">
                <a:solidFill>
                  <a:srgbClr val="000000"/>
                </a:solidFill>
                <a:latin typeface="DSPANI+MS-UIGothic"/>
                <a:cs typeface="DSPANI+MS-UIGothic"/>
              </a:rPr>
              <a:t>分析、改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000000"/>
                </a:solidFill>
                <a:latin typeface="DSPANI+MS-UIGothic"/>
                <a:cs typeface="DSPANI+MS-UIGothic"/>
              </a:rPr>
              <a:t>措施等提供可靠的依据和参考。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70104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卫</a:t>
            </a:r>
            <a:r>
              <a:rPr sz="3000">
                <a:solidFill>
                  <a:srgbClr val="3045FD"/>
                </a:solidFill>
                <a:latin typeface="DSPANI+MS-UIGothic"/>
                <a:cs typeface="DSPANI+MS-UIGothic"/>
              </a:rPr>
              <a:t>生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监</a:t>
            </a:r>
            <a:r>
              <a:rPr sz="3000">
                <a:solidFill>
                  <a:srgbClr val="3045FD"/>
                </a:solidFill>
                <a:latin typeface="DSPANI+MS-UIGothic"/>
                <a:cs typeface="DSPANI+MS-UIGothic"/>
              </a:rPr>
              <a:t>督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协</a:t>
            </a:r>
            <a:r>
              <a:rPr sz="3000">
                <a:solidFill>
                  <a:srgbClr val="3045FD"/>
                </a:solidFill>
                <a:latin typeface="DSPANI+MS-UIGothic"/>
                <a:cs typeface="DSPANI+MS-UIGothic"/>
              </a:rPr>
              <a:t>管文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书</a:t>
            </a:r>
            <a:r>
              <a:rPr sz="3000">
                <a:solidFill>
                  <a:srgbClr val="3045FD"/>
                </a:solidFill>
                <a:latin typeface="DSPANI+MS-UIGothic"/>
                <a:cs typeface="DSPANI+MS-UIGothic"/>
              </a:rPr>
              <a:t>表格的种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类</a:t>
            </a:r>
            <a:r>
              <a:rPr sz="3000">
                <a:solidFill>
                  <a:srgbClr val="3045FD"/>
                </a:solidFill>
                <a:latin typeface="DSPANI+MS-UIGothic"/>
                <a:cs typeface="DSPANI+MS-UIGothic"/>
              </a:rPr>
              <a:t>与内容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23669" y="1640363"/>
            <a:ext cx="890777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4">
                <a:solidFill>
                  <a:srgbClr val="FFFFFF"/>
                </a:solidFill>
                <a:latin typeface="DSPANI+MS-UIGothic"/>
                <a:cs typeface="DSPANI+MS-UIGothic"/>
              </a:rPr>
              <a:t>种</a:t>
            </a:r>
            <a:r>
              <a:rPr sz="2000">
                <a:solidFill>
                  <a:srgbClr val="FFFFFF"/>
                </a:solidFill>
                <a:latin typeface="SimSun"/>
                <a:cs typeface="SimSun"/>
              </a:rPr>
              <a:t>类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423669" y="2400038"/>
            <a:ext cx="10477946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卫</a:t>
            </a:r>
            <a:r>
              <a:rPr sz="1500">
                <a:solidFill>
                  <a:srgbClr val="FFFFFF"/>
                </a:solidFill>
                <a:latin typeface="DSPANI+MS-UIGothic"/>
                <a:cs typeface="DSPANI+MS-UIGothic"/>
              </a:rPr>
              <a:t>生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监</a:t>
            </a:r>
            <a:r>
              <a:rPr sz="1500">
                <a:solidFill>
                  <a:srgbClr val="FFFFFF"/>
                </a:solidFill>
                <a:latin typeface="DSPANI+MS-UIGothic"/>
                <a:cs typeface="DSPANI+MS-UIGothic"/>
              </a:rPr>
              <a:t>督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协</a:t>
            </a:r>
            <a:r>
              <a:rPr sz="1500">
                <a:solidFill>
                  <a:srgbClr val="FFFFFF"/>
                </a:solidFill>
                <a:latin typeface="DSPANI+MS-UIGothic"/>
                <a:cs typeface="DSPANI+MS-UIGothic"/>
              </a:rPr>
              <a:t>管文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书</a:t>
            </a:r>
            <a:r>
              <a:rPr sz="1500">
                <a:solidFill>
                  <a:srgbClr val="FFFFFF"/>
                </a:solidFill>
                <a:latin typeface="DSPANI+MS-UIGothic"/>
                <a:cs typeface="DSPANI+MS-UIGothic"/>
              </a:rPr>
              <a:t>表格主要包括以下几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类</a:t>
            </a:r>
            <a:r>
              <a:rPr sz="1500">
                <a:solidFill>
                  <a:srgbClr val="FFFFFF"/>
                </a:solidFill>
                <a:latin typeface="DSPANI+MS-UIGothic"/>
                <a:cs typeface="DSPANI+MS-UIGothic"/>
              </a:rPr>
              <a:t>：日常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监</a:t>
            </a:r>
            <a:r>
              <a:rPr sz="1500">
                <a:solidFill>
                  <a:srgbClr val="FFFFFF"/>
                </a:solidFill>
                <a:latin typeface="DSPANI+MS-UIGothic"/>
                <a:cs typeface="DSPANI+MS-UIGothic"/>
              </a:rPr>
              <a:t>督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检查记录</a:t>
            </a:r>
            <a:r>
              <a:rPr sz="1500">
                <a:solidFill>
                  <a:srgbClr val="FFFFFF"/>
                </a:solidFill>
                <a:latin typeface="DSPANI+MS-UIGothic"/>
                <a:cs typeface="DSPANI+MS-UIGothic"/>
              </a:rPr>
              <a:t>表、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专项</a:t>
            </a:r>
            <a:r>
              <a:rPr sz="1500">
                <a:solidFill>
                  <a:srgbClr val="FFFFFF"/>
                </a:solidFill>
                <a:latin typeface="DSPANI+MS-UIGothic"/>
                <a:cs typeface="DSPANI+MS-UIGothic"/>
              </a:rPr>
              <a:t>整治行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FFFFFF"/>
                </a:solidFill>
                <a:latin typeface="DSPANI+MS-UIGothic"/>
                <a:cs typeface="DSPANI+MS-UIGothic"/>
              </a:rPr>
              <a:t>方案及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总结</a:t>
            </a:r>
            <a:r>
              <a:rPr sz="1500">
                <a:solidFill>
                  <a:srgbClr val="FFFFFF"/>
                </a:solidFill>
                <a:latin typeface="DSPANI+MS-UIGothic"/>
                <a:cs typeface="DSPANI+MS-UIGothic"/>
              </a:rPr>
              <a:t>表、突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FFFFFF"/>
                </a:solidFill>
                <a:latin typeface="DSPANI+MS-UIGothic"/>
                <a:cs typeface="DSPANI+MS-UIGothic"/>
              </a:rPr>
              <a:t>事件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FFFFFF"/>
                </a:solidFill>
                <a:latin typeface="DSPANI+MS-UIGothic"/>
                <a:cs typeface="DSPANI+MS-UIGothic"/>
              </a:rPr>
              <a:t>急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处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DSPANI+MS-UIGothic"/>
                <a:cs typeface="DSPANI+MS-UIGothic"/>
              </a:rPr>
              <a:t>置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记录</a:t>
            </a:r>
            <a:r>
              <a:rPr sz="1500">
                <a:solidFill>
                  <a:srgbClr val="FFFFFF"/>
                </a:solidFill>
                <a:latin typeface="DSPANI+MS-UIGothic"/>
                <a:cs typeface="DSPANI+MS-UIGothic"/>
              </a:rPr>
              <a:t>表、公共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场</a:t>
            </a:r>
            <a:r>
              <a:rPr sz="1500">
                <a:solidFill>
                  <a:srgbClr val="FFFFFF"/>
                </a:solidFill>
                <a:latin typeface="DSPANI+MS-UIGothic"/>
                <a:cs typeface="DSPANI+MS-UIGothic"/>
              </a:rPr>
              <a:t>所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卫</a:t>
            </a:r>
            <a:r>
              <a:rPr sz="1500">
                <a:solidFill>
                  <a:srgbClr val="FFFFFF"/>
                </a:solidFill>
                <a:latin typeface="DSPANI+MS-UIGothic"/>
                <a:cs typeface="DSPANI+MS-UIGothic"/>
              </a:rPr>
              <a:t>生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许</a:t>
            </a:r>
            <a:r>
              <a:rPr sz="1500">
                <a:solidFill>
                  <a:srgbClr val="FFFFFF"/>
                </a:solidFill>
                <a:latin typeface="DSPANI+MS-UIGothic"/>
                <a:cs typeface="DSPANI+MS-UIGothic"/>
              </a:rPr>
              <a:t>可申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请</a:t>
            </a:r>
            <a:r>
              <a:rPr sz="1500">
                <a:solidFill>
                  <a:srgbClr val="FFFFFF"/>
                </a:solidFill>
                <a:latin typeface="DSPANI+MS-UIGothic"/>
                <a:cs typeface="DSPANI+MS-UIGothic"/>
              </a:rPr>
              <a:t>表等。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411605" y="4359433"/>
            <a:ext cx="890778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4">
                <a:solidFill>
                  <a:srgbClr val="3045FD"/>
                </a:solidFill>
                <a:latin typeface="DSPANI+MS-UIGothic"/>
                <a:cs typeface="DSPANI+MS-UIGothic"/>
              </a:rPr>
              <a:t>内容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411605" y="5094343"/>
            <a:ext cx="10147622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11195"/>
                </a:solidFill>
                <a:latin typeface="DSPANI+MS-UIGothic"/>
                <a:cs typeface="DSPANI+MS-UIGothic"/>
              </a:rPr>
              <a:t>各种文</a:t>
            </a:r>
            <a:r>
              <a:rPr sz="1500">
                <a:solidFill>
                  <a:srgbClr val="011195"/>
                </a:solidFill>
                <a:latin typeface="SimSun"/>
                <a:cs typeface="SimSun"/>
              </a:rPr>
              <a:t>书</a:t>
            </a:r>
            <a:r>
              <a:rPr sz="1500">
                <a:solidFill>
                  <a:srgbClr val="011195"/>
                </a:solidFill>
                <a:latin typeface="DSPANI+MS-UIGothic"/>
                <a:cs typeface="DSPANI+MS-UIGothic"/>
              </a:rPr>
              <a:t>表格都有其特定的内容和格式，一般包括</a:t>
            </a:r>
            <a:r>
              <a:rPr sz="1500">
                <a:solidFill>
                  <a:srgbClr val="011195"/>
                </a:solidFill>
                <a:latin typeface="SimSun"/>
                <a:cs typeface="SimSun"/>
              </a:rPr>
              <a:t>标题</a:t>
            </a:r>
            <a:r>
              <a:rPr sz="1500">
                <a:solidFill>
                  <a:srgbClr val="011195"/>
                </a:solidFill>
                <a:latin typeface="DSPANI+MS-UIGothic"/>
                <a:cs typeface="DSPANI+MS-UIGothic"/>
              </a:rPr>
              <a:t>、填写日期、填写</a:t>
            </a:r>
            <a:r>
              <a:rPr sz="1500">
                <a:solidFill>
                  <a:srgbClr val="011195"/>
                </a:solidFill>
                <a:latin typeface="SimSun"/>
                <a:cs typeface="SimSun"/>
              </a:rPr>
              <a:t>单</a:t>
            </a:r>
            <a:r>
              <a:rPr sz="1500">
                <a:solidFill>
                  <a:srgbClr val="011195"/>
                </a:solidFill>
                <a:latin typeface="DSPANI+MS-UIGothic"/>
                <a:cs typeface="DSPANI+MS-UIGothic"/>
              </a:rPr>
              <a:t>位或个人名称、表格正文等部分。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https://d.book118.com/615113222234011113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2">
      <vt:lpstr>Arial</vt:lpstr>
      <vt:lpstr>Calibri</vt:lpstr>
      <vt:lpstr>DSPANI+MS-UIGothic</vt:lpstr>
      <vt:lpstr>PQWNWN+HEMITV+ArialMT</vt:lpstr>
      <vt:lpstr>Times New Roman</vt:lpstr>
      <vt:lpstr>SimSun</vt:lpstr>
      <vt:lpstr>PIPLKP+ALHBKU+MicrosoftYaHei-Bold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2024-09-20T13:09:24.258</cp:lastPrinted>
  <dcterms:created xsi:type="dcterms:W3CDTF">2024-09-20T05:09:24Z</dcterms:created>
  <dcterms:modified xsi:type="dcterms:W3CDTF">2024-09-20T05:09:25Z</dcterms:modified>
</cp:coreProperties>
</file>