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256A48-232E-4CF1-8ADB-DC20C71D9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B370B6-B331-4714-A605-2E82E9460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128848-12D9-42A5-B88A-AC32E2420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D2B32F-8ADE-44B2-A7D3-58030B5E63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57EA5B-CE08-4E16-A5F0-E70B06D6B0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47907A-A9BD-4FA7-B056-F1FC1E49CE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84899F-99F0-46E8-B274-63D9E978DB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E736B3-FE5B-4BDA-9C69-13E5124993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083C67-D092-4BB5-B05B-AACBAC5E9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8EACD-DB57-4631-8BD0-8DD52D2AA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CC814C-9C25-4B34-BB7E-CE0B706F8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14202201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心力衰竭早期筛查与一级预防中国专家共识(2024年)解读</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共识背景与意义</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共识内容概述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共识细节解读</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共识的影响与未来发展</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共识的实践应用建议</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共识背景与意义</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2500" b="12500"/>
          <a:stretch>
            <a:fillRect/>
          </a:stretch>
        </p:blipFill>
        <p:spPr>
          <a:xfrm>
            <a:off x="652455" y="1326357"/>
            <a:ext cx="3050440" cy="3050440"/>
          </a:xfrm>
          <a:prstGeom prst="roundRect">
            <a:avLst/>
          </a:prstGeom>
        </p:spPr>
      </p:pic>
      <p:pic>
        <p:nvPicPr>
          <p:cNvPr id="8" name="Picture 8"/>
          <p:cNvPicPr>
            <a:picLocks noChangeAspect="1"/>
          </p:cNvPicPr>
          <p:nvPr/>
        </p:nvPicPr>
        <p:blipFill>
          <a:blip r:embed="rId4"/>
          <a:srcRect l="13500" r="13500"/>
          <a:stretch>
            <a:fillRect/>
          </a:stretch>
        </p:blipFill>
        <p:spPr>
          <a:xfrm>
            <a:off x="4533906" y="1327357"/>
            <a:ext cx="3079664" cy="3079664"/>
          </a:xfrm>
          <a:prstGeom prst="roundRect">
            <a:avLst/>
          </a:prstGeom>
        </p:spPr>
      </p:pic>
      <p:pic>
        <p:nvPicPr>
          <p:cNvPr id="9" name="Picture 9"/>
          <p:cNvPicPr>
            <a:picLocks noChangeAspect="1"/>
          </p:cNvPicPr>
          <p:nvPr/>
        </p:nvPicPr>
        <p:blipFill>
          <a:blip r:embed="rId5"/>
          <a:srcRect l="14542" r="14542"/>
          <a:stretch>
            <a:fillRect/>
          </a:stretch>
        </p:blipFill>
        <p:spPr>
          <a:xfrm>
            <a:off x="8429970" y="1327357"/>
            <a:ext cx="3079664" cy="3079664"/>
          </a:xfrm>
          <a:prstGeom prst="roundRect">
            <a:avLst/>
          </a:prstGeom>
        </p:spPr>
      </p:pic>
      <p:sp>
        <p:nvSpPr>
          <p:cNvPr id="10" name="TextBox 10"/>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随着社会人口老龄化，心力衰竭的发病率逐渐上升，成为全球关注的公共卫生问题。</a:t>
            </a:r>
          </a:p>
        </p:txBody>
      </p:sp>
      <p:sp>
        <p:nvSpPr>
          <p:cNvPr id="11" name="TextBox 11"/>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心力衰竭的预后较差，死亡率高，严重影响患者的生活质量。</a:t>
            </a:r>
          </a:p>
        </p:txBody>
      </p:sp>
      <p:sp>
        <p:nvSpPr>
          <p:cNvPr id="12" name="TextBox 12"/>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早期筛查和一级预防对于降低心力衰竭的发病率和死亡率具有重要意义。</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共识发布的背景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28925" b="28925"/>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共识的重要性和意义</a:t>
            </a:r>
          </a:p>
        </p:txBody>
      </p:sp>
      <p:sp>
        <p:nvSpPr>
          <p:cNvPr id="31" name="TextBox 31"/>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提供全面的心力衰竭早期筛查和一级预防策略，有助于规范和指导临床实践。</a:t>
            </a:r>
          </a:p>
        </p:txBody>
      </p:sp>
      <p:sp>
        <p:nvSpPr>
          <p:cNvPr id="32" name="TextBox 32"/>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针对不同人群（如高血压、糖尿病、冠心病等）提出具体的筛查和预防建议，具有很强的实践性和指导性。</a:t>
            </a:r>
          </a:p>
        </p:txBody>
      </p:sp>
      <p:sp>
        <p:nvSpPr>
          <p:cNvPr id="33" name="TextBox 33"/>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有助于提高公众对心力衰竭的认识和重视程度，促进早发现、早诊断、早治疗。</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l="14083" r="14083"/>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8" name="TextBox 8"/>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新版共识对临床实践中存在的问题进行了梳理和解答，有助于解决临床实践中遇到的问题。</a:t>
            </a:r>
          </a:p>
        </p:txBody>
      </p:sp>
      <p:sp>
        <p:nvSpPr>
          <p:cNvPr id="9" name="AutoShape 9"/>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1" name="TextBox 11"/>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与之前的版本相比，新版共识对早期筛查和一级预防的策略进行了全面更新和完善，更加符合当前的临床实践需求。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新版共识增加了新的研究成果和证据，对原有的建议进行了修正和完善。</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共识的更新与变化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共识内容概述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在心力衰竭的早期阶段进行识别和评估，以便及时采取干预措施。</a:t>
            </a:r>
          </a:p>
        </p:txBody>
      </p:sp>
      <p:sp>
        <p:nvSpPr>
          <p:cNvPr id="6" name="TextBox 6"/>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早期筛查的定义</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6667" r="16667"/>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筛查方法</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筛查对象</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包括病史采集、体格检查、心电图和超声心动图等检查方法。</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针对高风险人群，如高血压、冠心病、糖尿病等患者，以及有家族史、生活方式不健康等人群。</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心力衰竭的早期筛查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通过采取生活方式的改变、控制危险因素等措施，预防心力衰竭的发生。</a:t>
            </a:r>
          </a:p>
        </p:txBody>
      </p:sp>
      <p:pic>
        <p:nvPicPr>
          <p:cNvPr id="7" name="Picture 7"/>
          <p:cNvPicPr>
            <a:picLocks noChangeAspect="1"/>
          </p:cNvPicPr>
          <p:nvPr/>
        </p:nvPicPr>
        <p:blipFill>
          <a:blip r:embed="rId3"/>
          <a:srcRect t="24" b="24"/>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5042" r="15042"/>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5"/>
          <a:srcRect l="31958" r="31958"/>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一级预防的定义</a:t>
            </a:r>
          </a:p>
        </p:txBody>
      </p:sp>
      <p:sp>
        <p:nvSpPr>
          <p:cNvPr id="13" name="AutoShape 13"/>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包括戒烟限酒、合理饮食、适量运动、控制血压和血糖等。</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预防措施</a:t>
            </a:r>
          </a:p>
        </p:txBody>
      </p:sp>
      <p:sp>
        <p:nvSpPr>
          <p:cNvPr id="18" name="AutoShape 18"/>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针对所有存在心血管疾病危险因素的人群。</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预防对象</a:t>
            </a:r>
          </a:p>
        </p:txBody>
      </p:sp>
      <p:sp>
        <p:nvSpPr>
          <p:cNvPr id="23" name="AutoShape 23"/>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心力衰竭的一级预防</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5" name="Connector 5"/>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6" name="Connector 6"/>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AutoShape 7"/>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通过临床症状、体征和辅助检查进行综合评估，确诊心力衰竭。</a:t>
            </a:r>
          </a:p>
        </p:txBody>
      </p:sp>
      <p:sp>
        <p:nvSpPr>
          <p:cNvPr id="9" name="TextBox 9"/>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诊断流程</a:t>
            </a:r>
          </a:p>
        </p:txBody>
      </p:sp>
      <p:sp>
        <p:nvSpPr>
          <p:cNvPr id="10" name="AutoShape 10"/>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根据病情轻重程度，采取药物治疗、非药物治疗、生活方式干预等综合治疗措施。</a:t>
            </a:r>
          </a:p>
        </p:txBody>
      </p:sp>
      <p:sp>
        <p:nvSpPr>
          <p:cNvPr id="18" name="TextBox 18"/>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治疗流程</a:t>
            </a:r>
          </a:p>
        </p:txBody>
      </p:sp>
      <p:sp>
        <p:nvSpPr>
          <p:cNvPr id="19" name="TextBox 19"/>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定期随访和监测病情变化，及时调整治疗方案。</a:t>
            </a:r>
          </a:p>
        </p:txBody>
      </p:sp>
      <p:sp>
        <p:nvSpPr>
          <p:cNvPr id="20" name="TextBox 20"/>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随访与监测</a:t>
            </a:r>
          </a:p>
        </p:txBody>
      </p:sp>
      <p:sp>
        <p:nvSpPr>
          <p:cNvPr id="21" name="Freeform 21"/>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心力衰竭的诊疗流程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共识细节解读</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风险评估</a:t>
            </a:r>
          </a:p>
        </p:txBody>
      </p:sp>
      <p:sp>
        <p:nvSpPr>
          <p:cNvPr id="5" name="TextBox 5"/>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根据筛查结果，对受试者进行风险评估，判断其未来发生心力衰竭的概率。</a:t>
            </a:r>
          </a:p>
        </p:txBody>
      </p:sp>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跟踪随访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对已识别的高危个体进行定期随访，以监测病情进展和及时干预。</a:t>
            </a:r>
          </a:p>
        </p:txBody>
      </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早期筛查</a:t>
            </a:r>
          </a:p>
        </p:txBody>
      </p:sp>
      <p:sp>
        <p:nvSpPr>
          <p:cNvPr id="10" name="TextBox 10"/>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在心力衰竭症状出现之前，通过一系列检查手段（如心脏超声、心电图等）进行筛查，以识别高危个体。</a:t>
            </a:r>
          </a:p>
        </p:txBody>
      </p:sp>
      <p:sp>
        <p:nvSpPr>
          <p:cNvPr id="11" name="Freeform 11"/>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心力衰竭的早期筛查细节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通过调整饮食、增加运动、戒烟限酒等手段，降低心血管疾病的发生风险。</a:t>
            </a:r>
          </a:p>
        </p:txBody>
      </p:sp>
      <p:sp>
        <p:nvSpPr>
          <p:cNvPr id="6" name="TextBox 6"/>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改善生活方式</a:t>
            </a:r>
          </a:p>
        </p:txBody>
      </p:sp>
      <p:pic>
        <p:nvPicPr>
          <p:cNvPr id="7" name="Picture 7"/>
          <p:cNvPicPr>
            <a:picLocks noChangeAspect="1"/>
          </p:cNvPicPr>
          <p:nvPr/>
        </p:nvPicPr>
        <p:blipFill>
          <a:blip r:embed="rId3"/>
          <a:srcRect l="14233" r="14233"/>
          <a:stretch>
            <a:fillRect/>
          </a:stretch>
        </p:blipFill>
        <p:spPr>
          <a:xfrm>
            <a:off x="6096000" y="1153983"/>
            <a:ext cx="5194483" cy="5194482"/>
          </a:xfrm>
          <a:prstGeom prst="ellipse">
            <a:avLst/>
          </a:prstGeom>
        </p:spPr>
      </p:pic>
      <p:sp>
        <p:nvSpPr>
          <p:cNvPr id="8" name="TextBox 8"/>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对高血压、糖尿病、高血脂等心血管疾病危险因素进行及时控制和治疗。</a:t>
            </a:r>
          </a:p>
        </p:txBody>
      </p:sp>
      <p:sp>
        <p:nvSpPr>
          <p:cNvPr id="9" name="TextBox 9"/>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控制危险因素</a:t>
            </a:r>
          </a:p>
        </p:txBody>
      </p:sp>
      <p:sp>
        <p:nvSpPr>
          <p:cNvPr id="10" name="TextBox 10"/>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对于存在心肌损伤风险的人群，如心肌病患者，采取相应的药物治疗和干预措施。</a:t>
            </a:r>
          </a:p>
        </p:txBody>
      </p:sp>
      <p:sp>
        <p:nvSpPr>
          <p:cNvPr id="11" name="TextBox 11"/>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预防心肌损伤</a:t>
            </a:r>
          </a:p>
        </p:txBody>
      </p:sp>
      <p:sp>
        <p:nvSpPr>
          <p:cNvPr id="12" name="AutoShape 12"/>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心力衰竭的一级预防细节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https://d.book118.com/615142022014011124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2024-09-28T05:24:59.050</cp:lastPrinted>
  <dcterms:created xsi:type="dcterms:W3CDTF">2024-09-27T21:24:59Z</dcterms:created>
  <dcterms:modified xsi:type="dcterms:W3CDTF">2024-09-27T21:25:01Z</dcterms:modified>
</cp:coreProperties>
</file>