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E6928F1-725D-4DE2-94A1-090BFF434B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988129-C9AF-4D2D-9088-B5AF64368E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48BA529-9368-42B7-A01B-FF26FE2FFC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8422906-495A-4C5F-854D-D2B06F1AA0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7C85A42-5589-4E42-8DCF-4E0D6872AF6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3B4D9A6-738B-4C8C-B1CB-A871ABB33C3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A1ACBF2-8294-4BF6-A9FF-954EB5675B0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E268E2-2180-4183-9BA0-87A3DEBF7D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803E595-D10B-483A-8576-0065007772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C74911-DD56-4DCF-A368-55AD4BB15D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8F2BFA-A24C-4E5C-8FB2-69D6CCA991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5223240021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38290" y="1712976"/>
            <a:ext cx="7512711" cy="2092147"/>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1">
                    <a:lumMod val="50000"/>
                    <a:alpha val="100000"/>
                  </a:schemeClr>
                </a:solidFill>
                <a:latin typeface="Microsoft Yahei"/>
                <a:ea typeface="Microsoft Yahei"/>
                <a:cs typeface="Microsoft Yahei"/>
              </a:rPr>
              <a:t>眼科护理理论知识</a:t>
            </a:r>
          </a:p>
        </p:txBody>
      </p:sp>
      <p:sp>
        <p:nvSpPr>
          <p:cNvPr id="3" name="AutoShape 3"/>
          <p:cNvSpPr/>
          <p:nvPr/>
        </p:nvSpPr>
        <p:spPr>
          <a:xfrm>
            <a:off x="3491789" y="4425696"/>
            <a:ext cx="2875241" cy="536520"/>
          </a:xfrm>
          <a:prstGeom prst="rect">
            <a:avLst/>
          </a:prstGeom>
        </p:spPr>
        <p:txBody>
          <a:bodyPr vert="horz" wrap="square" lIns="85725" tIns="38100" rIns="85725" bIns="3810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alpha val="100000"/>
                  </a:schemeClr>
                </a:solidFill>
                <a:latin typeface="Microsoft Yahei"/>
                <a:ea typeface="Microsoft Yahei"/>
                <a:cs typeface="Microsoft Yahei"/>
              </a:rPr>
              <a:t>目</a:t>
            </a:r>
          </a:p>
          <a:p>
            <a:pPr algn="ctr">
              <a:lnSpc>
                <a:spcPct val="112000"/>
              </a:lnSpc>
            </a:pPr>
            <a:r>
              <a:rPr lang="en-US" sz="6300" b="1">
                <a:solidFill>
                  <a:schemeClr val="accent1">
                    <a:lumMod val="50000"/>
                    <a:alpha val="10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alpha val="100000"/>
                  </a:schemeClr>
                </a:solidFill>
                <a:latin typeface="Microsoft Yahei"/>
                <a:ea typeface="Microsoft Yahei"/>
                <a:cs typeface="Microsoft Yahei"/>
              </a:rPr>
              <a:t>CATALOGUE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眼科护理基本概念</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眼科疾病基础知识</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眼科护理技术</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眼科护理管理</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眼科护理研究和发展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眼科护理基本概念</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眼科护理是对眼睛及其相关疾病的预防、诊断、治疗和康复的护理过程。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眼科护理涵盖了眼睛的生理、病理、解剖和功能等多个方面，旨在通过专业的护理手段，预防眼部疾病的发生，促进眼部健康，提高患者的生活质量。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469" r="23469"/>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眼科护理的定义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眼科护理的目标是维护和恢复患者的视觉功能，提高其生活质量。其原则包括预防为主、个性化护理、整体护理和健康教育。</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预防是眼科护理的核心原则，通过定期检查和健康宣教，降低眼部疾病的发生率。个性化护理则要求根据患者的年龄、性别、病情等因素，制定针对性的护理方案。整体护理强调从患者的整体健康状况出发，综合考虑其心理、社会和经济状况。健康教育则是提高患者自我保健意识和能力的重要手段。</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眼科护理的目标和原则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眼科护理在维护眼睛健康、预防眼部疾病、提高生活质量等方面具有重要意义。</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社会的发展和人们生活方式的改变，眼部疾病的发病率逐年上升，如近视、白内障、青光眼等。眼科护理可以帮助患者了解眼部疾病的基本知识，掌握正确的护眼方法，预防眼部疾病的发生。同时，对于已经患病的患者，眼科护理可以协助医生进行治疗，提高治疗效果，促进患者的康复。因此，眼科护理在保障人们的视觉健康和提高生活质量方面具有不可替代的作用。</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眼科护理的重要性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眼科疾病基础知识</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远视</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由于眼球前后轴过短或角膜、晶状体曲率过小，外界光线不能准确聚焦在视网膜后，导致近视力模糊。</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近视</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由于眼球前后轴过长或角膜、晶状体曲率过大，外界光线不能准确聚焦在视网膜上，导致远视力模糊。</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散光</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由于角膜或晶状体表面不规整，导致外界光线不能准确聚焦在视网膜上，出现视物模糊和视力疲劳。</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白内障</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由于晶状体混浊，导致视力下降，表现为视物模糊、复视等症状。</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青光眼</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由于眼内压力升高，导致视神经损伤和视野缺损，表现为眼胀、头痛、视力下降等症状。</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常见眼科疾病概述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可分为角膜疾病、晶体疾病、视网膜疾病等。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按发病部位分类</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按病因分类</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5000" r="150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按病情分类</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624" r="1462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可分为遗传性、先天性、感染性、外伤性等。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可分为轻度、中度、重度等。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眼科疾病的分类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583" r="18583"/>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0387" r="10387"/>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9585" r="19585"/>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t="1905" b="1905"/>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眼科疾病的病因和病理生理</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部分眼科疾病具有遗传倾向，如先天性眼部畸形、遗传性视网膜病变等。</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长期暴露于紫外线、辐射等环境中可能导致眼部损伤，如角膜炎、白内障等。</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不良的用眼习惯可能导致近视、散光等眼科疾病。</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眼部外伤、感染等也可能导致眼部疾病的发生。</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遗传因素</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环境因素</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生活习惯</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其他因素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眼科护理技术</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https://d.book118.com/615223240021011101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2024-09-09T07:55:24.932</cp:lastPrinted>
  <dcterms:created xsi:type="dcterms:W3CDTF">2024-09-08T23:55:24Z</dcterms:created>
  <dcterms:modified xsi:type="dcterms:W3CDTF">2024-09-08T23:55:27Z</dcterms:modified>
</cp:coreProperties>
</file>